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54.xml" ContentType="application/vnd.openxmlformats-officedocument.presentationml.tags+xml"/>
  <Override PartName="/ppt/notesSlides/notesSlide1.xml" ContentType="application/vnd.openxmlformats-officedocument.presentationml.notesSlide+xml"/>
  <Override PartName="/ppt/tags/tag55.xml" ContentType="application/vnd.openxmlformats-officedocument.presentationml.tags+xml"/>
  <Override PartName="/ppt/notesSlides/notesSlide2.xml" ContentType="application/vnd.openxmlformats-officedocument.presentationml.notesSlide+xml"/>
  <Override PartName="/ppt/tags/tag56.xml" ContentType="application/vnd.openxmlformats-officedocument.presentationml.tags+xml"/>
  <Override PartName="/ppt/notesSlides/notesSlide3.xml" ContentType="application/vnd.openxmlformats-officedocument.presentationml.notesSlide+xml"/>
  <Override PartName="/ppt/tags/tag57.xml" ContentType="application/vnd.openxmlformats-officedocument.presentationml.tags+xml"/>
  <Override PartName="/ppt/notesSlides/notesSlide4.xml" ContentType="application/vnd.openxmlformats-officedocument.presentationml.notesSlide+xml"/>
  <Override PartName="/ppt/tags/tag58.xml" ContentType="application/vnd.openxmlformats-officedocument.presentationml.tags+xml"/>
  <Override PartName="/ppt/notesSlides/notesSlide5.xml" ContentType="application/vnd.openxmlformats-officedocument.presentationml.notesSlide+xml"/>
  <Override PartName="/ppt/tags/tag59.xml" ContentType="application/vnd.openxmlformats-officedocument.presentationml.tags+xml"/>
  <Override PartName="/ppt/notesSlides/notesSlide6.xml" ContentType="application/vnd.openxmlformats-officedocument.presentationml.notesSlide+xml"/>
  <Override PartName="/ppt/tags/tag60.xml" ContentType="application/vnd.openxmlformats-officedocument.presentationml.tags+xml"/>
  <Override PartName="/ppt/notesSlides/notesSlide7.xml" ContentType="application/vnd.openxmlformats-officedocument.presentationml.notesSlide+xml"/>
  <Override PartName="/ppt/tags/tag61.xml" ContentType="application/vnd.openxmlformats-officedocument.presentationml.tags+xml"/>
  <Override PartName="/ppt/notesSlides/notesSlide8.xml" ContentType="application/vnd.openxmlformats-officedocument.presentationml.notesSlide+xml"/>
  <Override PartName="/ppt/tags/tag62.xml" ContentType="application/vnd.openxmlformats-officedocument.presentationml.tags+xml"/>
  <Override PartName="/ppt/notesSlides/notesSlide9.xml" ContentType="application/vnd.openxmlformats-officedocument.presentationml.notesSlide+xml"/>
  <Override PartName="/ppt/tags/tag63.xml" ContentType="application/vnd.openxmlformats-officedocument.presentationml.tags+xml"/>
  <Override PartName="/ppt/notesSlides/notesSlide10.xml" ContentType="application/vnd.openxmlformats-officedocument.presentationml.notesSlide+xml"/>
  <Override PartName="/ppt/tags/tag64.xml" ContentType="application/vnd.openxmlformats-officedocument.presentationml.tags+xml"/>
  <Override PartName="/ppt/notesSlides/notesSlide11.xml" ContentType="application/vnd.openxmlformats-officedocument.presentationml.notesSlide+xml"/>
  <Override PartName="/ppt/tags/tag65.xml" ContentType="application/vnd.openxmlformats-officedocument.presentationml.tags+xml"/>
  <Override PartName="/ppt/notesSlides/notesSlide12.xml" ContentType="application/vnd.openxmlformats-officedocument.presentationml.notesSlide+xml"/>
  <Override PartName="/ppt/tags/tag66.xml" ContentType="application/vnd.openxmlformats-officedocument.presentationml.tags+xml"/>
  <Override PartName="/ppt/notesSlides/notesSlide13.xml" ContentType="application/vnd.openxmlformats-officedocument.presentationml.notesSlide+xml"/>
  <Override PartName="/ppt/tags/tag67.xml" ContentType="application/vnd.openxmlformats-officedocument.presentationml.tags+xml"/>
  <Override PartName="/ppt/notesSlides/notesSlide14.xml" ContentType="application/vnd.openxmlformats-officedocument.presentationml.notesSlide+xml"/>
  <Override PartName="/ppt/tags/tag68.xml" ContentType="application/vnd.openxmlformats-officedocument.presentationml.tags+xml"/>
  <Override PartName="/ppt/notesSlides/notesSlide15.xml" ContentType="application/vnd.openxmlformats-officedocument.presentationml.notesSlide+xml"/>
  <Override PartName="/ppt/tags/tag69.xml" ContentType="application/vnd.openxmlformats-officedocument.presentationml.tags+xml"/>
  <Override PartName="/ppt/notesSlides/notesSlide16.xml" ContentType="application/vnd.openxmlformats-officedocument.presentationml.notesSlide+xml"/>
  <Override PartName="/ppt/tags/tag70.xml" ContentType="application/vnd.openxmlformats-officedocument.presentationml.tags+xml"/>
  <Override PartName="/ppt/notesSlides/notesSlide17.xml" ContentType="application/vnd.openxmlformats-officedocument.presentationml.notesSlide+xml"/>
  <Override PartName="/ppt/tags/tag71.xml" ContentType="application/vnd.openxmlformats-officedocument.presentationml.tags+xml"/>
  <Override PartName="/ppt/notesSlides/notesSlide18.xml" ContentType="application/vnd.openxmlformats-officedocument.presentationml.notesSlide+xml"/>
  <Override PartName="/ppt/tags/tag72.xml" ContentType="application/vnd.openxmlformats-officedocument.presentationml.tags+xml"/>
  <Override PartName="/ppt/notesSlides/notesSlide19.xml" ContentType="application/vnd.openxmlformats-officedocument.presentationml.notesSlide+xml"/>
  <Override PartName="/ppt/tags/tag73.xml" ContentType="application/vnd.openxmlformats-officedocument.presentationml.tags+xml"/>
  <Override PartName="/ppt/notesSlides/notesSlide20.xml" ContentType="application/vnd.openxmlformats-officedocument.presentationml.notesSlide+xml"/>
  <Override PartName="/ppt/tags/tag74.xml" ContentType="application/vnd.openxmlformats-officedocument.presentationml.tags+xml"/>
  <Override PartName="/ppt/notesSlides/notesSlide21.xml" ContentType="application/vnd.openxmlformats-officedocument.presentationml.notesSlide+xml"/>
  <Override PartName="/ppt/tags/tag75.xml" ContentType="application/vnd.openxmlformats-officedocument.presentationml.tags+xml"/>
  <Override PartName="/ppt/notesSlides/notesSlide22.xml" ContentType="application/vnd.openxmlformats-officedocument.presentationml.notesSlide+xml"/>
  <Override PartName="/ppt/tags/tag76.xml" ContentType="application/vnd.openxmlformats-officedocument.presentationml.tags+xml"/>
  <Override PartName="/ppt/notesSlides/notesSlide23.xml" ContentType="application/vnd.openxmlformats-officedocument.presentationml.notesSlide+xml"/>
  <Override PartName="/ppt/tags/tag77.xml" ContentType="application/vnd.openxmlformats-officedocument.presentationml.tags+xml"/>
  <Override PartName="/ppt/notesSlides/notesSlide24.xml" ContentType="application/vnd.openxmlformats-officedocument.presentationml.notesSlide+xml"/>
  <Override PartName="/ppt/tags/tag78.xml" ContentType="application/vnd.openxmlformats-officedocument.presentationml.tags+xml"/>
  <Override PartName="/ppt/notesSlides/notesSlide25.xml" ContentType="application/vnd.openxmlformats-officedocument.presentationml.notesSlide+xml"/>
  <Override PartName="/ppt/tags/tag79.xml" ContentType="application/vnd.openxmlformats-officedocument.presentationml.tags+xml"/>
  <Override PartName="/ppt/notesSlides/notesSlide26.xml" ContentType="application/vnd.openxmlformats-officedocument.presentationml.notesSlide+xml"/>
  <Override PartName="/ppt/tags/tag80.xml" ContentType="application/vnd.openxmlformats-officedocument.presentationml.tags+xml"/>
  <Override PartName="/ppt/notesSlides/notesSlide27.xml" ContentType="application/vnd.openxmlformats-officedocument.presentationml.notesSlide+xml"/>
  <Override PartName="/ppt/tags/tag81.xml" ContentType="application/vnd.openxmlformats-officedocument.presentationml.tags+xml"/>
  <Override PartName="/ppt/notesSlides/notesSlide28.xml" ContentType="application/vnd.openxmlformats-officedocument.presentationml.notesSlide+xml"/>
  <Override PartName="/ppt/tags/tag82.xml" ContentType="application/vnd.openxmlformats-officedocument.presentationml.tags+xml"/>
  <Override PartName="/ppt/notesSlides/notesSlide29.xml" ContentType="application/vnd.openxmlformats-officedocument.presentationml.notesSlide+xml"/>
  <Override PartName="/ppt/tags/tag83.xml" ContentType="application/vnd.openxmlformats-officedocument.presentationml.tags+xml"/>
  <Override PartName="/ppt/notesSlides/notesSlide30.xml" ContentType="application/vnd.openxmlformats-officedocument.presentationml.notesSlide+xml"/>
  <Override PartName="/ppt/tags/tag84.xml" ContentType="application/vnd.openxmlformats-officedocument.presentationml.tags+xml"/>
  <Override PartName="/ppt/notesSlides/notesSlide31.xml" ContentType="application/vnd.openxmlformats-officedocument.presentationml.notesSlide+xml"/>
  <Override PartName="/ppt/tags/tag85.xml" ContentType="application/vnd.openxmlformats-officedocument.presentationml.tags+xml"/>
  <Override PartName="/ppt/notesSlides/notesSlide32.xml" ContentType="application/vnd.openxmlformats-officedocument.presentationml.notesSlide+xml"/>
  <Override PartName="/ppt/tags/tag86.xml" ContentType="application/vnd.openxmlformats-officedocument.presentationml.tags+xml"/>
  <Override PartName="/ppt/notesSlides/notesSlide33.xml" ContentType="application/vnd.openxmlformats-officedocument.presentationml.notesSlide+xml"/>
  <Override PartName="/ppt/tags/tag87.xml" ContentType="application/vnd.openxmlformats-officedocument.presentationml.tags+xml"/>
  <Override PartName="/ppt/notesSlides/notesSlide34.xml" ContentType="application/vnd.openxmlformats-officedocument.presentationml.notesSlide+xml"/>
  <Override PartName="/ppt/tags/tag88.xml" ContentType="application/vnd.openxmlformats-officedocument.presentationml.tags+xml"/>
  <Override PartName="/ppt/notesSlides/notesSlide35.xml" ContentType="application/vnd.openxmlformats-officedocument.presentationml.notesSlide+xml"/>
  <Override PartName="/ppt/tags/tag89.xml" ContentType="application/vnd.openxmlformats-officedocument.presentationml.tags+xml"/>
  <Override PartName="/ppt/notesSlides/notesSlide36.xml" ContentType="application/vnd.openxmlformats-officedocument.presentationml.notesSlide+xml"/>
  <Override PartName="/ppt/tags/tag90.xml" ContentType="application/vnd.openxmlformats-officedocument.presentationml.tags+xml"/>
  <Override PartName="/ppt/notesSlides/notesSlide37.xml" ContentType="application/vnd.openxmlformats-officedocument.presentationml.notesSlide+xml"/>
  <Override PartName="/ppt/tags/tag91.xml" ContentType="application/vnd.openxmlformats-officedocument.presentationml.tags+xml"/>
  <Override PartName="/ppt/notesSlides/notesSlide38.xml" ContentType="application/vnd.openxmlformats-officedocument.presentationml.notesSlide+xml"/>
  <Override PartName="/ppt/tags/tag92.xml" ContentType="application/vnd.openxmlformats-officedocument.presentationml.tags+xml"/>
  <Override PartName="/ppt/notesSlides/notesSlide39.xml" ContentType="application/vnd.openxmlformats-officedocument.presentationml.notesSlide+xml"/>
  <Override PartName="/ppt/tags/tag93.xml" ContentType="application/vnd.openxmlformats-officedocument.presentationml.tags+xml"/>
  <Override PartName="/ppt/notesSlides/notesSlide40.xml" ContentType="application/vnd.openxmlformats-officedocument.presentationml.notesSlide+xml"/>
  <Override PartName="/ppt/tags/tag94.xml" ContentType="application/vnd.openxmlformats-officedocument.presentationml.tags+xml"/>
  <Override PartName="/ppt/notesSlides/notesSlide41.xml" ContentType="application/vnd.openxmlformats-officedocument.presentationml.notesSlide+xml"/>
  <Override PartName="/ppt/tags/tag95.xml" ContentType="application/vnd.openxmlformats-officedocument.presentationml.tags+xml"/>
  <Override PartName="/ppt/notesSlides/notesSlide42.xml" ContentType="application/vnd.openxmlformats-officedocument.presentationml.notesSlide+xml"/>
  <Override PartName="/ppt/tags/tag96.xml" ContentType="application/vnd.openxmlformats-officedocument.presentationml.tags+xml"/>
  <Override PartName="/ppt/notesSlides/notesSlide43.xml" ContentType="application/vnd.openxmlformats-officedocument.presentationml.notesSlide+xml"/>
  <Override PartName="/ppt/tags/tag97.xml" ContentType="application/vnd.openxmlformats-officedocument.presentationml.tags+xml"/>
  <Override PartName="/ppt/notesSlides/notesSlide44.xml" ContentType="application/vnd.openxmlformats-officedocument.presentationml.notesSlide+xml"/>
  <Override PartName="/ppt/tags/tag98.xml" ContentType="application/vnd.openxmlformats-officedocument.presentationml.tags+xml"/>
  <Override PartName="/ppt/notesSlides/notesSlide45.xml" ContentType="application/vnd.openxmlformats-officedocument.presentationml.notesSlide+xml"/>
  <Override PartName="/ppt/tags/tag99.xml" ContentType="application/vnd.openxmlformats-officedocument.presentationml.tags+xml"/>
  <Override PartName="/ppt/notesSlides/notesSlide46.xml" ContentType="application/vnd.openxmlformats-officedocument.presentationml.notesSlide+xml"/>
  <Override PartName="/ppt/tags/tag100.xml" ContentType="application/vnd.openxmlformats-officedocument.presentationml.tags+xml"/>
  <Override PartName="/ppt/notesSlides/notesSlide47.xml" ContentType="application/vnd.openxmlformats-officedocument.presentationml.notesSlide+xml"/>
  <Override PartName="/ppt/tags/tag101.xml" ContentType="application/vnd.openxmlformats-officedocument.presentationml.tags+xml"/>
  <Override PartName="/ppt/notesSlides/notesSlide48.xml" ContentType="application/vnd.openxmlformats-officedocument.presentationml.notesSlide+xml"/>
  <Override PartName="/ppt/tags/tag102.xml" ContentType="application/vnd.openxmlformats-officedocument.presentationml.tags+xml"/>
  <Override PartName="/ppt/notesSlides/notesSlide49.xml" ContentType="application/vnd.openxmlformats-officedocument.presentationml.notesSlide+xml"/>
  <Override PartName="/ppt/tags/tag103.xml" ContentType="application/vnd.openxmlformats-officedocument.presentationml.tags+xml"/>
  <Override PartName="/ppt/notesSlides/notesSlide50.xml" ContentType="application/vnd.openxmlformats-officedocument.presentationml.notesSlide+xml"/>
  <Override PartName="/ppt/tags/tag104.xml" ContentType="application/vnd.openxmlformats-officedocument.presentationml.tags+xml"/>
  <Override PartName="/ppt/notesSlides/notesSlide51.xml" ContentType="application/vnd.openxmlformats-officedocument.presentationml.notesSlide+xml"/>
  <Override PartName="/ppt/tags/tag105.xml" ContentType="application/vnd.openxmlformats-officedocument.presentationml.tags+xml"/>
  <Override PartName="/ppt/notesSlides/notesSlide52.xml" ContentType="application/vnd.openxmlformats-officedocument.presentationml.notesSlide+xml"/>
  <Override PartName="/ppt/tags/tag106.xml" ContentType="application/vnd.openxmlformats-officedocument.presentationml.tags+xml"/>
  <Override PartName="/ppt/notesSlides/notesSlide53.xml" ContentType="application/vnd.openxmlformats-officedocument.presentationml.notesSlide+xml"/>
  <Override PartName="/ppt/tags/tag107.xml" ContentType="application/vnd.openxmlformats-officedocument.presentationml.tags+xml"/>
  <Override PartName="/ppt/notesSlides/notesSlide54.xml" ContentType="application/vnd.openxmlformats-officedocument.presentationml.notesSlide+xml"/>
  <Override PartName="/ppt/tags/tag108.xml" ContentType="application/vnd.openxmlformats-officedocument.presentationml.tags+xml"/>
  <Override PartName="/ppt/notesSlides/notesSlide55.xml" ContentType="application/vnd.openxmlformats-officedocument.presentationml.notesSlide+xml"/>
  <Override PartName="/ppt/tags/tag109.xml" ContentType="application/vnd.openxmlformats-officedocument.presentationml.tags+xml"/>
  <Override PartName="/ppt/notesSlides/notesSlide56.xml" ContentType="application/vnd.openxmlformats-officedocument.presentationml.notesSlide+xml"/>
  <Override PartName="/ppt/tags/tag110.xml" ContentType="application/vnd.openxmlformats-officedocument.presentationml.tags+xml"/>
  <Override PartName="/ppt/notesSlides/notesSlide57.xml" ContentType="application/vnd.openxmlformats-officedocument.presentationml.notesSlide+xml"/>
  <Override PartName="/ppt/tags/tag111.xml" ContentType="application/vnd.openxmlformats-officedocument.presentationml.tags+xml"/>
  <Override PartName="/ppt/notesSlides/notesSlide58.xml" ContentType="application/vnd.openxmlformats-officedocument.presentationml.notesSlide+xml"/>
  <Override PartName="/ppt/tags/tag112.xml" ContentType="application/vnd.openxmlformats-officedocument.presentationml.tags+xml"/>
  <Override PartName="/ppt/notesSlides/notesSlide59.xml" ContentType="application/vnd.openxmlformats-officedocument.presentationml.notesSlide+xml"/>
  <Override PartName="/ppt/tags/tag113.xml" ContentType="application/vnd.openxmlformats-officedocument.presentationml.tags+xml"/>
  <Override PartName="/ppt/notesSlides/notesSlide6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95" r:id="rId4"/>
    <p:sldMasterId id="2147483946" r:id="rId5"/>
  </p:sldMasterIdLst>
  <p:notesMasterIdLst>
    <p:notesMasterId r:id="rId66"/>
  </p:notesMasterIdLst>
  <p:handoutMasterIdLst>
    <p:handoutMasterId r:id="rId67"/>
  </p:handoutMasterIdLst>
  <p:sldIdLst>
    <p:sldId id="359" r:id="rId6"/>
    <p:sldId id="360" r:id="rId7"/>
    <p:sldId id="378" r:id="rId8"/>
    <p:sldId id="363" r:id="rId9"/>
    <p:sldId id="465" r:id="rId10"/>
    <p:sldId id="493" r:id="rId11"/>
    <p:sldId id="391" r:id="rId12"/>
    <p:sldId id="392" r:id="rId13"/>
    <p:sldId id="494" r:id="rId14"/>
    <p:sldId id="484" r:id="rId15"/>
    <p:sldId id="488" r:id="rId16"/>
    <p:sldId id="489" r:id="rId17"/>
    <p:sldId id="422" r:id="rId18"/>
    <p:sldId id="371" r:id="rId19"/>
    <p:sldId id="365" r:id="rId20"/>
    <p:sldId id="466" r:id="rId21"/>
    <p:sldId id="387" r:id="rId22"/>
    <p:sldId id="473" r:id="rId23"/>
    <p:sldId id="396" r:id="rId24"/>
    <p:sldId id="401" r:id="rId25"/>
    <p:sldId id="402" r:id="rId26"/>
    <p:sldId id="495" r:id="rId27"/>
    <p:sldId id="496" r:id="rId28"/>
    <p:sldId id="425" r:id="rId29"/>
    <p:sldId id="475" r:id="rId30"/>
    <p:sldId id="372" r:id="rId31"/>
    <p:sldId id="403" r:id="rId32"/>
    <p:sldId id="367" r:id="rId33"/>
    <p:sldId id="467" r:id="rId34"/>
    <p:sldId id="477" r:id="rId35"/>
    <p:sldId id="481" r:id="rId36"/>
    <p:sldId id="430" r:id="rId37"/>
    <p:sldId id="406" r:id="rId38"/>
    <p:sldId id="408" r:id="rId39"/>
    <p:sldId id="407" r:id="rId40"/>
    <p:sldId id="479" r:id="rId41"/>
    <p:sldId id="409" r:id="rId42"/>
    <p:sldId id="410" r:id="rId43"/>
    <p:sldId id="480" r:id="rId44"/>
    <p:sldId id="373" r:id="rId45"/>
    <p:sldId id="482" r:id="rId46"/>
    <p:sldId id="369" r:id="rId47"/>
    <p:sldId id="468" r:id="rId48"/>
    <p:sldId id="497" r:id="rId49"/>
    <p:sldId id="498" r:id="rId50"/>
    <p:sldId id="500" r:id="rId51"/>
    <p:sldId id="374" r:id="rId52"/>
    <p:sldId id="413" r:id="rId53"/>
    <p:sldId id="469" r:id="rId54"/>
    <p:sldId id="420" r:id="rId55"/>
    <p:sldId id="414" r:id="rId56"/>
    <p:sldId id="433" r:id="rId57"/>
    <p:sldId id="483" r:id="rId58"/>
    <p:sldId id="417" r:id="rId59"/>
    <p:sldId id="424" r:id="rId60"/>
    <p:sldId id="375" r:id="rId61"/>
    <p:sldId id="418" r:id="rId62"/>
    <p:sldId id="377" r:id="rId63"/>
    <p:sldId id="376" r:id="rId64"/>
    <p:sldId id="362" r:id="rId65"/>
  </p:sldIdLst>
  <p:sldSz cx="12192000" cy="6858000"/>
  <p:notesSz cx="7315200" cy="9601200"/>
  <p:custDataLst>
    <p:tags r:id="rId6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CCC8F19-39AD-B18B-9B58-995A2B5BC83A}" name="Diacogiannis, Doria (CMS/OC)" initials="DD" userId="S::doria.diacogiannis@cms.hhs.gov::c67081fa-44ef-4438-9bb7-e0e43eac079b" providerId="AD"/>
  <p188:author id="{F58AE065-88B1-78D0-30F7-D60EC9235D17}" name="Lew, Alicia (CMS/OC)" initials="AL" userId="S::alicia.lew@cms.hhs.gov::ac296d86-d1bd-47ec-8aa8-4a4e5000a60f" providerId="AD"/>
  <p188:author id="{A7B8FF8C-52C6-05FF-4F4C-D556AF981C1C}" name="Long, Leslie (CMS/OC)" initials="LL" userId="S::leslie.long@cms.hhs.gov::59e72955-8665-433f-9419-e19f3be41420" providerId="AD"/>
  <p188:author id="{F7FB03AC-89A1-6971-B7F0-A2448F632C07}" name="Amy Miner" initials="AM" userId="kR8YKXNL7w5d4CwNo2l6c4XXESMczl0Ndi9C1pFHWbU=" providerId="None"/>
  <p188:author id="{F711A5BF-B78A-7A33-6F6D-0843DA624828}" name="Leslie Long" initials="LL" userId="S-1-5-21-4095628063-3556742122-3606576086-12053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oria Diacogiannis" initials="DD" lastIdx="90" clrIdx="0">
    <p:extLst>
      <p:ext uri="{19B8F6BF-5375-455C-9EA6-DF929625EA0E}">
        <p15:presenceInfo xmlns:p15="http://schemas.microsoft.com/office/powerpoint/2012/main" userId="S-1-5-21-4095628063-3556742122-3606576086-197501" providerId="AD"/>
      </p:ext>
    </p:extLst>
  </p:cmAuthor>
  <p:cmAuthor id="2" name="Amy Miner" initials="AM" lastIdx="3" clrIdx="1">
    <p:extLst>
      <p:ext uri="{19B8F6BF-5375-455C-9EA6-DF929625EA0E}">
        <p15:presenceInfo xmlns:p15="http://schemas.microsoft.com/office/powerpoint/2012/main" userId="S-1-5-21-4095628063-3556742122-3606576086-8437" providerId="AD"/>
      </p:ext>
    </p:extLst>
  </p:cmAuthor>
  <p:cmAuthor id="3" name="Erin Gordon" initials="EG" lastIdx="83" clrIdx="2">
    <p:extLst>
      <p:ext uri="{19B8F6BF-5375-455C-9EA6-DF929625EA0E}">
        <p15:presenceInfo xmlns:p15="http://schemas.microsoft.com/office/powerpoint/2012/main" userId="S-1-5-21-4095628063-3556742122-3606576086-10842" providerId="AD"/>
      </p:ext>
    </p:extLst>
  </p:cmAuthor>
  <p:cmAuthor id="4" name="Leslie Long" initials="LL" lastIdx="173" clrIdx="3">
    <p:extLst>
      <p:ext uri="{19B8F6BF-5375-455C-9EA6-DF929625EA0E}">
        <p15:presenceInfo xmlns:p15="http://schemas.microsoft.com/office/powerpoint/2012/main" userId="S-1-5-21-4095628063-3556742122-3606576086-120535" providerId="AD"/>
      </p:ext>
    </p:extLst>
  </p:cmAuthor>
  <p:cmAuthor id="5" name="Carla McClure" initials="CM" lastIdx="17" clrIdx="4">
    <p:extLst>
      <p:ext uri="{19B8F6BF-5375-455C-9EA6-DF929625EA0E}">
        <p15:presenceInfo xmlns:p15="http://schemas.microsoft.com/office/powerpoint/2012/main" userId="b9a8a43c2c7098b4" providerId="Windows Live"/>
      </p:ext>
    </p:extLst>
  </p:cmAuthor>
  <p:cmAuthor id="6" name="Carla McClure" initials="CM [2]" lastIdx="135" clrIdx="5">
    <p:extLst>
      <p:ext uri="{19B8F6BF-5375-455C-9EA6-DF929625EA0E}">
        <p15:presenceInfo xmlns:p15="http://schemas.microsoft.com/office/powerpoint/2012/main" userId="Carla McClure" providerId="None"/>
      </p:ext>
    </p:extLst>
  </p:cmAuthor>
  <p:cmAuthor id="7" name="Kathleen Bethke" initials="KB" lastIdx="21" clrIdx="6">
    <p:extLst>
      <p:ext uri="{19B8F6BF-5375-455C-9EA6-DF929625EA0E}">
        <p15:presenceInfo xmlns:p15="http://schemas.microsoft.com/office/powerpoint/2012/main" userId="Kathleen Bethke" providerId="None"/>
      </p:ext>
    </p:extLst>
  </p:cmAuthor>
  <p:cmAuthor id="8" name="Carla McClure" initials="CM [3]" lastIdx="5" clrIdx="7">
    <p:extLst>
      <p:ext uri="{19B8F6BF-5375-455C-9EA6-DF929625EA0E}">
        <p15:presenceInfo xmlns:p15="http://schemas.microsoft.com/office/powerpoint/2012/main" userId="S::cmcclure@seiservices.com::fde6e194-4821-4e48-b273-ef3313c9dc98" providerId="AD"/>
      </p:ext>
    </p:extLst>
  </p:cmAuthor>
  <p:cmAuthor id="9" name="Chelsea Heffernan" initials="CH" lastIdx="7" clrIdx="8">
    <p:extLst>
      <p:ext uri="{19B8F6BF-5375-455C-9EA6-DF929625EA0E}">
        <p15:presenceInfo xmlns:p15="http://schemas.microsoft.com/office/powerpoint/2012/main" userId="S::CHeffernan@seiservices.com::7050c5c2-1bd2-4717-9519-2d7b917433fa" providerId="AD"/>
      </p:ext>
    </p:extLst>
  </p:cmAuthor>
  <p:cmAuthor id="10" name="Mohamad Al-Issa" initials="MA" lastIdx="58" clrIdx="9">
    <p:extLst>
      <p:ext uri="{19B8F6BF-5375-455C-9EA6-DF929625EA0E}">
        <p15:presenceInfo xmlns:p15="http://schemas.microsoft.com/office/powerpoint/2012/main" userId="S-1-5-21-4095628063-3556742122-3606576086-234970" providerId="AD"/>
      </p:ext>
    </p:extLst>
  </p:cmAuthor>
  <p:cmAuthor id="11" name="Alicia Lew" initials="AL" lastIdx="7" clrIdx="10">
    <p:extLst>
      <p:ext uri="{19B8F6BF-5375-455C-9EA6-DF929625EA0E}">
        <p15:presenceInfo xmlns:p15="http://schemas.microsoft.com/office/powerpoint/2012/main" userId="S-1-5-21-4095628063-3556742122-3606576086-224763" providerId="AD"/>
      </p:ext>
    </p:extLst>
  </p:cmAuthor>
  <p:cmAuthor id="12" name="Santana, David P. (CMS/OC)" initials="SDP(" lastIdx="8" clrIdx="11">
    <p:extLst>
      <p:ext uri="{19B8F6BF-5375-455C-9EA6-DF929625EA0E}">
        <p15:presenceInfo xmlns:p15="http://schemas.microsoft.com/office/powerpoint/2012/main" userId="S-1-5-21-4095628063-3556742122-3606576086-6751" providerId="AD"/>
      </p:ext>
    </p:extLst>
  </p:cmAuthor>
  <p:cmAuthor id="13" name="Amy Miner" initials="AM [2]" lastIdx="2" clrIdx="12">
    <p:extLst>
      <p:ext uri="{19B8F6BF-5375-455C-9EA6-DF929625EA0E}">
        <p15:presenceInfo xmlns:p15="http://schemas.microsoft.com/office/powerpoint/2012/main" userId="kR8YKXNL7w5d4CwNo2l6c4XXESMczl0Ndi9C1pFHWbU="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29B"/>
    <a:srgbClr val="DEEBF7"/>
    <a:srgbClr val="C0DFFF"/>
    <a:srgbClr val="FFFFFF"/>
    <a:srgbClr val="8FAADC"/>
    <a:srgbClr val="00A9CC"/>
    <a:srgbClr val="FEC736"/>
    <a:srgbClr val="5C84CC"/>
    <a:srgbClr val="0755B7"/>
    <a:srgbClr val="0A5EC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637" autoAdjust="0"/>
    <p:restoredTop sz="86164" autoAdjust="0"/>
  </p:normalViewPr>
  <p:slideViewPr>
    <p:cSldViewPr snapToGrid="0">
      <p:cViewPr varScale="1">
        <p:scale>
          <a:sx n="92" d="100"/>
          <a:sy n="92" d="100"/>
        </p:scale>
        <p:origin x="966" y="78"/>
      </p:cViewPr>
      <p:guideLst>
        <p:guide orient="horz" pos="2136"/>
        <p:guide pos="3840"/>
      </p:guideLst>
    </p:cSldViewPr>
  </p:slideViewPr>
  <p:outlineViewPr>
    <p:cViewPr>
      <p:scale>
        <a:sx n="33" d="100"/>
        <a:sy n="33" d="100"/>
      </p:scale>
      <p:origin x="0" y="-8514"/>
    </p:cViewPr>
  </p:outlineViewPr>
  <p:notesTextViewPr>
    <p:cViewPr>
      <p:scale>
        <a:sx n="1" d="1"/>
        <a:sy n="1" d="1"/>
      </p:scale>
      <p:origin x="0" y="0"/>
    </p:cViewPr>
  </p:notesTextViewPr>
  <p:sorterViewPr>
    <p:cViewPr>
      <p:scale>
        <a:sx n="160" d="100"/>
        <a:sy n="160" d="100"/>
      </p:scale>
      <p:origin x="0" y="-14322"/>
    </p:cViewPr>
  </p:sorterViewPr>
  <p:notesViewPr>
    <p:cSldViewPr snapToGrid="0">
      <p:cViewPr>
        <p:scale>
          <a:sx n="100" d="100"/>
          <a:sy n="100" d="100"/>
        </p:scale>
        <p:origin x="3324" y="-129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tags" Target="tags/tag1.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notesMaster" Target="notesMasters/notesMaster1.xml"/><Relationship Id="rId74" Type="http://schemas.microsoft.com/office/2018/10/relationships/authors" Target="authors.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commentAuthors" Target="commentAuthor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handoutMaster" Target="handoutMasters/handout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7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86A42CB-F667-704F-95F5-D94D13F7A508}"/>
              </a:ext>
            </a:extLst>
          </p:cNvPr>
          <p:cNvSpPr>
            <a:spLocks noGrp="1"/>
          </p:cNvSpPr>
          <p:nvPr>
            <p:ph type="hdr" sz="quarter"/>
          </p:nvPr>
        </p:nvSpPr>
        <p:spPr>
          <a:xfrm>
            <a:off x="0" y="1"/>
            <a:ext cx="3169920" cy="481727"/>
          </a:xfrm>
          <a:prstGeom prst="rect">
            <a:avLst/>
          </a:prstGeom>
        </p:spPr>
        <p:txBody>
          <a:bodyPr vert="horz" lIns="96650" tIns="48326" rIns="96650" bIns="48326" rtlCol="0"/>
          <a:lstStyle>
            <a:lvl1pPr algn="l">
              <a:defRPr sz="1300"/>
            </a:lvl1pPr>
          </a:lstStyle>
          <a:p>
            <a:endParaRPr lang="en-US"/>
          </a:p>
        </p:txBody>
      </p:sp>
      <p:sp>
        <p:nvSpPr>
          <p:cNvPr id="3" name="Date Placeholder 2">
            <a:extLst>
              <a:ext uri="{FF2B5EF4-FFF2-40B4-BE49-F238E27FC236}">
                <a16:creationId xmlns:a16="http://schemas.microsoft.com/office/drawing/2014/main" id="{45252E29-C32E-9C43-92D1-DD73DC848603}"/>
              </a:ext>
            </a:extLst>
          </p:cNvPr>
          <p:cNvSpPr>
            <a:spLocks noGrp="1"/>
          </p:cNvSpPr>
          <p:nvPr>
            <p:ph type="dt" sz="quarter" idx="1"/>
          </p:nvPr>
        </p:nvSpPr>
        <p:spPr>
          <a:xfrm>
            <a:off x="4143588" y="1"/>
            <a:ext cx="3169920" cy="481727"/>
          </a:xfrm>
          <a:prstGeom prst="rect">
            <a:avLst/>
          </a:prstGeom>
        </p:spPr>
        <p:txBody>
          <a:bodyPr vert="horz" lIns="96650" tIns="48326" rIns="96650" bIns="48326" rtlCol="0"/>
          <a:lstStyle>
            <a:lvl1pPr algn="r">
              <a:defRPr sz="1300"/>
            </a:lvl1pPr>
          </a:lstStyle>
          <a:p>
            <a:fld id="{CCB6EDC4-4B3F-6948-B71B-1CB10AB2DC17}" type="datetimeFigureOut">
              <a:rPr lang="en-US" smtClean="0"/>
              <a:t>03/25/2025</a:t>
            </a:fld>
            <a:endParaRPr lang="en-US"/>
          </a:p>
        </p:txBody>
      </p:sp>
      <p:sp>
        <p:nvSpPr>
          <p:cNvPr id="4" name="Footer Placeholder 3">
            <a:extLst>
              <a:ext uri="{FF2B5EF4-FFF2-40B4-BE49-F238E27FC236}">
                <a16:creationId xmlns:a16="http://schemas.microsoft.com/office/drawing/2014/main" id="{75663639-ABBE-3149-A268-3D3CAC63C612}"/>
              </a:ext>
            </a:extLst>
          </p:cNvPr>
          <p:cNvSpPr>
            <a:spLocks noGrp="1"/>
          </p:cNvSpPr>
          <p:nvPr>
            <p:ph type="ftr" sz="quarter" idx="2"/>
          </p:nvPr>
        </p:nvSpPr>
        <p:spPr>
          <a:xfrm>
            <a:off x="0" y="9119474"/>
            <a:ext cx="3169920" cy="481726"/>
          </a:xfrm>
          <a:prstGeom prst="rect">
            <a:avLst/>
          </a:prstGeom>
        </p:spPr>
        <p:txBody>
          <a:bodyPr vert="horz" lIns="96650" tIns="48326" rIns="96650" bIns="48326" rtlCol="0" anchor="b"/>
          <a:lstStyle>
            <a:lvl1pPr algn="l">
              <a:defRPr sz="1300"/>
            </a:lvl1pPr>
          </a:lstStyle>
          <a:p>
            <a:endParaRPr lang="en-US"/>
          </a:p>
        </p:txBody>
      </p:sp>
      <p:sp>
        <p:nvSpPr>
          <p:cNvPr id="5" name="Slide Number Placeholder 4">
            <a:extLst>
              <a:ext uri="{FF2B5EF4-FFF2-40B4-BE49-F238E27FC236}">
                <a16:creationId xmlns:a16="http://schemas.microsoft.com/office/drawing/2014/main" id="{43402B22-5D33-004E-9260-F6388C9235AA}"/>
              </a:ext>
            </a:extLst>
          </p:cNvPr>
          <p:cNvSpPr>
            <a:spLocks noGrp="1"/>
          </p:cNvSpPr>
          <p:nvPr>
            <p:ph type="sldNum" sz="quarter" idx="3"/>
          </p:nvPr>
        </p:nvSpPr>
        <p:spPr>
          <a:xfrm>
            <a:off x="4143588" y="9119474"/>
            <a:ext cx="3169920" cy="481726"/>
          </a:xfrm>
          <a:prstGeom prst="rect">
            <a:avLst/>
          </a:prstGeom>
        </p:spPr>
        <p:txBody>
          <a:bodyPr vert="horz" lIns="96650" tIns="48326" rIns="96650" bIns="48326" rtlCol="0" anchor="b"/>
          <a:lstStyle>
            <a:lvl1pPr algn="r">
              <a:defRPr sz="1300"/>
            </a:lvl1pPr>
          </a:lstStyle>
          <a:p>
            <a:fld id="{3D4C2DC1-DD1A-9240-BD1F-C5F549950A18}" type="slidenum">
              <a:rPr lang="en-US" smtClean="0"/>
              <a:t>‹#›</a:t>
            </a:fld>
            <a:endParaRPr lang="en-US"/>
          </a:p>
        </p:txBody>
      </p:sp>
    </p:spTree>
    <p:extLst>
      <p:ext uri="{BB962C8B-B14F-4D97-AF65-F5344CB8AC3E}">
        <p14:creationId xmlns:p14="http://schemas.microsoft.com/office/powerpoint/2010/main" val="80244469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777875" y="341313"/>
            <a:ext cx="5759450" cy="3240087"/>
          </a:xfrm>
          <a:prstGeom prst="rect">
            <a:avLst/>
          </a:prstGeom>
          <a:noFill/>
          <a:ln w="12700">
            <a:solidFill>
              <a:prstClr val="black"/>
            </a:solidFill>
          </a:ln>
        </p:spPr>
        <p:txBody>
          <a:bodyPr vert="horz" lIns="96650" tIns="48326" rIns="96650" bIns="48326" rtlCol="0" anchor="ctr"/>
          <a:lstStyle/>
          <a:p>
            <a:endParaRPr lang="en-US"/>
          </a:p>
        </p:txBody>
      </p:sp>
      <p:sp>
        <p:nvSpPr>
          <p:cNvPr id="5" name="Notes Placeholder 4"/>
          <p:cNvSpPr>
            <a:spLocks noGrp="1"/>
          </p:cNvSpPr>
          <p:nvPr>
            <p:ph type="body" sz="quarter" idx="3"/>
          </p:nvPr>
        </p:nvSpPr>
        <p:spPr>
          <a:xfrm>
            <a:off x="731521" y="3757507"/>
            <a:ext cx="5852160" cy="5144347"/>
          </a:xfrm>
          <a:prstGeom prst="rect">
            <a:avLst/>
          </a:prstGeom>
        </p:spPr>
        <p:txBody>
          <a:bodyPr vert="horz" lIns="96650" tIns="48326" rIns="96650" bIns="48326" rtlCol="0"/>
          <a:lstStyle/>
          <a:p>
            <a:pPr lvl="0"/>
            <a:r>
              <a:rPr lang="en-US"/>
              <a:t>Edit Master text styles</a:t>
            </a:r>
          </a:p>
        </p:txBody>
      </p:sp>
    </p:spTree>
    <p:extLst>
      <p:ext uri="{BB962C8B-B14F-4D97-AF65-F5344CB8AC3E}">
        <p14:creationId xmlns:p14="http://schemas.microsoft.com/office/powerpoint/2010/main" val="123249777"/>
      </p:ext>
    </p:extLst>
  </p:cSld>
  <p:clrMap bg1="lt1" tx1="dk1" bg2="lt2" tx2="dk2" accent1="accent1" accent2="accent2" accent3="accent3" accent4="accent4" accent5="accent5" accent6="accent6" hlink="hlink" folHlink="folHlink"/>
  <p:hf sldNum="0" hdr="0" ftr="0" dt="0"/>
  <p:notesStyle>
    <a:lvl1pPr marL="0" indent="0" algn="l" defTabSz="914400" rtl="0" eaLnBrk="1" latinLnBrk="0" hangingPunct="1">
      <a:buFont typeface="Wingdings" panose="05000000000000000000" pitchFamily="2" charset="2"/>
      <a:buNone/>
      <a:defRPr sz="1200" kern="1200">
        <a:solidFill>
          <a:schemeClr val="tx1"/>
        </a:solidFill>
        <a:latin typeface="+mn-lt"/>
        <a:ea typeface="+mn-ea"/>
        <a:cs typeface="+mn-cs"/>
      </a:defRPr>
    </a:lvl1pPr>
    <a:lvl2pPr marL="230188" marR="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sz="1200" kern="1200">
        <a:solidFill>
          <a:schemeClr val="tx1"/>
        </a:solidFill>
        <a:latin typeface="+mn-lt"/>
        <a:ea typeface="+mn-ea"/>
        <a:cs typeface="+mn-cs"/>
      </a:defRPr>
    </a:lvl2pPr>
    <a:lvl3pPr marL="684213" marR="0" indent="-222250" algn="l" defTabSz="685800" rtl="0" eaLnBrk="1" fontAlgn="auto" latinLnBrk="0" hangingPunct="1">
      <a:lnSpc>
        <a:spcPct val="100000"/>
      </a:lnSpc>
      <a:spcBef>
        <a:spcPts val="600"/>
      </a:spcBef>
      <a:spcAft>
        <a:spcPts val="0"/>
      </a:spcAft>
      <a:buClrTx/>
      <a:buSzPct val="50000"/>
      <a:buFont typeface="Wingdings" panose="05000000000000000000" pitchFamily="2" charset="2"/>
      <a:buChar char="q"/>
      <a:tabLst/>
      <a:defRPr sz="1200" kern="1200">
        <a:solidFill>
          <a:schemeClr val="tx1"/>
        </a:solidFill>
        <a:latin typeface="+mn-lt"/>
        <a:ea typeface="+mn-ea"/>
        <a:cs typeface="+mn-cs"/>
      </a:defRPr>
    </a:lvl3pPr>
    <a:lvl4pPr marL="914400" marR="0" indent="-230188" algn="l" defTabSz="685800" rtl="0" eaLnBrk="1" fontAlgn="auto" latinLnBrk="0" hangingPunct="1">
      <a:lnSpc>
        <a:spcPct val="100000"/>
      </a:lnSpc>
      <a:spcBef>
        <a:spcPts val="600"/>
      </a:spcBef>
      <a:spcAft>
        <a:spcPts val="0"/>
      </a:spcAft>
      <a:buClrTx/>
      <a:buSzTx/>
      <a:buFont typeface="Calibri" panose="020F0502020204030204" pitchFamily="34" charset="0"/>
      <a:buChar char="–"/>
      <a:tabLst/>
      <a:defRPr sz="1200" kern="1200">
        <a:solidFill>
          <a:schemeClr val="tx1"/>
        </a:solidFill>
        <a:latin typeface="+mn-lt"/>
        <a:ea typeface="+mn-ea"/>
        <a:cs typeface="+mn-cs"/>
      </a:defRPr>
    </a:lvl4pPr>
    <a:lvl5pPr marL="1144588" marR="0" indent="-230188"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cmsnationaltrainingprogram.cms.gov/"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www.cms.gov/newsroom/media-inquiries" TargetMode="Externa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medicare.gov/publications"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shiphelp.org/"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content.naic.org/state-insurance-departments"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www.medicare.gov/health-drug-plans/medigap/ready-to-buy" TargetMode="External"/><Relationship Id="rId4" Type="http://schemas.openxmlformats.org/officeDocument/2006/relationships/hyperlink" Target="https://www.shiphelp.org/" TargetMode="Externa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s://www.medicare.gov/publications/12026-Understanding-Medicare-Advantage-Plans.pdf" TargetMode="External"/><Relationship Id="rId3" Type="http://schemas.openxmlformats.org/officeDocument/2006/relationships/hyperlink" Target="https://www.medicare.gov/basics/get-started-with-medicare/get-more-coverage/joining-a-plan" TargetMode="External"/><Relationship Id="rId7" Type="http://schemas.openxmlformats.org/officeDocument/2006/relationships/hyperlink" Target="https://www.medicare.gov/publications/10128-medicare-coverage-esrd.pdf"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www.medicare.gov/" TargetMode="External"/><Relationship Id="rId5" Type="http://schemas.openxmlformats.org/officeDocument/2006/relationships/hyperlink" Target="https://www.medicare.gov/health-drug-plans/health-plans/your-coverage-options/compare" TargetMode="External"/><Relationship Id="rId4" Type="http://schemas.openxmlformats.org/officeDocument/2006/relationships/hyperlink" Target="https://www.medicare.gov/publications" TargetMode="External"/><Relationship Id="rId9" Type="http://schemas.openxmlformats.org/officeDocument/2006/relationships/hyperlink" Target="https://www.medicare.gov/publications/10050-Medicare-and-You.pdf"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medicaid.gov/about-us/beneficiary-resources/index.html%23statemenu"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ssa.gov/locator/"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cms.gov/regulations-and-guidance/legislation/paperworkreductionactof1995/pra-listing-items/cms-2728-"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medicare.gov/basics/end-stage-renal-disease"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es.medicare.gov/care-compare/"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medicare.gov/basics/end-stage-renal-disease"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medicaid.gov/about-us/where-can-people-get-help-medicaid-chip/index.html%23statemenu" TargetMode="External"/><Relationship Id="rId2" Type="http://schemas.openxmlformats.org/officeDocument/2006/relationships/slide" Target="../slides/slide25.xml"/><Relationship Id="rId1" Type="http://schemas.openxmlformats.org/officeDocument/2006/relationships/notesMaster" Target="../notesMasters/notesMaster1.xml"/><Relationship Id="rId5" Type="http://schemas.openxmlformats.org/officeDocument/2006/relationships/hyperlink" Target="https://lnks.gd/l/eyJhbGciOiJIUzI1NiJ9.eyJidWxsZXRpbl9saW5rX2lkIjoxMDcsInVyaSI6ImJwMjpjbGljayIsImJ1bGxldGluX2lkIjoiMjAyMjEwMjguNjU4NTYwNzEiLCJ1cmwiOiJodHRwczovL3d3dy5mZWRlcmFscmVnaXN0ZXIuZ292L3B1YmxpYy1pbnNwZWN0aW9uLzIwMjItMjM0MDcvbWVkaWNhcmUtcHJvZ3JhbS1pbXBsZW1lbnRpbmctY2VydGFpbi1wcm92aXNpb25zLW9mLXRoZS1jb25zb2xpZGF0ZWQtYXBwcm9wcmlhdGlvbnMtYWN0LTIwMjEtYW5kIn0.FW6WK4L_Fn-wMl_Q8ApF93h1WrmMk057nfZ-TuoMCrE/s/1097953104/br/146950582569-l" TargetMode="External"/><Relationship Id="rId4" Type="http://schemas.openxmlformats.org/officeDocument/2006/relationships/hyperlink" Target="https://lnks.gd/l/eyJhbGciOiJIUzI1NiJ9.eyJidWxsZXRpbl9saW5rX2lkIjoxMDYsInVyaSI6ImJwMjpjbGljayIsImJ1bGxldGluX2lkIjoiMjAyMjEwMjguNjU4NTYwNzEiLCJ1cmwiOiJodHRwczovL3d3dy5jbXMuZ292L25ld3Nyb29tL2ZhY3Qtc2hlZXRzL2ltcGxlbWVudGluZy1jZXJ0YWluLXByb3Zpc2lvbnMtY29uc29saWRhdGVkLWFwcHJvcHJpYXRpb25zLWFjdC0yMDIxLWFuZC1vdGhlci1yZXZpc2lvbnMtbWVkaWNhcmUtMiJ9.n-t10n9TH8XNXjARn64ntUXp0jcDD7gNmjPMvnLv8DA/s/1097953104/br/146950582569-l"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medicare.gov/publications/10128-medicare-coverage-esrd.pdf"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medicare.gov/publications" TargetMode="External"/><Relationship Id="rId2" Type="http://schemas.openxmlformats.org/officeDocument/2006/relationships/slide" Target="../slides/slide31.xml"/><Relationship Id="rId1" Type="http://schemas.openxmlformats.org/officeDocument/2006/relationships/notesMaster" Target="../notesMasters/notesMaster1.xml"/><Relationship Id="rId6" Type="http://schemas.openxmlformats.org/officeDocument/2006/relationships/hyperlink" Target="https://www.niddk.nih.gov/health-information/kidney-disease/kidney-failure/peritoneal-dialysis" TargetMode="External"/><Relationship Id="rId5" Type="http://schemas.openxmlformats.org/officeDocument/2006/relationships/hyperlink" Target="https://www.niddk.nih.gov/health-information/kidney-disease/kidney-failure/hemodialysis" TargetMode="External"/><Relationship Id="rId4" Type="http://schemas.openxmlformats.org/officeDocument/2006/relationships/hyperlink" Target="https://www.medicare.gov/publications/10128-medicare-coverage-of-kidney-dialysis-kidney-transplant-services.pdf" TargetMode="Externa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es.medicare.gov/care-compare/"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es.medicare.gov/care-compare/"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medicare.gov/coverage/ambulance-services"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es.medicare.gov/coverage/dialysis-services-supplies"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niddk.nih.gov/health-information/kidney-disease/kidney-failure/kidney-transplant"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medicare.gov/publications/10050-Medicare-and-You.pdf"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medicare.gov/publications/02154-medicare-hospice-benefits.pdf" TargetMode="External"/><Relationship Id="rId2" Type="http://schemas.openxmlformats.org/officeDocument/2006/relationships/slide" Target="../slides/slide39.xml"/><Relationship Id="rId1" Type="http://schemas.openxmlformats.org/officeDocument/2006/relationships/notesMaster" Target="../notesMasters/notesMaster1.xml"/><Relationship Id="rId4" Type="http://schemas.openxmlformats.org/officeDocument/2006/relationships/hyperlink" Target="https://www.niddk.nih.gov/health-information/kidney-disease/kidney-failure/conservative-management"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content.naic.org/state-insurance-departments" TargetMode="External"/><Relationship Id="rId2" Type="http://schemas.openxmlformats.org/officeDocument/2006/relationships/slide" Target="../slides/slide44.xml"/><Relationship Id="rId1" Type="http://schemas.openxmlformats.org/officeDocument/2006/relationships/notesMaster" Target="../notesMasters/notesMaster1.xml"/><Relationship Id="rId5" Type="http://schemas.openxmlformats.org/officeDocument/2006/relationships/hyperlink" Target="https://www.medicare.gov/publications" TargetMode="External"/><Relationship Id="rId4" Type="http://schemas.openxmlformats.org/officeDocument/2006/relationships/hyperlink" Target="https://www.shiphelp.org/" TargetMode="Externa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medicare.gov/plan-compare/%23/?lang=es&amp;year=2021" TargetMode="External"/><Relationship Id="rId2" Type="http://schemas.openxmlformats.org/officeDocument/2006/relationships/slide" Target="../slides/slide45.xml"/><Relationship Id="rId1" Type="http://schemas.openxmlformats.org/officeDocument/2006/relationships/notesMaster" Target="../notesMasters/notesMaster1.xml"/><Relationship Id="rId5" Type="http://schemas.openxmlformats.org/officeDocument/2006/relationships/hyperlink" Target="https://www.medicare.gov/basics/end-stage-renal-disease" TargetMode="External"/><Relationship Id="rId4" Type="http://schemas.openxmlformats.org/officeDocument/2006/relationships/hyperlink" Target="https://www.medicare.gov/health-drug-plans/health-plans/your-health-plan-options" TargetMode="Externa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ssa.gov/medicare/part-d-extra-help" TargetMode="External"/><Relationship Id="rId2" Type="http://schemas.openxmlformats.org/officeDocument/2006/relationships/slide" Target="../slides/slide46.xml"/><Relationship Id="rId1" Type="http://schemas.openxmlformats.org/officeDocument/2006/relationships/notesMaster" Target="../notesMasters/notesMaster1.xml"/><Relationship Id="rId5" Type="http://schemas.openxmlformats.org/officeDocument/2006/relationships/hyperlink" Target="https://www.medicare.gov/basics/costs/help/drug-costs" TargetMode="External"/><Relationship Id="rId4" Type="http://schemas.openxmlformats.org/officeDocument/2006/relationships/hyperlink" Target="https://www.medicare.gov/drug-coverage-part-d" TargetMode="Externa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www.federalregister.gov/documents/2020/09/29/2020-20907/medicare-program-specialty-care-models-to-improve-quality-of-care-and-reduce-expenditures" TargetMode="External"/><Relationship Id="rId2" Type="http://schemas.openxmlformats.org/officeDocument/2006/relationships/slide" Target="../slides/slide50.xml"/><Relationship Id="rId1" Type="http://schemas.openxmlformats.org/officeDocument/2006/relationships/notesMaster" Target="../notesMasters/notesMaster1.xml"/><Relationship Id="rId5" Type="http://schemas.openxmlformats.org/officeDocument/2006/relationships/hyperlink" Target="https://www.cms.gov/priorities/innovation/innovation-models/kidney-care-choices-kcc-model" TargetMode="External"/><Relationship Id="rId4" Type="http://schemas.openxmlformats.org/officeDocument/2006/relationships/hyperlink" Target="https://www.cms.gov/priorities/innovation/innovation-models/esrd-treatment-choices-model" TargetMode="Externa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es.medicare.gov/care-compare/"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esrdnetworks.org/membership/esrd-networks-contact-information/" TargetMode="External"/><Relationship Id="rId2" Type="http://schemas.openxmlformats.org/officeDocument/2006/relationships/slide" Target="../slides/slide52.xml"/><Relationship Id="rId1" Type="http://schemas.openxmlformats.org/officeDocument/2006/relationships/notesMaster" Target="../notesMasters/notesMaster1.xml"/><Relationship Id="rId5" Type="http://schemas.openxmlformats.org/officeDocument/2006/relationships/hyperlink" Target="http://esrdncc.org/en/ESRD-network-map/" TargetMode="External"/><Relationship Id="rId4" Type="http://schemas.openxmlformats.org/officeDocument/2006/relationships/hyperlink" Target="http://esrdncc.org/" TargetMode="Externa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kidney.org/atoz/content/about-chronic-kidney-disease" TargetMode="External"/><Relationship Id="rId7" Type="http://schemas.openxmlformats.org/officeDocument/2006/relationships/hyperlink" Target="https://www.niddk.nih.gov/health-information/kidney-disease/kidney-failure/conservative-management%23what"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www.kidney.org/atoz/content/AcuteKidneyInjury" TargetMode="External"/><Relationship Id="rId5" Type="http://schemas.openxmlformats.org/officeDocument/2006/relationships/hyperlink" Target="https://www.kidneyfund.org/treatments/medicines-manage-kidney-disease" TargetMode="External"/><Relationship Id="rId4" Type="http://schemas.openxmlformats.org/officeDocument/2006/relationships/hyperlink" Target="https://www.kidney.org/sites/default/files/01-10-7278_HBG_CKD_Stages_Flyer3.pdf" TargetMode="Externa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cmsnationaltrainingprogram.cms.gov/" TargetMode="External"/><Relationship Id="rId2" Type="http://schemas.openxmlformats.org/officeDocument/2006/relationships/slide" Target="../slides/slide60.xml"/><Relationship Id="rId1" Type="http://schemas.openxmlformats.org/officeDocument/2006/relationships/notesMaster" Target="../notesMasters/notesMaster1.xml"/><Relationship Id="rId4" Type="http://schemas.openxmlformats.org/officeDocument/2006/relationships/hyperlink" Target="mailto:training@cms.hhs.gov"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ssa.gov/" TargetMode="External"/><Relationship Id="rId7" Type="http://schemas.openxmlformats.org/officeDocument/2006/relationships/hyperlink" Target="https://www.ssa.gov/OP_Home/cfr20/404/404-0120.htm"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secure.ssa.gov/poms.nsf/lnx/0600801201" TargetMode="External"/><Relationship Id="rId5" Type="http://schemas.openxmlformats.org/officeDocument/2006/relationships/hyperlink" Target="https://www.medicare.gov/basics/end-stage-renal-disease" TargetMode="External"/><Relationship Id="rId4" Type="http://schemas.openxmlformats.org/officeDocument/2006/relationships/hyperlink" Target="https://www.medicare.gov/publications"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ssa.gov/"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rrb.gov/"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47776" y="3865748"/>
            <a:ext cx="5982208" cy="5094009"/>
          </a:xfrm>
        </p:spPr>
        <p:txBody>
          <a:bodyPr/>
          <a:lstStyle/>
          <a:p>
            <a:pPr fontAlgn="base">
              <a:spcBef>
                <a:spcPts val="634"/>
              </a:spcBef>
            </a:pPr>
            <a:r>
              <a:rPr lang="es-US" b="1" dirty="0">
                <a:solidFill>
                  <a:srgbClr val="000000"/>
                </a:solidFill>
                <a:cs typeface="Arial" panose="020B0604020202020204" pitchFamily="34" charset="0"/>
              </a:rPr>
              <a:t>Notas del presentador</a:t>
            </a:r>
            <a:r>
              <a:rPr lang="es-US" dirty="0">
                <a:solidFill>
                  <a:srgbClr val="444444"/>
                </a:solidFill>
                <a:cs typeface="Arial" panose="020B0604020202020204" pitchFamily="34" charset="0"/>
              </a:rPr>
              <a:t>​</a:t>
            </a:r>
          </a:p>
          <a:p>
            <a:pPr fontAlgn="base">
              <a:spcBef>
                <a:spcPts val="634"/>
              </a:spcBef>
            </a:pPr>
            <a:r>
              <a:rPr lang="es-US" dirty="0"/>
              <a:t>Este módulo de capacitación explica la cobertura de Medicare para personas con enfermedad renal en etapa </a:t>
            </a:r>
            <a:r>
              <a:rPr lang="es-US" dirty="0">
                <a:solidFill>
                  <a:srgbClr val="000000"/>
                </a:solidFill>
                <a:cs typeface="Arial" panose="020B0604020202020204" pitchFamily="34" charset="0"/>
              </a:rPr>
              <a:t>terminal (ESRD).</a:t>
            </a:r>
          </a:p>
          <a:p>
            <a:pPr fontAlgn="base">
              <a:spcBef>
                <a:spcPts val="634"/>
              </a:spcBef>
            </a:pPr>
            <a:r>
              <a:rPr lang="es-US" b="1" dirty="0">
                <a:solidFill>
                  <a:srgbClr val="000000"/>
                </a:solidFill>
                <a:cs typeface="Arial" panose="020B0604020202020204" pitchFamily="34" charset="0"/>
              </a:rPr>
              <a:t>Descargo de responsabilidad</a:t>
            </a:r>
            <a:r>
              <a:rPr lang="es-US" dirty="0">
                <a:solidFill>
                  <a:srgbClr val="444444"/>
                </a:solidFill>
                <a:cs typeface="Arial" panose="020B0604020202020204" pitchFamily="34" charset="0"/>
              </a:rPr>
              <a:t>​</a:t>
            </a:r>
          </a:p>
          <a:p>
            <a:pPr defTabSz="957197">
              <a:spcBef>
                <a:spcPts val="634"/>
              </a:spcBef>
              <a:defRPr/>
            </a:pPr>
            <a:r>
              <a:rPr lang="es-US" dirty="0">
                <a:solidFill>
                  <a:prstClr val="black"/>
                </a:solidFill>
                <a:cs typeface="Arial" panose="020B0604020202020204" pitchFamily="34" charset="0"/>
              </a:rPr>
              <a:t>Este módulo de capacitación fue elaborado y aprobado por los Centros de Servicios de Medicare y Medicaid (CMS), la agencia federal que administra Medicare, Medicaid, el Programa de Seguro Médico para Niños (CHIP) y el </a:t>
            </a:r>
            <a:r>
              <a:rPr lang="en-US" dirty="0">
                <a:solidFill>
                  <a:prstClr val="black"/>
                </a:solidFill>
                <a:cs typeface="Arial" panose="020B0604020202020204" pitchFamily="34" charset="0"/>
              </a:rPr>
              <a:t>Health Insurance Marketplace® (</a:t>
            </a:r>
            <a:r>
              <a:rPr lang="es-US" dirty="0">
                <a:solidFill>
                  <a:prstClr val="black"/>
                </a:solidFill>
                <a:cs typeface="Arial" panose="020B0604020202020204" pitchFamily="34" charset="0"/>
              </a:rPr>
              <a:t>Mercado de Seguros Médicos). </a:t>
            </a:r>
          </a:p>
          <a:p>
            <a:pPr defTabSz="957197">
              <a:spcBef>
                <a:spcPts val="634"/>
              </a:spcBef>
              <a:defRPr/>
            </a:pPr>
            <a:r>
              <a:rPr lang="es-US" dirty="0">
                <a:solidFill>
                  <a:prstClr val="black"/>
                </a:solidFill>
                <a:cs typeface="Arial" panose="020B0604020202020204" pitchFamily="34" charset="0"/>
              </a:rPr>
              <a:t>La información de este módulo era correcta en </a:t>
            </a:r>
            <a:r>
              <a:rPr lang="es-US" b="1" dirty="0">
                <a:solidFill>
                  <a:prstClr val="black"/>
                </a:solidFill>
                <a:cs typeface="Arial" panose="020B0604020202020204" pitchFamily="34" charset="0"/>
              </a:rPr>
              <a:t>febrero de 2025.</a:t>
            </a:r>
            <a:r>
              <a:rPr lang="es-US" dirty="0">
                <a:solidFill>
                  <a:prstClr val="black"/>
                </a:solidFill>
                <a:cs typeface="Arial" panose="020B0604020202020204" pitchFamily="34" charset="0"/>
              </a:rPr>
              <a:t> Para buscar una versión más actualizada, visite </a:t>
            </a:r>
            <a:r>
              <a:rPr lang="es-US" dirty="0">
                <a:solidFill>
                  <a:prstClr val="black"/>
                </a:solidFill>
                <a:cs typeface="Arial" panose="020B0604020202020204" pitchFamily="34" charset="0"/>
                <a:hlinkClick r:id="rId3"/>
              </a:rPr>
              <a:t>CMSnationaltrainingprogram.cms.gov</a:t>
            </a:r>
            <a:r>
              <a:rPr lang="es-US" dirty="0">
                <a:solidFill>
                  <a:prstClr val="black"/>
                </a:solidFill>
                <a:cs typeface="Arial" panose="020B0604020202020204" pitchFamily="34" charset="0"/>
              </a:rPr>
              <a:t>.</a:t>
            </a:r>
            <a:r>
              <a:rPr lang="es-US" u="sng" dirty="0">
                <a:solidFill>
                  <a:srgbClr val="0000FF"/>
                </a:solidFill>
                <a:ea typeface="Calibri"/>
                <a:cs typeface="Arial" panose="020B0604020202020204" pitchFamily="34" charset="0"/>
              </a:rPr>
              <a:t> </a:t>
            </a:r>
          </a:p>
          <a:p>
            <a:pPr defTabSz="957197">
              <a:spcBef>
                <a:spcPts val="634"/>
              </a:spcBef>
              <a:defRPr/>
            </a:pPr>
            <a:r>
              <a:rPr lang="es-US" dirty="0">
                <a:solidFill>
                  <a:prstClr val="black"/>
                </a:solidFill>
                <a:cs typeface="Arial" panose="020B0604020202020204" pitchFamily="34" charset="0"/>
              </a:rPr>
              <a:t>El Programa de Capacitación Nacional de los CMS proporciona esta información como un recurso para nuestros colaboradores. El presente no es un documento legal, ni tiene fines de prensa. La prensa puede comunicarse con la oficina de prensa de los CMS en </a:t>
            </a:r>
            <a:r>
              <a:rPr lang="es-US" dirty="0">
                <a:solidFill>
                  <a:prstClr val="black"/>
                </a:solidFill>
                <a:cs typeface="Arial" panose="020B0604020202020204" pitchFamily="34" charset="0"/>
                <a:hlinkClick r:id="rId4"/>
              </a:rPr>
              <a:t>CMS.gov/</a:t>
            </a:r>
            <a:r>
              <a:rPr lang="es-US" dirty="0" err="1">
                <a:solidFill>
                  <a:prstClr val="black"/>
                </a:solidFill>
                <a:cs typeface="Arial" panose="020B0604020202020204" pitchFamily="34" charset="0"/>
                <a:hlinkClick r:id="rId4"/>
              </a:rPr>
              <a:t>newsroom</a:t>
            </a:r>
            <a:r>
              <a:rPr lang="es-US" dirty="0">
                <a:solidFill>
                  <a:prstClr val="black"/>
                </a:solidFill>
                <a:cs typeface="Arial" panose="020B0604020202020204" pitchFamily="34" charset="0"/>
                <a:hlinkClick r:id="rId4"/>
              </a:rPr>
              <a:t>/media-</a:t>
            </a:r>
            <a:r>
              <a:rPr lang="es-US" dirty="0" err="1">
                <a:solidFill>
                  <a:prstClr val="black"/>
                </a:solidFill>
                <a:cs typeface="Arial" panose="020B0604020202020204" pitchFamily="34" charset="0"/>
                <a:hlinkClick r:id="rId4"/>
              </a:rPr>
              <a:t>inquiries</a:t>
            </a:r>
            <a:r>
              <a:rPr lang="es-US" dirty="0">
                <a:solidFill>
                  <a:prstClr val="black"/>
                </a:solidFill>
                <a:cs typeface="Arial" panose="020B0604020202020204" pitchFamily="34" charset="0"/>
              </a:rPr>
              <a:t>. La orientación jurídica oficial de Medicare está contenida en los estatutos, reglamentos y resoluciones pertinentes.</a:t>
            </a:r>
          </a:p>
          <a:p>
            <a:pPr defTabSz="957197">
              <a:spcBef>
                <a:spcPts val="634"/>
              </a:spcBef>
              <a:defRPr/>
            </a:pPr>
            <a:r>
              <a:rPr lang="es-US" dirty="0">
                <a:solidFill>
                  <a:prstClr val="black"/>
                </a:solidFill>
                <a:cs typeface="Arial" panose="020B0604020202020204" pitchFamily="34" charset="0"/>
              </a:rPr>
              <a:t>Esta comunicación fue impresa, publicada o producida y difundida a expensas de los contribuyentes de los EE. UU.</a:t>
            </a:r>
          </a:p>
          <a:p>
            <a:pPr defTabSz="957197">
              <a:spcBef>
                <a:spcPts val="634"/>
              </a:spcBef>
              <a:defRPr/>
            </a:pPr>
            <a:r>
              <a:rPr lang="es-US" dirty="0">
                <a:solidFill>
                  <a:prstClr val="black"/>
                </a:solidFill>
                <a:cs typeface="Arial" panose="020B0604020202020204" pitchFamily="34" charset="0"/>
              </a:rPr>
              <a:t>HEALTH</a:t>
            </a:r>
            <a:r>
              <a:rPr lang="es-US" dirty="0"/>
              <a:t> INSURANCE MARKETPLACE (Mercado de Seguros Médicos) es una marca registrada de servicio del Departamento de Salud y Servicios Humanos (HHS) de los Estados Unidos.</a:t>
            </a:r>
          </a:p>
        </p:txBody>
      </p:sp>
    </p:spTree>
    <p:extLst>
      <p:ext uri="{BB962C8B-B14F-4D97-AF65-F5344CB8AC3E}">
        <p14:creationId xmlns:p14="http://schemas.microsoft.com/office/powerpoint/2010/main" val="38627917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85725" y="3757507"/>
            <a:ext cx="7115175" cy="5691293"/>
          </a:xfrm>
        </p:spPr>
        <p:txBody>
          <a:bodyPr/>
          <a:lstStyle/>
          <a:p>
            <a:pPr marL="0" lvl="1" defTabSz="966508">
              <a:spcBef>
                <a:spcPts val="0"/>
              </a:spcBef>
              <a:spcAft>
                <a:spcPts val="600"/>
              </a:spcAft>
              <a:defRPr/>
            </a:pPr>
            <a:r>
              <a:rPr lang="es-US" sz="1100" b="1" dirty="0">
                <a:solidFill>
                  <a:srgbClr val="000000"/>
                </a:solidFill>
                <a:cs typeface="Arial" panose="020B0604020202020204" pitchFamily="34" charset="0"/>
              </a:rPr>
              <a:t>Notas del presentador</a:t>
            </a:r>
            <a:r>
              <a:rPr lang="es-US" sz="1100" dirty="0">
                <a:solidFill>
                  <a:srgbClr val="444444"/>
                </a:solidFill>
                <a:cs typeface="Arial" panose="020B0604020202020204" pitchFamily="34" charset="0"/>
              </a:rPr>
              <a:t>​</a:t>
            </a:r>
          </a:p>
          <a:p>
            <a:pPr marL="0" lvl="1" defTabSz="966508">
              <a:spcBef>
                <a:spcPts val="0"/>
              </a:spcBef>
              <a:spcAft>
                <a:spcPts val="600"/>
              </a:spcAft>
              <a:defRPr/>
            </a:pPr>
            <a:r>
              <a:rPr lang="es-US" sz="1100" i="0" dirty="0">
                <a:effectLst/>
                <a:cs typeface="Arial" panose="020B0604020202020204" pitchFamily="34" charset="0"/>
              </a:rPr>
              <a:t>Si padece ESRD y elige Medicare Original:</a:t>
            </a:r>
          </a:p>
          <a:p>
            <a:pPr marL="114300" lvl="1" indent="-114300" defTabSz="966508">
              <a:spcBef>
                <a:spcPts val="0"/>
              </a:spcBef>
              <a:spcAft>
                <a:spcPts val="600"/>
              </a:spcAft>
              <a:buFont typeface="Wingdings" panose="05000000000000000000" pitchFamily="2" charset="2"/>
              <a:buChar char="§"/>
              <a:defRPr/>
            </a:pPr>
            <a:r>
              <a:rPr lang="es-US" sz="1100" dirty="0"/>
              <a:t>Puede acudir a cualquier médico o proveedor que acepte Medicare y que acepte nuevos pacientes, o a cualquier hospital u otro centro médico participante. </a:t>
            </a:r>
          </a:p>
          <a:p>
            <a:pPr marL="114300" lvl="1" indent="-114300" defTabSz="966508">
              <a:spcBef>
                <a:spcPts val="0"/>
              </a:spcBef>
              <a:spcAft>
                <a:spcPts val="600"/>
              </a:spcAft>
              <a:buFont typeface="Wingdings" panose="05000000000000000000" pitchFamily="2" charset="2"/>
              <a:buChar char="§"/>
              <a:defRPr/>
            </a:pPr>
            <a:r>
              <a:rPr lang="es-US" sz="1100" dirty="0"/>
              <a:t>Usted paga una cantidad fija por su atención médica (deducible) ($257 en 2025) antes de que Medicare empiece a pagar. Después, Medicare paga la parte que le corresponde y usted paga la suya (</a:t>
            </a:r>
            <a:r>
              <a:rPr lang="es-US" sz="1100" dirty="0" err="1"/>
              <a:t>coseguro</a:t>
            </a:r>
            <a:r>
              <a:rPr lang="es-US" sz="1100" dirty="0"/>
              <a:t> o copago) por los servicios y suministros cubiertos. </a:t>
            </a:r>
          </a:p>
          <a:p>
            <a:pPr marL="114300" lvl="1" indent="-114300" defTabSz="966508">
              <a:spcBef>
                <a:spcPts val="0"/>
              </a:spcBef>
              <a:spcAft>
                <a:spcPts val="600"/>
              </a:spcAft>
              <a:buFont typeface="Wingdings" panose="05000000000000000000" pitchFamily="2" charset="2"/>
              <a:buChar char="§"/>
              <a:defRPr/>
            </a:pPr>
            <a:r>
              <a:rPr lang="es-US" sz="1100" dirty="0"/>
              <a:t>Cuando tenga Medicare Original, podrá añadir la cobertura de medicamentos de Medicare (Parte D) inscribiéndose en un plan de medicamentos de Medicare. Las compañías privadas aprobadas por Medicare ofrecen la cobertura de medicamentos de la Parte D. </a:t>
            </a:r>
            <a:r>
              <a:rPr lang="es-US" sz="1100" i="0" dirty="0">
                <a:effectLst/>
                <a:cs typeface="Arial" panose="020B0604020202020204" pitchFamily="34" charset="0"/>
              </a:rPr>
              <a:t>Estos planes añaden la cobertura de medicamentos de Medicare (Parte D) a Medicare Original, algunos Planes de Costos de Medicare, algunos Planes Privados de Pago por Servicio de Medicare </a:t>
            </a:r>
            <a:r>
              <a:rPr lang="es-US" sz="1100" i="0" dirty="0" err="1">
                <a:effectLst/>
                <a:cs typeface="Arial" panose="020B0604020202020204" pitchFamily="34" charset="0"/>
              </a:rPr>
              <a:t>Advantage</a:t>
            </a:r>
            <a:r>
              <a:rPr lang="es-US" sz="1100" i="0" dirty="0">
                <a:effectLst/>
                <a:cs typeface="Arial" panose="020B0604020202020204" pitchFamily="34" charset="0"/>
              </a:rPr>
              <a:t> y Planes de Cuenta de Ahorros para Gastos Médicos (MSA). Debe tener la Parte A y/o la Parte B para inscribirse en un plan independiente de medicamentos de Medicare. </a:t>
            </a:r>
          </a:p>
          <a:p>
            <a:pPr marL="114300" lvl="1" indent="-114300" defTabSz="966508">
              <a:spcBef>
                <a:spcPts val="0"/>
              </a:spcBef>
              <a:spcAft>
                <a:spcPts val="600"/>
              </a:spcAft>
              <a:buFont typeface="Wingdings" panose="05000000000000000000" pitchFamily="2" charset="2"/>
              <a:buChar char="§"/>
              <a:defRPr/>
            </a:pPr>
            <a:r>
              <a:rPr lang="es-US" sz="1100" i="0" dirty="0">
                <a:effectLst/>
                <a:cs typeface="Arial" panose="020B0604020202020204" pitchFamily="34" charset="0"/>
              </a:rPr>
              <a:t>Su primera oportunidad para inscribirse en la cobertura de medicamentos de Medicare (Parte D) será durante el período de 7 meses que comienza 3 meses antes del mes en que sea elegible para Medicare y termina 3 meses después del primer mes en que sea elegible para Medicare (conocido como Período de Inscripción Inicial (IEP)). Su cobertura de medicamentos de Medicare comenzará al mismo tiempo que su cobertura de la Parte A y/o la Parte B de Medicare. Si se inscribe en un plan de medicamentos de Medicare después de que comience su cobertura de la Parte A y/o la Parte B de Medicare, esta entrará en vigor el primer día del mes siguiente a su inscripción.</a:t>
            </a:r>
          </a:p>
          <a:p>
            <a:pPr marL="114300" lvl="1" defTabSz="966508">
              <a:spcBef>
                <a:spcPts val="0"/>
              </a:spcBef>
              <a:spcAft>
                <a:spcPts val="600"/>
              </a:spcAft>
              <a:defRPr/>
            </a:pPr>
            <a:r>
              <a:rPr lang="es-US" sz="1100" i="0" dirty="0">
                <a:effectLst/>
                <a:cs typeface="Arial" panose="020B0604020202020204" pitchFamily="34" charset="0"/>
              </a:rPr>
              <a:t>Si no se inscribe cuando es elegible por primera vez, o durante un Período de Inscripción Especial, puede inscribirse durante la Inscripción Abierta (del 15 de octubre al 7 de diciembre de cada año). Su cobertura comenzará el 1 de enero. Si se inscribe una vez finalizado el IEP y durante un período de 63 días ininterrumpidos o más no tuvo cobertura de la Parte D o cobertura válida de medicamentos recetados, es posible que tenga que pagar una multa por inscripción tardía (que se añade a su prima mensual). Este importe aumenta cuanto más tiempo pase sin cobertura de la Parte D o sin cobertura acreditable. Tendrá que pagar esta multa mientras tenga la cobertura de medicamentos de Medicare. Sin embargo, si recibe Ayuda Adicional, no tendrá que pagar la multa por inscripción tardía.</a:t>
            </a:r>
          </a:p>
          <a:p>
            <a:pPr marL="0" lvl="1" defTabSz="966508">
              <a:spcBef>
                <a:spcPts val="0"/>
              </a:spcBef>
              <a:spcAft>
                <a:spcPts val="600"/>
              </a:spcAft>
              <a:defRPr/>
            </a:pPr>
            <a:r>
              <a:rPr lang="es-US" sz="1100" dirty="0"/>
              <a:t>Si desea información sobre la cobertura de medicamentos de Medicare, consulte “Su guía de cobertura de medicamentos de Medicare” (Producto CMS n.º 11109) en </a:t>
            </a:r>
            <a:r>
              <a:rPr lang="es-US" sz="1100" dirty="0">
                <a:cs typeface="Arial" panose="020B0604020202020204" pitchFamily="34" charset="0"/>
                <a:hlinkClick r:id="rId3"/>
              </a:rPr>
              <a:t>Medicare.gov/</a:t>
            </a:r>
            <a:r>
              <a:rPr lang="es-US" sz="1100" dirty="0" err="1">
                <a:cs typeface="Arial" panose="020B0604020202020204" pitchFamily="34" charset="0"/>
                <a:hlinkClick r:id="rId3"/>
              </a:rPr>
              <a:t>publications</a:t>
            </a:r>
            <a:r>
              <a:rPr lang="es-US" sz="1100" dirty="0"/>
              <a:t>. También puede visitar </a:t>
            </a:r>
            <a:r>
              <a:rPr lang="es-US" sz="1100" dirty="0">
                <a:hlinkClick r:id="rId4"/>
              </a:rPr>
              <a:t>shiphelp.org</a:t>
            </a:r>
            <a:r>
              <a:rPr lang="es-US" sz="1100" dirty="0"/>
              <a:t> para ponerse en contacto con el Programa Estatal de Asistencia sobre Seguros Médicos (SHIP) de su localidad.</a:t>
            </a:r>
          </a:p>
          <a:p>
            <a:pPr marL="0" lvl="1" defTabSz="966508">
              <a:spcBef>
                <a:spcPts val="0"/>
              </a:spcBef>
              <a:spcAft>
                <a:spcPts val="600"/>
              </a:spcAft>
              <a:defRPr/>
            </a:pPr>
            <a:endParaRPr lang="en-US" sz="1100" b="1" i="0" dirty="0">
              <a:effectLst/>
              <a:cs typeface="Arial" panose="020B0604020202020204" pitchFamily="34" charset="0"/>
            </a:endParaRPr>
          </a:p>
        </p:txBody>
      </p:sp>
    </p:spTree>
    <p:extLst>
      <p:ext uri="{BB962C8B-B14F-4D97-AF65-F5344CB8AC3E}">
        <p14:creationId xmlns:p14="http://schemas.microsoft.com/office/powerpoint/2010/main" val="24071134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335281" y="3757507"/>
            <a:ext cx="6466113" cy="5144347"/>
          </a:xfrm>
        </p:spPr>
        <p:txBody>
          <a:bodyPr/>
          <a:lstStyle/>
          <a:p>
            <a:pPr marL="0" lvl="1" defTabSz="966508">
              <a:spcBef>
                <a:spcPts val="0"/>
              </a:spcBef>
              <a:spcAft>
                <a:spcPts val="600"/>
              </a:spcAft>
              <a:defRPr/>
            </a:pPr>
            <a:r>
              <a:rPr lang="es-US" b="1" dirty="0">
                <a:solidFill>
                  <a:srgbClr val="000000"/>
                </a:solidFill>
                <a:cs typeface="Arial" panose="020B0604020202020204" pitchFamily="34" charset="0"/>
              </a:rPr>
              <a:t>Notas del presentador</a:t>
            </a:r>
            <a:r>
              <a:rPr lang="es-US" dirty="0">
                <a:solidFill>
                  <a:srgbClr val="444444"/>
                </a:solidFill>
                <a:cs typeface="Arial" panose="020B0604020202020204" pitchFamily="34" charset="0"/>
              </a:rPr>
              <a:t>​</a:t>
            </a:r>
          </a:p>
          <a:p>
            <a:pPr marL="114300" lvl="1" indent="-114300" defTabSz="966508">
              <a:spcBef>
                <a:spcPts val="0"/>
              </a:spcBef>
              <a:spcAft>
                <a:spcPts val="600"/>
              </a:spcAft>
              <a:buFont typeface="Wingdings" panose="05000000000000000000" pitchFamily="2" charset="2"/>
              <a:buChar char="§"/>
              <a:defRPr/>
            </a:pPr>
            <a:r>
              <a:rPr lang="es-US" dirty="0" err="1"/>
              <a:t>Medigap</a:t>
            </a:r>
            <a:r>
              <a:rPr lang="es-US" dirty="0"/>
              <a:t> es un seguro médico complementario que venden compañías de seguros privadas para ayudar a cubrir las “lagunas” en Medicare Original. </a:t>
            </a:r>
          </a:p>
          <a:p>
            <a:pPr marL="114300" lvl="1" indent="-114300" defTabSz="966508">
              <a:spcBef>
                <a:spcPts val="0"/>
              </a:spcBef>
              <a:spcAft>
                <a:spcPts val="600"/>
              </a:spcAft>
              <a:buFont typeface="Wingdings" panose="05000000000000000000" pitchFamily="2" charset="2"/>
              <a:buChar char="§"/>
              <a:defRPr/>
            </a:pPr>
            <a:r>
              <a:rPr lang="es-US" dirty="0"/>
              <a:t>Las pólizas de </a:t>
            </a:r>
            <a:r>
              <a:rPr lang="es-US" dirty="0" err="1"/>
              <a:t>Medigap</a:t>
            </a:r>
            <a:r>
              <a:rPr lang="es-US" dirty="0"/>
              <a:t> ayudan a pagar algunos de los costos de atención médica que Medicare Original no cubre, como su deducible o </a:t>
            </a:r>
            <a:r>
              <a:rPr lang="es-US" dirty="0" err="1"/>
              <a:t>coseguro</a:t>
            </a:r>
            <a:r>
              <a:rPr lang="es-US" dirty="0"/>
              <a:t>. </a:t>
            </a:r>
            <a:r>
              <a:rPr lang="es-US" dirty="0" err="1"/>
              <a:t>Medigap</a:t>
            </a:r>
            <a:r>
              <a:rPr lang="es-US" dirty="0"/>
              <a:t> debe cumplir las leyes federales y estatales que lo protegen. Todas las pólizas de </a:t>
            </a:r>
            <a:r>
              <a:rPr lang="es-US" dirty="0" err="1"/>
              <a:t>Medigap</a:t>
            </a:r>
            <a:r>
              <a:rPr lang="es-US" dirty="0"/>
              <a:t> están claramente marcadas con la leyenda “Seguro Suplementario de Medicare” y ofrecen beneficios estandarizados, sin importar qué compañía de seguros las venda o cuánto cuesten.</a:t>
            </a:r>
          </a:p>
          <a:p>
            <a:pPr marL="114300" lvl="1" indent="-114300" defTabSz="966508">
              <a:spcBef>
                <a:spcPts val="0"/>
              </a:spcBef>
              <a:spcAft>
                <a:spcPts val="600"/>
              </a:spcAft>
              <a:buFont typeface="Wingdings" panose="05000000000000000000" pitchFamily="2" charset="2"/>
              <a:buChar char="§"/>
              <a:defRPr/>
            </a:pPr>
            <a:r>
              <a:rPr lang="es-US" dirty="0"/>
              <a:t>Si tiene menos de 65 años y tiene Medicare por una discapacidad o ESRD, es posible que no pueda comprar la póliza </a:t>
            </a:r>
            <a:r>
              <a:rPr lang="es-US" dirty="0" err="1"/>
              <a:t>Medigap</a:t>
            </a:r>
            <a:r>
              <a:rPr lang="es-US" dirty="0"/>
              <a:t> que desea, o ninguna póliza </a:t>
            </a:r>
            <a:r>
              <a:rPr lang="es-US" dirty="0" err="1"/>
              <a:t>Medigap</a:t>
            </a:r>
            <a:r>
              <a:rPr lang="es-US" dirty="0"/>
              <a:t>, hasta que cumpla 65 años. Por lo general, la ley federal no obliga a las compañías de seguros a vender pólizas de </a:t>
            </a:r>
            <a:r>
              <a:rPr lang="es-US" dirty="0" err="1"/>
              <a:t>Medigap</a:t>
            </a:r>
            <a:r>
              <a:rPr lang="es-US" dirty="0"/>
              <a:t> a las personas menores de 65 años. Sin embargo, en algunos estados las compañías de seguros ofrecen pólizas de </a:t>
            </a:r>
            <a:r>
              <a:rPr lang="es-US" dirty="0" err="1"/>
              <a:t>Medigap</a:t>
            </a:r>
            <a:r>
              <a:rPr lang="es-US" dirty="0"/>
              <a:t> a personas menores de 65 años. Consulte al Departamento de Seguros del estado para saber qué derechos tiene según la legislación estatal. </a:t>
            </a:r>
          </a:p>
          <a:p>
            <a:pPr marL="114300" lvl="1" defTabSz="966508">
              <a:spcBef>
                <a:spcPts val="0"/>
              </a:spcBef>
              <a:spcAft>
                <a:spcPts val="600"/>
              </a:spcAft>
              <a:defRPr/>
            </a:pPr>
            <a:r>
              <a:rPr lang="es-US" dirty="0"/>
              <a:t>Los Estados que exigen a las compañías de seguros ofrecer </a:t>
            </a:r>
            <a:r>
              <a:rPr lang="es-US" dirty="0" err="1"/>
              <a:t>Medigap</a:t>
            </a:r>
            <a:r>
              <a:rPr lang="es-US" dirty="0"/>
              <a:t> a los beneficiarios de Medicare menores de 65 años son: Arkansas, California, Colorado, Connecticut, Delaware, Florida, Georgia, </a:t>
            </a:r>
            <a:r>
              <a:rPr lang="es-US" dirty="0" err="1"/>
              <a:t>Hawaii</a:t>
            </a:r>
            <a:r>
              <a:rPr lang="es-US" dirty="0"/>
              <a:t>, Idaho, Illinois, Kansas, Kentucky, </a:t>
            </a:r>
            <a:r>
              <a:rPr lang="es-US" dirty="0" err="1"/>
              <a:t>Louisiana</a:t>
            </a:r>
            <a:r>
              <a:rPr lang="es-US" dirty="0"/>
              <a:t>, Maine, Maryland, Massachusetts, Michigan, Minnesota, Mississippi, Missouri, Montana, New Hampshire, New Jersey, New York, North Carolina, Oklahoma, </a:t>
            </a:r>
            <a:r>
              <a:rPr lang="es-US" dirty="0" err="1"/>
              <a:t>Oregon</a:t>
            </a:r>
            <a:r>
              <a:rPr lang="es-US" dirty="0"/>
              <a:t>, Pennsylvania, South Dakota, Tennessee, Texas, Vermont y Wisconsin.</a:t>
            </a:r>
          </a:p>
          <a:p>
            <a:pPr indent="-115888" defTabSz="966508">
              <a:spcAft>
                <a:spcPts val="600"/>
              </a:spcAft>
              <a:defRPr/>
            </a:pPr>
            <a:r>
              <a:rPr lang="es-US" dirty="0"/>
              <a:t>Visite </a:t>
            </a:r>
            <a:r>
              <a:rPr lang="es-US" dirty="0">
                <a:cs typeface="Arial" panose="020B0604020202020204" pitchFamily="34" charset="0"/>
                <a:hlinkClick r:id="rId3"/>
              </a:rPr>
              <a:t>content.naic.org/</a:t>
            </a:r>
            <a:r>
              <a:rPr lang="es-US" dirty="0" err="1">
                <a:cs typeface="Arial" panose="020B0604020202020204" pitchFamily="34" charset="0"/>
                <a:hlinkClick r:id="rId3"/>
              </a:rPr>
              <a:t>state-insurance-departments</a:t>
            </a:r>
            <a:r>
              <a:rPr lang="es-US" dirty="0"/>
              <a:t> para encontrar el Departamento de Seguros de su Estado, o visite </a:t>
            </a:r>
            <a:r>
              <a:rPr lang="es-US" dirty="0">
                <a:hlinkClick r:id="rId4"/>
              </a:rPr>
              <a:t>shiphelp.org</a:t>
            </a:r>
            <a:r>
              <a:rPr lang="es-US" dirty="0"/>
              <a:t> para obtener información gratuita específica de su Estado sobre el Programa Estatal de Asistencia sobre Seguros Médicos (SHIP).</a:t>
            </a:r>
          </a:p>
          <a:p>
            <a:pPr marL="0" lvl="1" defTabSz="966508">
              <a:spcBef>
                <a:spcPts val="0"/>
              </a:spcBef>
              <a:spcAft>
                <a:spcPts val="600"/>
              </a:spcAft>
              <a:defRPr/>
            </a:pPr>
            <a:endParaRPr lang="en-US" dirty="0"/>
          </a:p>
          <a:p>
            <a:pPr marL="0" lvl="1" defTabSz="966508">
              <a:spcBef>
                <a:spcPts val="0"/>
              </a:spcBef>
              <a:spcAft>
                <a:spcPts val="600"/>
              </a:spcAft>
              <a:defRPr/>
            </a:pPr>
            <a:r>
              <a:rPr lang="es-US" b="1" dirty="0"/>
              <a:t>Fuente:</a:t>
            </a:r>
            <a:r>
              <a:rPr lang="es-US" dirty="0"/>
              <a:t> </a:t>
            </a:r>
            <a:r>
              <a:rPr lang="es-US" dirty="0">
                <a:hlinkClick r:id="rId5"/>
              </a:rPr>
              <a:t>Medicare.gov/</a:t>
            </a:r>
            <a:r>
              <a:rPr lang="es-US" dirty="0" err="1">
                <a:hlinkClick r:id="rId5"/>
              </a:rPr>
              <a:t>health-drug-plans</a:t>
            </a:r>
            <a:r>
              <a:rPr lang="es-US" dirty="0">
                <a:hlinkClick r:id="rId5"/>
              </a:rPr>
              <a:t>/</a:t>
            </a:r>
            <a:r>
              <a:rPr lang="es-US" dirty="0" err="1">
                <a:hlinkClick r:id="rId5"/>
              </a:rPr>
              <a:t>medigap</a:t>
            </a:r>
            <a:r>
              <a:rPr lang="es-US" dirty="0">
                <a:hlinkClick r:id="rId5"/>
              </a:rPr>
              <a:t>/</a:t>
            </a:r>
            <a:r>
              <a:rPr lang="es-US" dirty="0" err="1">
                <a:hlinkClick r:id="rId5"/>
              </a:rPr>
              <a:t>ready-to-buy</a:t>
            </a:r>
            <a:r>
              <a:rPr lang="es-US" dirty="0"/>
              <a:t> </a:t>
            </a:r>
          </a:p>
        </p:txBody>
      </p:sp>
    </p:spTree>
    <p:extLst>
      <p:ext uri="{BB962C8B-B14F-4D97-AF65-F5344CB8AC3E}">
        <p14:creationId xmlns:p14="http://schemas.microsoft.com/office/powerpoint/2010/main" val="16581185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31763"/>
            <a:ext cx="5759450" cy="3240087"/>
          </a:xfrm>
        </p:spPr>
      </p:sp>
      <p:sp>
        <p:nvSpPr>
          <p:cNvPr id="3" name="Notes Placeholder 2"/>
          <p:cNvSpPr>
            <a:spLocks noGrp="1"/>
          </p:cNvSpPr>
          <p:nvPr>
            <p:ph type="body" idx="1"/>
          </p:nvPr>
        </p:nvSpPr>
        <p:spPr>
          <a:xfrm>
            <a:off x="95250" y="3409950"/>
            <a:ext cx="7219949" cy="6059487"/>
          </a:xfrm>
        </p:spPr>
        <p:txBody>
          <a:bodyPr/>
          <a:lstStyle/>
          <a:p>
            <a:pPr marL="0" lvl="1" defTabSz="966508">
              <a:spcBef>
                <a:spcPts val="0"/>
              </a:spcBef>
              <a:spcAft>
                <a:spcPts val="600"/>
              </a:spcAft>
              <a:defRPr/>
            </a:pPr>
            <a:r>
              <a:rPr lang="es-US" sz="900" b="1" dirty="0">
                <a:solidFill>
                  <a:srgbClr val="000000"/>
                </a:solidFill>
                <a:cs typeface="Arial" panose="020B0604020202020204" pitchFamily="34" charset="0"/>
              </a:rPr>
              <a:t>Notas del presentador</a:t>
            </a:r>
            <a:r>
              <a:rPr lang="es-US" sz="900" dirty="0">
                <a:solidFill>
                  <a:srgbClr val="444444"/>
                </a:solidFill>
                <a:cs typeface="Arial" panose="020B0604020202020204" pitchFamily="34" charset="0"/>
              </a:rPr>
              <a:t>​</a:t>
            </a:r>
          </a:p>
          <a:p>
            <a:pPr marL="0" lvl="1" defTabSz="966508">
              <a:spcBef>
                <a:spcPts val="0"/>
              </a:spcBef>
              <a:spcAft>
                <a:spcPts val="600"/>
              </a:spcAft>
              <a:defRPr/>
            </a:pPr>
            <a:r>
              <a:rPr lang="es-US" sz="900" b="1" dirty="0"/>
              <a:t>Puede inscribirse en un plan de Medicare </a:t>
            </a:r>
            <a:r>
              <a:rPr lang="es-US" sz="900" b="1" dirty="0" err="1"/>
              <a:t>Advantage</a:t>
            </a:r>
            <a:r>
              <a:rPr lang="es-US" sz="900" b="1" dirty="0"/>
              <a:t> aunque tenga ESRD. </a:t>
            </a:r>
          </a:p>
          <a:p>
            <a:pPr marL="114300" lvl="1" indent="-114300" defTabSz="966508">
              <a:spcBef>
                <a:spcPts val="0"/>
              </a:spcBef>
              <a:spcAft>
                <a:spcPts val="600"/>
              </a:spcAft>
              <a:buFont typeface="Wingdings" panose="05000000000000000000" pitchFamily="2" charset="2"/>
              <a:buChar char="§"/>
              <a:defRPr/>
            </a:pPr>
            <a:r>
              <a:rPr lang="es-US" sz="900" dirty="0"/>
              <a:t>Los planes Medicare </a:t>
            </a:r>
            <a:r>
              <a:rPr lang="es-US" sz="900" dirty="0" err="1"/>
              <a:t>Advantage</a:t>
            </a:r>
            <a:r>
              <a:rPr lang="es-US" sz="900" dirty="0"/>
              <a:t> son un tipo de plan de salud de Medicare ofrecido por una compañía de seguros privada que tiene un contrato con Medicare para proporcionar todos los beneficios de la Parte A y la Parte B, excepto determinados costos de ensayos clínicos (estudios de investigación clínica), cuidados paliativos, el costo de recibir un trasplante de riñón (como los gastos de un donador vivo de riñón) y, durante un tiempo, algunos beneficios nuevos que se derivan de las leyes o las determinaciones nacionales de cobertura. Póngase en contacto con su plan si tiene preguntas sobre los servicios cubiertos.</a:t>
            </a:r>
            <a:r>
              <a:rPr lang="es-US" sz="900" b="0" i="0" dirty="0">
                <a:solidFill>
                  <a:srgbClr val="444444"/>
                </a:solidFill>
                <a:effectLst/>
                <a:cs typeface="Arial" panose="020B0604020202020204" pitchFamily="34" charset="0"/>
              </a:rPr>
              <a:t> </a:t>
            </a:r>
          </a:p>
          <a:p>
            <a:pPr marL="114300" lvl="1" indent="-114300" defTabSz="966508">
              <a:spcBef>
                <a:spcPts val="0"/>
              </a:spcBef>
              <a:spcAft>
                <a:spcPts val="600"/>
              </a:spcAft>
              <a:buFont typeface="Wingdings" panose="05000000000000000000" pitchFamily="2" charset="2"/>
              <a:buChar char="§"/>
              <a:defRPr/>
            </a:pPr>
            <a:r>
              <a:rPr lang="es-US" sz="900" dirty="0"/>
              <a:t>La mayoría de los planes Medicare </a:t>
            </a:r>
            <a:r>
              <a:rPr lang="es-US" sz="900" dirty="0" err="1"/>
              <a:t>Advantage</a:t>
            </a:r>
            <a:r>
              <a:rPr lang="es-US" sz="900" dirty="0"/>
              <a:t> también ofrecen la cobertura de medicamentos recetados de la Parte D de Medicare. Si se inscribe en un plan Medicare </a:t>
            </a:r>
            <a:r>
              <a:rPr lang="es-US" sz="900" dirty="0" err="1"/>
              <a:t>Advantage</a:t>
            </a:r>
            <a:r>
              <a:rPr lang="es-US" sz="900" dirty="0"/>
              <a:t> con cobertura de medicamentos, </a:t>
            </a:r>
            <a:r>
              <a:rPr lang="es-US" sz="900" b="0" dirty="0"/>
              <a:t>obtendrá su cobertura de medicamentos a través de su plan y no podrá inscribirse en un</a:t>
            </a:r>
            <a:r>
              <a:rPr lang="es-US" sz="900" dirty="0"/>
              <a:t> plan de medicamentos de Medicare por separado. Si se inscribe en un plan Medicare </a:t>
            </a:r>
            <a:r>
              <a:rPr lang="es-US" sz="900" dirty="0" err="1"/>
              <a:t>Advantage</a:t>
            </a:r>
            <a:r>
              <a:rPr lang="es-US" sz="900" dirty="0"/>
              <a:t> que no ofrece cobertura de medicamentos, en la mayoría de los casos no podrá agregar un plan de medicamentos de Medicare por separado.</a:t>
            </a:r>
          </a:p>
          <a:p>
            <a:pPr marL="114300" lvl="1" indent="-114300" defTabSz="966508">
              <a:spcBef>
                <a:spcPts val="0"/>
              </a:spcBef>
              <a:spcAft>
                <a:spcPts val="600"/>
              </a:spcAft>
              <a:buFont typeface="Wingdings" panose="05000000000000000000" pitchFamily="2" charset="2"/>
              <a:buChar char="§"/>
              <a:defRPr/>
            </a:pPr>
            <a:r>
              <a:rPr lang="es-US" sz="900" dirty="0"/>
              <a:t>Los planes Medicare </a:t>
            </a:r>
            <a:r>
              <a:rPr lang="es-US" sz="900" dirty="0" err="1"/>
              <a:t>Advantage</a:t>
            </a:r>
            <a:r>
              <a:rPr lang="es-US" sz="900" dirty="0"/>
              <a:t> deben cubrir todos los servicios que cubre Medicare Original. Algunos planes pueden ofrecer beneficios adicionales que Medicare Original no cubre, tales como servicios dentales, de la vista y de la audición. Los gastos de bolsillo varían en cada plan.</a:t>
            </a:r>
          </a:p>
          <a:p>
            <a:pPr marL="114300" lvl="1" indent="-114300" defTabSz="966508">
              <a:spcBef>
                <a:spcPts val="0"/>
              </a:spcBef>
              <a:spcAft>
                <a:spcPts val="600"/>
              </a:spcAft>
              <a:buFont typeface="Wingdings" panose="05000000000000000000" pitchFamily="2" charset="2"/>
              <a:buChar char="§"/>
              <a:defRPr/>
            </a:pPr>
            <a:r>
              <a:rPr lang="es-US" sz="900" dirty="0"/>
              <a:t>En muchos planes Medicare </a:t>
            </a:r>
            <a:r>
              <a:rPr lang="es-US" sz="900" dirty="0" err="1"/>
              <a:t>Advantage</a:t>
            </a:r>
            <a:r>
              <a:rPr lang="es-US" sz="900" dirty="0"/>
              <a:t>, usted sólo puede acudir a los proveedores médicos que pertenecen a la red y se encuentran dentro del área de servicio del plan. (Algunos planes pueden ofrecer un beneficio adicional que cubre los servicios de emergencia y necesidad urgente cuando viaja fuera de los Estados Unidos). Antes de inscribirse, es recomendable que consulte con sus proveedores y el plan que está considerando para asegurarse de que los proveedores que le atienden actualmente (como su centro de diálisis o nefrólogo), o que desea ver en el futuro (como un especialista en trasplantes), pertenezcan a la red del plan. Si ya tiene un plan Medicare </a:t>
            </a:r>
            <a:r>
              <a:rPr lang="es-US" sz="900" dirty="0" err="1"/>
              <a:t>Advantage</a:t>
            </a:r>
            <a:r>
              <a:rPr lang="es-US" sz="900" dirty="0"/>
              <a:t>, verifique con sus proveedores para asegurarse de que sigan formando parte de la red del plan. Lea los materiales del plan o póngase en contacto con el plan que está considerando para obtener más información.</a:t>
            </a:r>
            <a:r>
              <a:rPr lang="es-US" sz="900" dirty="0">
                <a:solidFill>
                  <a:srgbClr val="FF0000"/>
                </a:solidFill>
                <a:cs typeface="Arial" panose="020B0604020202020204" pitchFamily="34" charset="0"/>
              </a:rPr>
              <a:t> </a:t>
            </a:r>
          </a:p>
          <a:p>
            <a:pPr marL="114300" lvl="1" indent="-114300" defTabSz="966508">
              <a:spcBef>
                <a:spcPts val="0"/>
              </a:spcBef>
              <a:spcAft>
                <a:spcPts val="600"/>
              </a:spcAft>
              <a:buFont typeface="Wingdings" panose="05000000000000000000" pitchFamily="2" charset="2"/>
              <a:buChar char="§"/>
              <a:defRPr/>
            </a:pPr>
            <a:r>
              <a:rPr lang="es-US" sz="900" dirty="0">
                <a:cs typeface="Arial" panose="020B0604020202020204" pitchFamily="34" charset="0"/>
              </a:rPr>
              <a:t>Una vez que tenga la Parte A y la Parte B de Medicare podrá inscribirse en un plan Medicare </a:t>
            </a:r>
            <a:r>
              <a:rPr lang="es-US" sz="900" dirty="0" err="1">
                <a:cs typeface="Arial" panose="020B0604020202020204" pitchFamily="34" charset="0"/>
              </a:rPr>
              <a:t>Advantage</a:t>
            </a:r>
            <a:r>
              <a:rPr lang="es-US" sz="900" dirty="0">
                <a:cs typeface="Arial" panose="020B0604020202020204" pitchFamily="34" charset="0"/>
              </a:rPr>
              <a:t>. Visite </a:t>
            </a:r>
            <a:r>
              <a:rPr lang="es-US" sz="900" dirty="0">
                <a:cs typeface="Arial" panose="020B0604020202020204" pitchFamily="34" charset="0"/>
                <a:hlinkClick r:id="rId3"/>
              </a:rPr>
              <a:t>Medicare.gov/</a:t>
            </a:r>
            <a:r>
              <a:rPr lang="es-US" sz="900" dirty="0" err="1">
                <a:cs typeface="Arial" panose="020B0604020202020204" pitchFamily="34" charset="0"/>
                <a:hlinkClick r:id="rId3"/>
              </a:rPr>
              <a:t>basics</a:t>
            </a:r>
            <a:r>
              <a:rPr lang="es-US" sz="900" dirty="0">
                <a:cs typeface="Arial" panose="020B0604020202020204" pitchFamily="34" charset="0"/>
                <a:hlinkClick r:id="rId3"/>
              </a:rPr>
              <a:t>/</a:t>
            </a:r>
            <a:r>
              <a:rPr lang="es-US" sz="900" dirty="0" err="1">
                <a:cs typeface="Arial" panose="020B0604020202020204" pitchFamily="34" charset="0"/>
                <a:hlinkClick r:id="rId3"/>
              </a:rPr>
              <a:t>get</a:t>
            </a:r>
            <a:r>
              <a:rPr lang="es-US" sz="900" dirty="0">
                <a:cs typeface="Arial" panose="020B0604020202020204" pitchFamily="34" charset="0"/>
                <a:hlinkClick r:id="rId3"/>
              </a:rPr>
              <a:t>-</a:t>
            </a:r>
            <a:r>
              <a:rPr lang="es-US" sz="900" dirty="0" err="1">
                <a:cs typeface="Arial" panose="020B0604020202020204" pitchFamily="34" charset="0"/>
                <a:hlinkClick r:id="rId3"/>
              </a:rPr>
              <a:t>started</a:t>
            </a:r>
            <a:r>
              <a:rPr lang="es-US" sz="900" dirty="0">
                <a:cs typeface="Arial" panose="020B0604020202020204" pitchFamily="34" charset="0"/>
                <a:hlinkClick r:id="rId3"/>
              </a:rPr>
              <a:t>-</a:t>
            </a:r>
            <a:r>
              <a:rPr lang="es-US" sz="900" dirty="0" err="1">
                <a:cs typeface="Arial" panose="020B0604020202020204" pitchFamily="34" charset="0"/>
                <a:hlinkClick r:id="rId3"/>
              </a:rPr>
              <a:t>with</a:t>
            </a:r>
            <a:r>
              <a:rPr lang="es-US" sz="900" dirty="0">
                <a:cs typeface="Arial" panose="020B0604020202020204" pitchFamily="34" charset="0"/>
                <a:hlinkClick r:id="rId3"/>
              </a:rPr>
              <a:t>-medicare/</a:t>
            </a:r>
            <a:r>
              <a:rPr lang="es-US" sz="900" dirty="0" err="1">
                <a:cs typeface="Arial" panose="020B0604020202020204" pitchFamily="34" charset="0"/>
                <a:hlinkClick r:id="rId3"/>
              </a:rPr>
              <a:t>get</a:t>
            </a:r>
            <a:r>
              <a:rPr lang="es-US" sz="900" dirty="0">
                <a:cs typeface="Arial" panose="020B0604020202020204" pitchFamily="34" charset="0"/>
                <a:hlinkClick r:id="rId3"/>
              </a:rPr>
              <a:t>-more-</a:t>
            </a:r>
            <a:r>
              <a:rPr lang="es-US" sz="900" dirty="0" err="1">
                <a:cs typeface="Arial" panose="020B0604020202020204" pitchFamily="34" charset="0"/>
                <a:hlinkClick r:id="rId3"/>
              </a:rPr>
              <a:t>coverage</a:t>
            </a:r>
            <a:r>
              <a:rPr lang="es-US" sz="900" dirty="0">
                <a:cs typeface="Arial" panose="020B0604020202020204" pitchFamily="34" charset="0"/>
                <a:hlinkClick r:id="rId3"/>
              </a:rPr>
              <a:t>/</a:t>
            </a:r>
            <a:r>
              <a:rPr lang="es-US" sz="900" dirty="0" err="1">
                <a:cs typeface="Arial" panose="020B0604020202020204" pitchFamily="34" charset="0"/>
                <a:hlinkClick r:id="rId3"/>
              </a:rPr>
              <a:t>joining</a:t>
            </a:r>
            <a:r>
              <a:rPr lang="es-US" sz="900" dirty="0">
                <a:cs typeface="Arial" panose="020B0604020202020204" pitchFamily="34" charset="0"/>
                <a:hlinkClick r:id="rId3"/>
              </a:rPr>
              <a:t>-a-plan</a:t>
            </a:r>
            <a:r>
              <a:rPr lang="es-US" sz="900" dirty="0">
                <a:cs typeface="Arial" panose="020B0604020202020204" pitchFamily="34" charset="0"/>
              </a:rPr>
              <a:t>. </a:t>
            </a:r>
          </a:p>
          <a:p>
            <a:pPr marL="114300" lvl="1" defTabSz="966508">
              <a:spcBef>
                <a:spcPts val="0"/>
              </a:spcBef>
              <a:spcAft>
                <a:spcPts val="600"/>
              </a:spcAft>
              <a:defRPr/>
            </a:pPr>
            <a:r>
              <a:rPr lang="es-US" sz="900" dirty="0">
                <a:cs typeface="Arial" panose="020B0604020202020204" pitchFamily="34" charset="0"/>
              </a:rPr>
              <a:t>Si se inscribe en un plan Medicare </a:t>
            </a:r>
            <a:r>
              <a:rPr lang="es-US" sz="900" dirty="0" err="1">
                <a:cs typeface="Arial" panose="020B0604020202020204" pitchFamily="34" charset="0"/>
              </a:rPr>
              <a:t>Advantage</a:t>
            </a:r>
            <a:r>
              <a:rPr lang="es-US" sz="900" dirty="0">
                <a:cs typeface="Arial" panose="020B0604020202020204" pitchFamily="34" charset="0"/>
              </a:rPr>
              <a:t> durante el Período de Inscripción Abierta (del 15 de octubre al 7 de diciembre), o durante los 3 primeros meses en los que tenga la Parte A y la Parte B de Medicare, podrá cambiar su elección de inscripción. También puede realizar cambios durante el Período de Inscripción Abierta de Medicare </a:t>
            </a:r>
            <a:r>
              <a:rPr lang="es-US" sz="900" dirty="0" err="1">
                <a:cs typeface="Arial" panose="020B0604020202020204" pitchFamily="34" charset="0"/>
              </a:rPr>
              <a:t>Advantage</a:t>
            </a:r>
            <a:r>
              <a:rPr lang="es-US" sz="900" dirty="0">
                <a:cs typeface="Arial" panose="020B0604020202020204" pitchFamily="34" charset="0"/>
              </a:rPr>
              <a:t> (del 1 de enero al 31 de marzo). Si tiene un plan Medicare </a:t>
            </a:r>
            <a:r>
              <a:rPr lang="es-US" sz="900" dirty="0" err="1">
                <a:cs typeface="Arial" panose="020B0604020202020204" pitchFamily="34" charset="0"/>
              </a:rPr>
              <a:t>Advantage</a:t>
            </a:r>
            <a:r>
              <a:rPr lang="es-US" sz="900" dirty="0">
                <a:cs typeface="Arial" panose="020B0604020202020204" pitchFamily="34" charset="0"/>
              </a:rPr>
              <a:t>, puede volver a Medicare Original o cambiarse a otro plan Medicare </a:t>
            </a:r>
            <a:r>
              <a:rPr lang="es-US" sz="900" dirty="0" err="1">
                <a:cs typeface="Arial" panose="020B0604020202020204" pitchFamily="34" charset="0"/>
              </a:rPr>
              <a:t>Advantage</a:t>
            </a:r>
            <a:r>
              <a:rPr lang="es-US" sz="900" dirty="0">
                <a:cs typeface="Arial" panose="020B0604020202020204" pitchFamily="34" charset="0"/>
              </a:rPr>
              <a:t> (según la cobertura que más le convenga). </a:t>
            </a:r>
          </a:p>
          <a:p>
            <a:pPr marL="0" lvl="1" defTabSz="966508">
              <a:spcBef>
                <a:spcPts val="0"/>
              </a:spcBef>
              <a:spcAft>
                <a:spcPts val="600"/>
              </a:spcAft>
              <a:defRPr/>
            </a:pPr>
            <a:r>
              <a:rPr lang="es-US" sz="900" b="1" dirty="0"/>
              <a:t>NOTA: </a:t>
            </a:r>
            <a:r>
              <a:rPr lang="es-US" sz="900" dirty="0"/>
              <a:t>Para obtener más información sobre los planes Medicare </a:t>
            </a:r>
            <a:r>
              <a:rPr lang="es-US" sz="900" dirty="0" err="1"/>
              <a:t>Advantage</a:t>
            </a:r>
            <a:r>
              <a:rPr lang="es-US" sz="900" dirty="0"/>
              <a:t>, consulte “Explicación de los planes de Medicare </a:t>
            </a:r>
            <a:r>
              <a:rPr lang="es-US" sz="900" dirty="0" err="1"/>
              <a:t>Advantage</a:t>
            </a:r>
            <a:r>
              <a:rPr lang="es-US" sz="900" dirty="0"/>
              <a:t>” (Producto CMS n.º 12026) en</a:t>
            </a:r>
            <a:r>
              <a:rPr lang="es-US" sz="900" dirty="0">
                <a:effectLst/>
              </a:rPr>
              <a:t> </a:t>
            </a:r>
            <a:r>
              <a:rPr lang="es-US" sz="900" dirty="0">
                <a:cs typeface="Arial" panose="020B0604020202020204" pitchFamily="34" charset="0"/>
                <a:hlinkClick r:id="rId4"/>
              </a:rPr>
              <a:t>Medicare.gov/</a:t>
            </a:r>
            <a:r>
              <a:rPr lang="es-US" sz="900" dirty="0" err="1">
                <a:cs typeface="Arial" panose="020B0604020202020204" pitchFamily="34" charset="0"/>
                <a:hlinkClick r:id="rId4"/>
              </a:rPr>
              <a:t>publications</a:t>
            </a:r>
            <a:r>
              <a:rPr lang="es-US" sz="900" dirty="0">
                <a:cs typeface="Arial" panose="020B0604020202020204" pitchFamily="34" charset="0"/>
              </a:rPr>
              <a:t> y visite </a:t>
            </a:r>
            <a:r>
              <a:rPr lang="es-US" sz="900" dirty="0">
                <a:cs typeface="Arial" panose="020B0604020202020204" pitchFamily="34" charset="0"/>
                <a:hlinkClick r:id="rId5"/>
              </a:rPr>
              <a:t>Medicare.gov/</a:t>
            </a:r>
            <a:r>
              <a:rPr lang="es-US" sz="900" dirty="0" err="1">
                <a:cs typeface="Arial" panose="020B0604020202020204" pitchFamily="34" charset="0"/>
                <a:hlinkClick r:id="rId5"/>
              </a:rPr>
              <a:t>health-drug-plans</a:t>
            </a:r>
            <a:r>
              <a:rPr lang="es-US" sz="900" dirty="0">
                <a:cs typeface="Arial" panose="020B0604020202020204" pitchFamily="34" charset="0"/>
                <a:hlinkClick r:id="rId5"/>
              </a:rPr>
              <a:t>/</a:t>
            </a:r>
            <a:r>
              <a:rPr lang="es-US" sz="900" dirty="0" err="1">
                <a:cs typeface="Arial" panose="020B0604020202020204" pitchFamily="34" charset="0"/>
                <a:hlinkClick r:id="rId5"/>
              </a:rPr>
              <a:t>health-plans</a:t>
            </a:r>
            <a:r>
              <a:rPr lang="es-US" sz="900" dirty="0">
                <a:cs typeface="Arial" panose="020B0604020202020204" pitchFamily="34" charset="0"/>
                <a:hlinkClick r:id="rId5"/>
              </a:rPr>
              <a:t>/</a:t>
            </a:r>
            <a:r>
              <a:rPr lang="es-US" sz="900" dirty="0" err="1">
                <a:cs typeface="Arial" panose="020B0604020202020204" pitchFamily="34" charset="0"/>
                <a:hlinkClick r:id="rId5"/>
              </a:rPr>
              <a:t>your-coverage-options</a:t>
            </a:r>
            <a:r>
              <a:rPr lang="es-US" sz="900" dirty="0">
                <a:cs typeface="Arial" panose="020B0604020202020204" pitchFamily="34" charset="0"/>
                <a:hlinkClick r:id="rId5"/>
              </a:rPr>
              <a:t>/compare</a:t>
            </a:r>
            <a:r>
              <a:rPr lang="es-US" sz="900" dirty="0">
                <a:cs typeface="Arial" panose="020B0604020202020204" pitchFamily="34" charset="0"/>
              </a:rPr>
              <a:t>. </a:t>
            </a:r>
          </a:p>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lang="es-US" sz="900" dirty="0">
                <a:effectLst/>
              </a:rPr>
              <a:t>Si desea más información sobre las opciones de planes de Medicare, consulte el manual más reciente “Medicare y Usted” o visite </a:t>
            </a:r>
            <a:r>
              <a:rPr lang="es-US" sz="900" dirty="0">
                <a:effectLst/>
                <a:hlinkClick r:id="rId6"/>
              </a:rPr>
              <a:t>Medicare.gov</a:t>
            </a:r>
            <a:r>
              <a:rPr lang="es-US" sz="900" dirty="0">
                <a:effectLst/>
              </a:rPr>
              <a:t>. También puede llamar al 1-800-MEDICARE (1-800-633-4227) para obtener más información. Los usuarios de TTY pueden llamar al 1-877-486-2048.</a:t>
            </a:r>
          </a:p>
          <a:p>
            <a:pPr marL="0" lvl="1" defTabSz="966508">
              <a:spcBef>
                <a:spcPts val="0"/>
              </a:spcBef>
              <a:spcAft>
                <a:spcPts val="600"/>
              </a:spcAft>
              <a:defRPr/>
            </a:pPr>
            <a:r>
              <a:rPr lang="es-US" sz="900" b="1" i="0" dirty="0">
                <a:effectLst/>
                <a:cs typeface="Arial" panose="020B0604020202020204" pitchFamily="34" charset="0"/>
              </a:rPr>
              <a:t>Fuentes:</a:t>
            </a:r>
          </a:p>
          <a:p>
            <a:pPr marL="114300" lvl="1" indent="-114300" defTabSz="966508">
              <a:spcBef>
                <a:spcPts val="0"/>
              </a:spcBef>
              <a:spcAft>
                <a:spcPts val="600"/>
              </a:spcAft>
              <a:buClr>
                <a:schemeClr val="tx1"/>
              </a:buClr>
              <a:buFont typeface="Wingdings" panose="05000000000000000000" pitchFamily="2" charset="2"/>
              <a:buChar char="§"/>
              <a:defRPr/>
            </a:pPr>
            <a:r>
              <a:rPr lang="es-US" sz="900" b="0" i="0" dirty="0">
                <a:solidFill>
                  <a:srgbClr val="FF0000"/>
                </a:solidFill>
                <a:effectLst/>
                <a:cs typeface="Arial" panose="020B0604020202020204" pitchFamily="34" charset="0"/>
                <a:hlinkClick r:id="rId7"/>
              </a:rPr>
              <a:t>Medicare.gov/</a:t>
            </a:r>
            <a:r>
              <a:rPr lang="es-US" sz="900" b="0" i="0" dirty="0" err="1">
                <a:solidFill>
                  <a:srgbClr val="FF0000"/>
                </a:solidFill>
                <a:effectLst/>
                <a:cs typeface="Arial" panose="020B0604020202020204" pitchFamily="34" charset="0"/>
                <a:hlinkClick r:id="rId7"/>
              </a:rPr>
              <a:t>publications</a:t>
            </a:r>
            <a:r>
              <a:rPr lang="es-US" sz="900" b="0" i="0" dirty="0">
                <a:solidFill>
                  <a:srgbClr val="FF0000"/>
                </a:solidFill>
                <a:effectLst/>
                <a:cs typeface="Arial" panose="020B0604020202020204" pitchFamily="34" charset="0"/>
                <a:hlinkClick r:id="rId7"/>
              </a:rPr>
              <a:t>/10128-medicare-coverage-esrd.pdf</a:t>
            </a:r>
          </a:p>
          <a:p>
            <a:pPr marL="114300" lvl="1" indent="-114300" defTabSz="966508">
              <a:spcBef>
                <a:spcPts val="0"/>
              </a:spcBef>
              <a:spcAft>
                <a:spcPts val="600"/>
              </a:spcAft>
              <a:buClr>
                <a:schemeClr val="tx1"/>
              </a:buClr>
              <a:buFont typeface="Wingdings" panose="05000000000000000000" pitchFamily="2" charset="2"/>
              <a:buChar char="§"/>
              <a:defRPr/>
            </a:pPr>
            <a:r>
              <a:rPr lang="es-US" sz="900" b="0" i="0" dirty="0">
                <a:solidFill>
                  <a:srgbClr val="FF0000"/>
                </a:solidFill>
                <a:effectLst/>
                <a:cs typeface="Arial" panose="020B0604020202020204" pitchFamily="34" charset="0"/>
                <a:hlinkClick r:id="rId8"/>
              </a:rPr>
              <a:t>Medicare.gov/</a:t>
            </a:r>
            <a:r>
              <a:rPr lang="es-US" sz="900" b="0" i="0" dirty="0" err="1">
                <a:solidFill>
                  <a:srgbClr val="FF0000"/>
                </a:solidFill>
                <a:effectLst/>
                <a:cs typeface="Arial" panose="020B0604020202020204" pitchFamily="34" charset="0"/>
                <a:hlinkClick r:id="rId8"/>
              </a:rPr>
              <a:t>publications</a:t>
            </a:r>
            <a:r>
              <a:rPr lang="es-US" sz="900" b="0" i="0" dirty="0">
                <a:solidFill>
                  <a:srgbClr val="FF0000"/>
                </a:solidFill>
                <a:effectLst/>
                <a:cs typeface="Arial" panose="020B0604020202020204" pitchFamily="34" charset="0"/>
                <a:hlinkClick r:id="rId8"/>
              </a:rPr>
              <a:t>/12026-Understanding-Medicare-Advantage-Plans.pdf</a:t>
            </a:r>
            <a:r>
              <a:rPr lang="es-US" sz="900" b="0" i="0" dirty="0">
                <a:solidFill>
                  <a:srgbClr val="FF0000"/>
                </a:solidFill>
                <a:effectLst/>
                <a:cs typeface="Arial" panose="020B0604020202020204" pitchFamily="34" charset="0"/>
              </a:rPr>
              <a:t> </a:t>
            </a:r>
          </a:p>
          <a:p>
            <a:pPr marL="114300" lvl="1" indent="-114300" defTabSz="966508">
              <a:spcBef>
                <a:spcPts val="0"/>
              </a:spcBef>
              <a:spcAft>
                <a:spcPts val="600"/>
              </a:spcAft>
              <a:buClr>
                <a:schemeClr val="tx1"/>
              </a:buClr>
              <a:buFont typeface="Wingdings" panose="05000000000000000000" pitchFamily="2" charset="2"/>
              <a:buChar char="§"/>
              <a:defRPr/>
            </a:pPr>
            <a:r>
              <a:rPr lang="es-US" sz="900" b="0" i="0" dirty="0">
                <a:solidFill>
                  <a:srgbClr val="FF0000"/>
                </a:solidFill>
                <a:effectLst/>
                <a:cs typeface="Arial" panose="020B0604020202020204" pitchFamily="34" charset="0"/>
                <a:hlinkClick r:id="rId9"/>
              </a:rPr>
              <a:t>Medicare.gov/</a:t>
            </a:r>
            <a:r>
              <a:rPr lang="es-US" sz="900" b="0" i="0" dirty="0" err="1">
                <a:solidFill>
                  <a:srgbClr val="FF0000"/>
                </a:solidFill>
                <a:effectLst/>
                <a:cs typeface="Arial" panose="020B0604020202020204" pitchFamily="34" charset="0"/>
                <a:hlinkClick r:id="rId9"/>
              </a:rPr>
              <a:t>publications</a:t>
            </a:r>
            <a:r>
              <a:rPr lang="es-US" sz="900" b="0" i="0" dirty="0">
                <a:solidFill>
                  <a:srgbClr val="FF0000"/>
                </a:solidFill>
                <a:effectLst/>
                <a:cs typeface="Arial" panose="020B0604020202020204" pitchFamily="34" charset="0"/>
                <a:hlinkClick r:id="rId9"/>
              </a:rPr>
              <a:t>/10050-Medicare-and-You.pdf</a:t>
            </a:r>
            <a:r>
              <a:rPr lang="es-US" sz="900" dirty="0">
                <a:solidFill>
                  <a:srgbClr val="FF0000"/>
                </a:solidFill>
                <a:cs typeface="Arial" panose="020B0604020202020204" pitchFamily="34" charset="0"/>
              </a:rPr>
              <a:t> </a:t>
            </a:r>
          </a:p>
        </p:txBody>
      </p:sp>
    </p:spTree>
    <p:extLst>
      <p:ext uri="{BB962C8B-B14F-4D97-AF65-F5344CB8AC3E}">
        <p14:creationId xmlns:p14="http://schemas.microsoft.com/office/powerpoint/2010/main" val="12029826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lvl="1" defTabSz="966508">
              <a:spcAft>
                <a:spcPts val="600"/>
              </a:spcAft>
              <a:defRPr/>
            </a:pPr>
            <a:r>
              <a:rPr lang="es-US" b="1">
                <a:solidFill>
                  <a:srgbClr val="000000"/>
                </a:solidFill>
                <a:cs typeface="Arial" panose="020B0604020202020204" pitchFamily="34" charset="0"/>
              </a:rPr>
              <a:t>Esta diapositiva tiene animación.</a:t>
            </a:r>
          </a:p>
          <a:p>
            <a:pPr marL="0" lvl="1" defTabSz="966508">
              <a:spcBef>
                <a:spcPts val="634"/>
              </a:spcBef>
              <a:spcAft>
                <a:spcPts val="600"/>
              </a:spcAft>
              <a:defRPr/>
            </a:pPr>
            <a:r>
              <a:rPr lang="es-US" b="1">
                <a:solidFill>
                  <a:srgbClr val="000000"/>
                </a:solidFill>
                <a:cs typeface="Arial" panose="020B0604020202020204" pitchFamily="34" charset="0"/>
              </a:rPr>
              <a:t>Notas del presentador</a:t>
            </a:r>
            <a:r>
              <a:rPr lang="es-US">
                <a:solidFill>
                  <a:srgbClr val="444444"/>
                </a:solidFill>
                <a:cs typeface="Arial" panose="020B0604020202020204" pitchFamily="34" charset="0"/>
              </a:rPr>
              <a:t>​</a:t>
            </a:r>
          </a:p>
          <a:p>
            <a:pPr marL="0" lvl="1" defTabSz="966508">
              <a:spcAft>
                <a:spcPts val="600"/>
              </a:spcAft>
              <a:defRPr/>
            </a:pPr>
            <a:r>
              <a:rPr lang="es-US">
                <a:solidFill>
                  <a:srgbClr val="231F20"/>
                </a:solidFill>
                <a:cs typeface="Arial" panose="020B0604020202020204" pitchFamily="34" charset="0"/>
              </a:rPr>
              <a:t>Si no califica para Medicare, es posible que pueda obtener ayuda de la oficina de asistencia médica estatal (Medicaid) para pagar sus tratamientos de diálisis. Su ingreso debe estar por debajo de un determinado nivel para recibir Medicaid. En algunos estados, si tiene Medicare, Medicaid puede pagar algunos gastos que Medicare no cubre. Para solicitar Medicaid, hable con el trabajador social de su hospital o centro de diálisis, o visite </a:t>
            </a:r>
            <a:r>
              <a:rPr lang="es-US">
                <a:solidFill>
                  <a:srgbClr val="231F20"/>
                </a:solidFill>
                <a:cs typeface="Arial" panose="020B0604020202020204" pitchFamily="34" charset="0"/>
                <a:hlinkClick r:id="rId3"/>
              </a:rPr>
              <a:t>Medicaid.gov/about-us/beneficiary-resources/index.html#statemenu</a:t>
            </a:r>
            <a:r>
              <a:rPr lang="es-US">
                <a:solidFill>
                  <a:srgbClr val="231F20"/>
                </a:solidFill>
                <a:cs typeface="Arial" panose="020B0604020202020204" pitchFamily="34" charset="0"/>
              </a:rPr>
              <a:t> </a:t>
            </a:r>
            <a:r>
              <a:rPr lang="es-US">
                <a:solidFill>
                  <a:prstClr val="black"/>
                </a:solidFill>
                <a:cs typeface="Arial" panose="020B0604020202020204" pitchFamily="34" charset="0"/>
              </a:rPr>
              <a:t>para obtener la información de contacto de la oficina de Medicaid de su estado.</a:t>
            </a:r>
          </a:p>
          <a:p>
            <a:pPr marL="0" lvl="1" defTabSz="966508">
              <a:spcAft>
                <a:spcPts val="600"/>
              </a:spcAft>
              <a:defRPr/>
            </a:pPr>
            <a:endParaRPr lang="en-US" sz="1300" dirty="0">
              <a:solidFill>
                <a:prstClr val="black"/>
              </a:solidFill>
              <a:cs typeface="Arial" panose="020B0604020202020204" pitchFamily="34" charset="0"/>
            </a:endParaRPr>
          </a:p>
          <a:p>
            <a:pPr>
              <a:spcAft>
                <a:spcPts val="600"/>
              </a:spcAft>
            </a:pPr>
            <a:endParaRPr lang="en-US" dirty="0">
              <a:cs typeface="Arial" panose="020B0604020202020204" pitchFamily="34" charset="0"/>
            </a:endParaRPr>
          </a:p>
        </p:txBody>
      </p:sp>
    </p:spTree>
    <p:extLst>
      <p:ext uri="{BB962C8B-B14F-4D97-AF65-F5344CB8AC3E}">
        <p14:creationId xmlns:p14="http://schemas.microsoft.com/office/powerpoint/2010/main" val="26656885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lvl="1" defTabSz="966508">
              <a:spcBef>
                <a:spcPts val="0"/>
              </a:spcBef>
              <a:spcAft>
                <a:spcPts val="600"/>
              </a:spcAft>
              <a:defRPr/>
            </a:pPr>
            <a:r>
              <a:rPr lang="es-US" b="1">
                <a:solidFill>
                  <a:srgbClr val="000000"/>
                </a:solidFill>
                <a:cs typeface="Arial" panose="020B0604020202020204" pitchFamily="34" charset="0"/>
              </a:rPr>
              <a:t>Esta diapositiva tiene animación.</a:t>
            </a:r>
          </a:p>
          <a:p>
            <a:pPr indent="-237194" defTabSz="966508">
              <a:spcAft>
                <a:spcPts val="600"/>
              </a:spcAft>
              <a:defRPr/>
            </a:pPr>
            <a:r>
              <a:rPr lang="es-US" b="1">
                <a:solidFill>
                  <a:srgbClr val="000000"/>
                </a:solidFill>
                <a:cs typeface="Arial" panose="020B0604020202020204" pitchFamily="34" charset="0"/>
              </a:rPr>
              <a:t>Notas del presentador</a:t>
            </a:r>
            <a:r>
              <a:rPr lang="es-US">
                <a:solidFill>
                  <a:srgbClr val="444444"/>
                </a:solidFill>
                <a:cs typeface="Arial" panose="020B0604020202020204" pitchFamily="34" charset="0"/>
              </a:rPr>
              <a:t>​</a:t>
            </a:r>
          </a:p>
          <a:p>
            <a:pPr indent="-237194" defTabSz="966508">
              <a:spcAft>
                <a:spcPts val="600"/>
              </a:spcAft>
              <a:defRPr/>
            </a:pPr>
            <a:r>
              <a:rPr lang="es-US">
                <a:solidFill>
                  <a:prstClr val="black"/>
                </a:solidFill>
                <a:cs typeface="Arial" panose="020B0604020202020204" pitchFamily="34" charset="0"/>
              </a:rPr>
              <a:t>Compruebe sus conocimientos: Pregunta 1</a:t>
            </a:r>
          </a:p>
          <a:p>
            <a:pPr indent="-237194" defTabSz="984463">
              <a:spcAft>
                <a:spcPts val="600"/>
              </a:spcAft>
              <a:defRPr/>
            </a:pPr>
            <a:r>
              <a:rPr lang="es-US" b="1">
                <a:solidFill>
                  <a:prstClr val="black"/>
                </a:solidFill>
                <a:cs typeface="Arial" panose="020B0604020202020204" pitchFamily="34" charset="0"/>
              </a:rPr>
              <a:t>Necesitará solo la Parte A (seguro de hospital) para obtener todos los beneficios que ofrece Medicare para cubrir determinados servicios de diálisis y trasplante de riñón.</a:t>
            </a:r>
          </a:p>
          <a:p>
            <a:pPr marL="182898" indent="-182898" defTabSz="966508">
              <a:spcAft>
                <a:spcPts val="600"/>
              </a:spcAft>
              <a:buFontTx/>
              <a:buAutoNum type="alphaLcPeriod"/>
              <a:defRPr/>
            </a:pPr>
            <a:r>
              <a:rPr lang="es-US">
                <a:solidFill>
                  <a:prstClr val="black"/>
                </a:solidFill>
                <a:cs typeface="Arial" panose="020B0604020202020204" pitchFamily="34" charset="0"/>
              </a:rPr>
              <a:t>Verdadero</a:t>
            </a:r>
          </a:p>
          <a:p>
            <a:pPr marL="182898" indent="-182898" defTabSz="966508">
              <a:spcAft>
                <a:spcPts val="600"/>
              </a:spcAft>
              <a:buFontTx/>
              <a:buAutoNum type="alphaLcPeriod"/>
              <a:defRPr/>
            </a:pPr>
            <a:r>
              <a:rPr lang="es-US">
                <a:solidFill>
                  <a:prstClr val="black"/>
                </a:solidFill>
                <a:cs typeface="Arial" panose="020B0604020202020204" pitchFamily="34" charset="0"/>
              </a:rPr>
              <a:t>Falso</a:t>
            </a:r>
          </a:p>
          <a:p>
            <a:pPr marL="197700" indent="-237194" defTabSz="966508">
              <a:spcAft>
                <a:spcPts val="600"/>
              </a:spcAft>
              <a:defRPr/>
            </a:pPr>
            <a:r>
              <a:rPr lang="es-US" b="1">
                <a:solidFill>
                  <a:prstClr val="black"/>
                </a:solidFill>
                <a:cs typeface="Arial" panose="020B0604020202020204" pitchFamily="34" charset="0"/>
              </a:rPr>
              <a:t>Respuesta: b. Falso</a:t>
            </a:r>
          </a:p>
          <a:p>
            <a:pPr defTabSz="966508">
              <a:spcAft>
                <a:spcPts val="600"/>
              </a:spcAft>
              <a:defRPr/>
            </a:pPr>
            <a:r>
              <a:rPr lang="es-US">
                <a:solidFill>
                  <a:prstClr val="black"/>
                </a:solidFill>
                <a:cs typeface="Arial" panose="020B0604020202020204" pitchFamily="34" charset="0"/>
              </a:rPr>
              <a:t>Si usted es elegible para Medicare debido a que tiene ESRD y califica para la Parte A, también puede obtener la Parte B. La inscripción en Medicare es a su elección. Sin embargo, necesitará tanto la Parte A como la Parte B para obtener todos los beneficios que ofrece Medicare para cubrir determinados servicios de diálisis y trasplante de riñón. Puede inscribirse en la Parte A y la Parte B poniéndose en contacto con su oficina local del Seguro Social en </a:t>
            </a:r>
            <a:r>
              <a:rPr lang="es-US">
                <a:solidFill>
                  <a:prstClr val="black"/>
                </a:solidFill>
                <a:cs typeface="Arial" panose="020B0604020202020204" pitchFamily="34" charset="0"/>
                <a:hlinkClick r:id="rId3"/>
              </a:rPr>
              <a:t>SSA.gov/locator. </a:t>
            </a:r>
          </a:p>
        </p:txBody>
      </p:sp>
    </p:spTree>
    <p:extLst>
      <p:ext uri="{BB962C8B-B14F-4D97-AF65-F5344CB8AC3E}">
        <p14:creationId xmlns:p14="http://schemas.microsoft.com/office/powerpoint/2010/main" val="33726485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08">
              <a:spcAft>
                <a:spcPts val="600"/>
              </a:spcAft>
              <a:defRPr/>
            </a:pPr>
            <a:r>
              <a:rPr lang="es-US" b="1">
                <a:solidFill>
                  <a:srgbClr val="000000"/>
                </a:solidFill>
                <a:cs typeface="Arial" panose="020B0604020202020204" pitchFamily="34" charset="0"/>
              </a:rPr>
              <a:t>Notas del presentador</a:t>
            </a:r>
            <a:r>
              <a:rPr lang="es-US">
                <a:solidFill>
                  <a:srgbClr val="444444"/>
                </a:solidFill>
                <a:cs typeface="Arial" panose="020B0604020202020204" pitchFamily="34" charset="0"/>
              </a:rPr>
              <a:t>​</a:t>
            </a:r>
          </a:p>
          <a:p>
            <a:pPr>
              <a:spcAft>
                <a:spcPts val="600"/>
              </a:spcAft>
              <a:defRPr/>
            </a:pPr>
            <a:r>
              <a:rPr lang="es-US"/>
              <a:t>En esta lección se explican las normas de inscripción en Medicare y las consideraciones a tener en cuenta para las personas con enfermedad renal en etapa terminal (ESRD).</a:t>
            </a:r>
          </a:p>
        </p:txBody>
      </p:sp>
    </p:spTree>
    <p:extLst>
      <p:ext uri="{BB962C8B-B14F-4D97-AF65-F5344CB8AC3E}">
        <p14:creationId xmlns:p14="http://schemas.microsoft.com/office/powerpoint/2010/main" val="8839830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118801" indent="-118801">
              <a:spcBef>
                <a:spcPts val="634"/>
              </a:spcBef>
            </a:pPr>
            <a:r>
              <a:rPr lang="es-US" b="1">
                <a:cs typeface="Arial" panose="020B0604020202020204" pitchFamily="34" charset="0"/>
              </a:rPr>
              <a:t>Notas del presentador</a:t>
            </a:r>
          </a:p>
          <a:p>
            <a:pPr marL="118801" indent="-118801">
              <a:spcBef>
                <a:spcPts val="634"/>
              </a:spcBef>
            </a:pPr>
            <a:r>
              <a:rPr lang="es-US" b="0">
                <a:cs typeface="Arial" panose="020B0604020202020204" pitchFamily="34" charset="0"/>
              </a:rPr>
              <a:t>Al finalizar esta lección, usted podrá:</a:t>
            </a:r>
          </a:p>
          <a:p>
            <a:pPr marL="183636" indent="-183636">
              <a:spcBef>
                <a:spcPts val="634"/>
              </a:spcBef>
              <a:buFont typeface="Wingdings" panose="05000000000000000000" pitchFamily="2" charset="2"/>
              <a:buChar char="§"/>
            </a:pPr>
            <a:r>
              <a:rPr lang="es-US" b="0">
                <a:cs typeface="Arial" panose="020B0604020202020204" pitchFamily="34" charset="0"/>
              </a:rPr>
              <a:t>Explicar la inscripción en Medicare por ESRD</a:t>
            </a:r>
          </a:p>
          <a:p>
            <a:pPr marL="183636" marR="0" lvl="0" indent="-183636" algn="l" defTabSz="914400" rtl="0" eaLnBrk="1" fontAlgn="auto" latinLnBrk="0" hangingPunct="1">
              <a:lnSpc>
                <a:spcPct val="100000"/>
              </a:lnSpc>
              <a:spcBef>
                <a:spcPts val="634"/>
              </a:spcBef>
              <a:spcAft>
                <a:spcPts val="0"/>
              </a:spcAft>
              <a:buClrTx/>
              <a:buSzTx/>
              <a:buFont typeface="Wingdings" panose="05000000000000000000" pitchFamily="2" charset="2"/>
              <a:buChar char="§"/>
              <a:tabLst/>
              <a:defRPr/>
            </a:pPr>
            <a:r>
              <a:rPr lang="es-US" b="0">
                <a:cs typeface="Arial" panose="020B0604020202020204" pitchFamily="34" charset="0"/>
              </a:rPr>
              <a:t>Explicar las normas que rigen cuándo comienza, continúa, termina y se reanuda la cobertura de Medicare por ESRD</a:t>
            </a:r>
          </a:p>
          <a:p>
            <a:pPr marL="183636" indent="-183636">
              <a:spcBef>
                <a:spcPts val="634"/>
              </a:spcBef>
              <a:buFont typeface="Wingdings" panose="05000000000000000000" pitchFamily="2" charset="2"/>
              <a:buChar char="§"/>
            </a:pPr>
            <a:r>
              <a:rPr lang="es-US" b="0">
                <a:cs typeface="Arial" panose="020B0604020202020204" pitchFamily="34" charset="0"/>
              </a:rPr>
              <a:t>Explicar la coordinación de beneficios de la cobertura de Medicare y del plan de salud grupal (GHP)</a:t>
            </a:r>
          </a:p>
          <a:p>
            <a:pPr marL="183636" indent="-183636">
              <a:spcBef>
                <a:spcPts val="634"/>
              </a:spcBef>
              <a:buFont typeface="Wingdings" panose="05000000000000000000" pitchFamily="2" charset="2"/>
              <a:buChar char="§"/>
            </a:pPr>
            <a:r>
              <a:rPr lang="es-US" b="0">
                <a:cs typeface="Arial" panose="020B0604020202020204" pitchFamily="34" charset="0"/>
              </a:rPr>
              <a:t>Hablar de las consideraciones de inscripción para personas con ESRD</a:t>
            </a:r>
          </a:p>
        </p:txBody>
      </p:sp>
    </p:spTree>
    <p:extLst>
      <p:ext uri="{BB962C8B-B14F-4D97-AF65-F5344CB8AC3E}">
        <p14:creationId xmlns:p14="http://schemas.microsoft.com/office/powerpoint/2010/main" val="24638749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1" y="3757507"/>
            <a:ext cx="5852160" cy="5144347"/>
          </a:xfrm>
        </p:spPr>
        <p:txBody>
          <a:bodyPr/>
          <a:lstStyle/>
          <a:p>
            <a:pPr defTabSz="1003036">
              <a:spcAft>
                <a:spcPts val="634"/>
              </a:spcAft>
              <a:defRPr/>
            </a:pPr>
            <a:r>
              <a:rPr lang="es-US" b="1">
                <a:solidFill>
                  <a:srgbClr val="000000"/>
                </a:solidFill>
                <a:cs typeface="Arial" panose="020B0604020202020204" pitchFamily="34" charset="0"/>
              </a:rPr>
              <a:t>Notas del presentador</a:t>
            </a:r>
            <a:r>
              <a:rPr lang="es-US">
                <a:solidFill>
                  <a:srgbClr val="444444"/>
                </a:solidFill>
                <a:cs typeface="Arial" panose="020B0604020202020204" pitchFamily="34" charset="0"/>
              </a:rPr>
              <a:t>​</a:t>
            </a:r>
          </a:p>
          <a:p>
            <a:pPr defTabSz="1003036">
              <a:spcAft>
                <a:spcPts val="634"/>
              </a:spcAft>
              <a:defRPr/>
            </a:pPr>
            <a:r>
              <a:rPr lang="es-US">
                <a:solidFill>
                  <a:prstClr val="black"/>
                </a:solidFill>
                <a:cs typeface="Arial" panose="020B0604020202020204" pitchFamily="34" charset="0"/>
              </a:rPr>
              <a:t>Si es elegible para Medicare debido a que tiene ESRD, puede inscribirse en Medicare visitando la oficina local del Seguro Social o llamando al Seguro Social al 1-800-772-1213 (TTY: 1-800-325-0778). El Seguro Social necesitará que su médico o centro de diálisis llenen el “Informe de pruebas médicas de enfermedad renal en etapa terminal: Derecho a Medicare y/o inscripción del paciente” (formulario CMS-2728) para documentar que usted padece ESRD. Si el formulario CMS-2728 se envía al Seguro Social antes de que presentar la solicitud, es posible que le llamen para preguntarle si desea completar la solicitud. </a:t>
            </a:r>
          </a:p>
          <a:p>
            <a:pPr>
              <a:spcAft>
                <a:spcPts val="634"/>
              </a:spcAft>
            </a:pPr>
            <a:r>
              <a:rPr lang="es-US" b="1">
                <a:cs typeface="Arial" panose="020B0604020202020204" pitchFamily="34" charset="0"/>
              </a:rPr>
              <a:t>Referencias</a:t>
            </a:r>
          </a:p>
          <a:p>
            <a:pPr>
              <a:spcAft>
                <a:spcPts val="634"/>
              </a:spcAft>
            </a:pPr>
            <a:r>
              <a:rPr lang="es-US"/>
              <a:t>Formulario “Informe de evidencia médica de enfermedad renal en etapa terminal: Formulario “Derecho a Medicare y/o inscripción del paciente” (</a:t>
            </a:r>
            <a:r>
              <a:rPr lang="es-US">
                <a:cs typeface="Arial" panose="020B0604020202020204" pitchFamily="34" charset="0"/>
                <a:hlinkClick r:id="rId3"/>
              </a:rPr>
              <a:t>CMS.gov/regulations-and-guidance/legislation/paperworkreductionactof1995/pra-listing-items/cms-2728-</a:t>
            </a:r>
            <a:r>
              <a:rPr lang="es-US"/>
              <a:t>). </a:t>
            </a:r>
          </a:p>
        </p:txBody>
      </p:sp>
    </p:spTree>
    <p:extLst>
      <p:ext uri="{BB962C8B-B14F-4D97-AF65-F5344CB8AC3E}">
        <p14:creationId xmlns:p14="http://schemas.microsoft.com/office/powerpoint/2010/main" val="11598784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08">
              <a:spcAft>
                <a:spcPts val="600"/>
              </a:spcAft>
              <a:defRPr/>
            </a:pPr>
            <a:r>
              <a:rPr lang="es-US" b="1">
                <a:solidFill>
                  <a:srgbClr val="000000"/>
                </a:solidFill>
                <a:cs typeface="Arial" panose="020B0604020202020204" pitchFamily="34" charset="0"/>
              </a:rPr>
              <a:t>Notas del presentador</a:t>
            </a:r>
            <a:r>
              <a:rPr lang="es-US">
                <a:solidFill>
                  <a:srgbClr val="444444"/>
                </a:solidFill>
                <a:cs typeface="Arial" panose="020B0604020202020204" pitchFamily="34" charset="0"/>
              </a:rPr>
              <a:t>​</a:t>
            </a:r>
          </a:p>
          <a:p>
            <a:pPr>
              <a:spcAft>
                <a:spcPts val="600"/>
              </a:spcAft>
            </a:pPr>
            <a:r>
              <a:rPr lang="es-US">
                <a:solidFill>
                  <a:srgbClr val="231F20"/>
                </a:solidFill>
              </a:rPr>
              <a:t>Si ya tiene la Parte A (seguro de hospital) y la Parte B (seguro médico) de Medicare por edad o discapacidad, y está pagando una multa por inscripción tardía en la Parte B porque no se inscribió en la Parte B cuando fue elegible por primera vez, tendrá que inscribirse de nuevo en Medicare (por padecer ESRD) para dejar de pagar la multa. </a:t>
            </a:r>
            <a:r>
              <a:rPr lang="es-US"/>
              <a:t>Tendrá que seguir pagando la prima de la Parte B.</a:t>
            </a:r>
            <a:r>
              <a:rPr lang="es-US">
                <a:solidFill>
                  <a:srgbClr val="231F20"/>
                </a:solidFill>
              </a:rPr>
              <a:t> Llame a su oficina local del Seguro Social para hacer una cita para inscribirse en Medicare debido a ESRD. Si no se inscribió en la Parte B de Medicare cuando fue elegible por primera vez, tendrá un segundo Período de Inscripción Inicial (IEP) para inscribirse. </a:t>
            </a:r>
          </a:p>
          <a:p>
            <a:pPr>
              <a:spcAft>
                <a:spcPts val="600"/>
              </a:spcAft>
            </a:pPr>
            <a:r>
              <a:rPr lang="es-US"/>
              <a:t>Si recibe los beneficios de Medicare por padecer ESRD cuando cumpla 65 años, tendrá cobertura continua sin interrupción. Si no tenía la Parte B antes de los 65 años, se le inscribirá automáticamente en la Parte B cuando cumpla los 65 años, pero podrá decidir si desea conservarla o no. Si estaba pagando una multa por inscripción tardía en la Parte B, se le eximirá de ella. Además, cuando cumpla 65 años tendrá garantizada la oportunidad de contratar una póliza de Seguro Suplementario de Medicare (Medigap).</a:t>
            </a:r>
          </a:p>
          <a:p>
            <a:pPr>
              <a:spcAft>
                <a:spcPts val="600"/>
              </a:spcAft>
            </a:pPr>
            <a:endParaRPr lang="en-US" dirty="0"/>
          </a:p>
        </p:txBody>
      </p:sp>
    </p:spTree>
    <p:extLst>
      <p:ext uri="{BB962C8B-B14F-4D97-AF65-F5344CB8AC3E}">
        <p14:creationId xmlns:p14="http://schemas.microsoft.com/office/powerpoint/2010/main" val="32120215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31312" y="3687283"/>
            <a:ext cx="7052576" cy="5675792"/>
          </a:xfrm>
        </p:spPr>
        <p:txBody>
          <a:bodyPr/>
          <a:lstStyle/>
          <a:p>
            <a:pPr defTabSz="966508">
              <a:spcAft>
                <a:spcPts val="600"/>
              </a:spcAft>
              <a:defRPr/>
            </a:pPr>
            <a:r>
              <a:rPr lang="es-US" sz="900" b="1" dirty="0">
                <a:solidFill>
                  <a:srgbClr val="000000"/>
                </a:solidFill>
                <a:cs typeface="Arial" panose="020B0604020202020204" pitchFamily="34" charset="0"/>
              </a:rPr>
              <a:t>Notas del presentador</a:t>
            </a:r>
            <a:r>
              <a:rPr lang="es-US" sz="900" dirty="0">
                <a:solidFill>
                  <a:srgbClr val="444444"/>
                </a:solidFill>
                <a:cs typeface="Arial" panose="020B0604020202020204" pitchFamily="34" charset="0"/>
              </a:rPr>
              <a:t>​</a:t>
            </a:r>
          </a:p>
          <a:p>
            <a:pPr defTabSz="966508">
              <a:spcAft>
                <a:spcPts val="600"/>
              </a:spcAft>
              <a:defRPr/>
            </a:pPr>
            <a:r>
              <a:rPr lang="es-US" sz="900" dirty="0">
                <a:cs typeface="Arial" panose="020B0604020202020204" pitchFamily="34" charset="0"/>
              </a:rPr>
              <a:t>La elegibilidad para la cobertura de Medicare basada en la ESRD funciona de forma diferente a otros tipos de elegibilidad de Medicare. Si es elegible para Medicare por padecer enfermedad renal en etapa terminal y no se inscribe de inmediato, su cobertura podría ser retroactiva hasta 12 meses antes del mes en que la solicite, pero no antes de la fecha en que reunió los requisitos por primera vez. Cobertura retroactiva significa que puede estar cubierto en algunos gastos que se produjeron en el pasado.</a:t>
            </a:r>
            <a:r>
              <a:rPr lang="es-US" sz="900" dirty="0">
                <a:solidFill>
                  <a:prstClr val="black"/>
                </a:solidFill>
                <a:cs typeface="Arial" panose="020B0604020202020204" pitchFamily="34" charset="0"/>
              </a:rPr>
              <a:t> </a:t>
            </a:r>
          </a:p>
          <a:p>
            <a:pPr defTabSz="966508">
              <a:spcAft>
                <a:spcPts val="600"/>
              </a:spcAft>
              <a:defRPr/>
            </a:pPr>
            <a:r>
              <a:rPr lang="es-US" sz="900" b="1" dirty="0"/>
              <a:t>Por ejemplo</a:t>
            </a:r>
            <a:r>
              <a:rPr lang="es-US" sz="900" dirty="0"/>
              <a:t>, si cumple los requisitos para recibir Medicare por padecer ESRD en febrero, pero no se inscribe en Medicare hasta noviembre, su cobertura de Medicare comenzará en febrero. </a:t>
            </a:r>
          </a:p>
          <a:p>
            <a:pPr defTabSz="966508">
              <a:spcAft>
                <a:spcPts val="600"/>
              </a:spcAft>
              <a:defRPr/>
            </a:pPr>
            <a:r>
              <a:rPr lang="es-US" sz="900" dirty="0">
                <a:solidFill>
                  <a:prstClr val="black"/>
                </a:solidFill>
                <a:cs typeface="Arial" panose="020B0604020202020204" pitchFamily="34" charset="0"/>
              </a:rPr>
              <a:t>Para obtener más información sobre cómo funciona el período de 12 meses de cobertura retroactiva, visite </a:t>
            </a:r>
            <a:r>
              <a:rPr lang="es-US" sz="900" dirty="0">
                <a:solidFill>
                  <a:prstClr val="black"/>
                </a:solidFill>
                <a:cs typeface="Arial" panose="020B0604020202020204" pitchFamily="34" charset="0"/>
                <a:hlinkClick r:id="rId3"/>
              </a:rPr>
              <a:t>Medicare.gov/</a:t>
            </a:r>
            <a:r>
              <a:rPr lang="es-US" sz="900" dirty="0" err="1">
                <a:solidFill>
                  <a:prstClr val="black"/>
                </a:solidFill>
                <a:cs typeface="Arial" panose="020B0604020202020204" pitchFamily="34" charset="0"/>
                <a:hlinkClick r:id="rId3"/>
              </a:rPr>
              <a:t>basics</a:t>
            </a:r>
            <a:r>
              <a:rPr lang="es-US" sz="900" dirty="0">
                <a:solidFill>
                  <a:prstClr val="black"/>
                </a:solidFill>
                <a:cs typeface="Arial" panose="020B0604020202020204" pitchFamily="34" charset="0"/>
                <a:hlinkClick r:id="rId3"/>
              </a:rPr>
              <a:t>/</a:t>
            </a:r>
            <a:r>
              <a:rPr lang="es-US" sz="900" dirty="0" err="1">
                <a:solidFill>
                  <a:prstClr val="black"/>
                </a:solidFill>
                <a:cs typeface="Arial" panose="020B0604020202020204" pitchFamily="34" charset="0"/>
                <a:hlinkClick r:id="rId3"/>
              </a:rPr>
              <a:t>end</a:t>
            </a:r>
            <a:r>
              <a:rPr lang="es-US" sz="900" dirty="0">
                <a:solidFill>
                  <a:prstClr val="black"/>
                </a:solidFill>
                <a:cs typeface="Arial" panose="020B0604020202020204" pitchFamily="34" charset="0"/>
                <a:hlinkClick r:id="rId3"/>
              </a:rPr>
              <a:t>-</a:t>
            </a:r>
            <a:r>
              <a:rPr lang="es-US" sz="900" dirty="0" err="1">
                <a:solidFill>
                  <a:prstClr val="black"/>
                </a:solidFill>
                <a:cs typeface="Arial" panose="020B0604020202020204" pitchFamily="34" charset="0"/>
                <a:hlinkClick r:id="rId3"/>
              </a:rPr>
              <a:t>stage</a:t>
            </a:r>
            <a:r>
              <a:rPr lang="es-US" sz="900" dirty="0">
                <a:solidFill>
                  <a:prstClr val="black"/>
                </a:solidFill>
                <a:cs typeface="Arial" panose="020B0604020202020204" pitchFamily="34" charset="0"/>
                <a:hlinkClick r:id="rId3"/>
              </a:rPr>
              <a:t>-renal-</a:t>
            </a:r>
            <a:r>
              <a:rPr lang="es-US" sz="900" dirty="0" err="1">
                <a:solidFill>
                  <a:prstClr val="black"/>
                </a:solidFill>
                <a:cs typeface="Arial" panose="020B0604020202020204" pitchFamily="34" charset="0"/>
                <a:hlinkClick r:id="rId3"/>
              </a:rPr>
              <a:t>disease</a:t>
            </a:r>
            <a:r>
              <a:rPr lang="es-US" sz="900" dirty="0">
                <a:solidFill>
                  <a:prstClr val="black"/>
                </a:solidFill>
                <a:cs typeface="Arial" panose="020B0604020202020204" pitchFamily="34" charset="0"/>
              </a:rPr>
              <a:t> o llame al 1-800-MEDICARE (1-800-633-4227) (TTY: 1-877-486-2048).</a:t>
            </a:r>
          </a:p>
          <a:p>
            <a:pPr defTabSz="966508">
              <a:spcAft>
                <a:spcPts val="600"/>
              </a:spcAft>
              <a:defRPr/>
            </a:pPr>
            <a:r>
              <a:rPr lang="es-US" sz="900" b="1" dirty="0"/>
              <a:t>El momento en que comienza la cobertura de Medicare depende de sus circunstancias:</a:t>
            </a:r>
          </a:p>
          <a:p>
            <a:pPr marL="171450" indent="-171450" defTabSz="966508">
              <a:spcAft>
                <a:spcPts val="600"/>
              </a:spcAft>
              <a:buFont typeface="Wingdings" panose="05000000000000000000" pitchFamily="2" charset="2"/>
              <a:buChar char="§"/>
              <a:defRPr/>
            </a:pPr>
            <a:r>
              <a:rPr lang="es-US" sz="900" dirty="0"/>
              <a:t>Cuando usted se inscribe en Medicare debido a la ESRD y está en diálisis, la cobertura de Medicare generalmente comienza el primer día del cuarto mes de su tratamiento continuo de diálisis (también conocido como “período de espera”). Por ejemplo, si usted comienza la diálisis el 1 de julio, su cobertura comenzará el 1 de octubre.</a:t>
            </a:r>
          </a:p>
          <a:p>
            <a:pPr marL="171450" indent="-171450" defTabSz="966508">
              <a:spcAft>
                <a:spcPts val="600"/>
              </a:spcAft>
              <a:buFont typeface="Wingdings" panose="05000000000000000000" pitchFamily="2" charset="2"/>
              <a:buChar char="§"/>
              <a:defRPr/>
            </a:pPr>
            <a:r>
              <a:rPr lang="es-US" sz="900" dirty="0">
                <a:solidFill>
                  <a:prstClr val="black"/>
                </a:solidFill>
                <a:cs typeface="Arial" panose="020B0604020202020204" pitchFamily="34" charset="0"/>
              </a:rPr>
              <a:t>La cobertura de Medicare puede comenzar desde el primer mes de tratamiento regular de diálisis si usted cumple con todas estas condiciones:</a:t>
            </a:r>
          </a:p>
          <a:p>
            <a:pPr marL="401638" lvl="1" indent="-171450" defTabSz="966508">
              <a:spcAft>
                <a:spcPts val="600"/>
              </a:spcAft>
              <a:buFont typeface="Arial" panose="020B0604020202020204" pitchFamily="34" charset="0"/>
              <a:buChar char="•"/>
              <a:defRPr/>
            </a:pPr>
            <a:r>
              <a:rPr lang="es-US" sz="900" dirty="0">
                <a:solidFill>
                  <a:prstClr val="black"/>
                </a:solidFill>
                <a:cs typeface="Arial" panose="020B0604020202020204" pitchFamily="34" charset="0"/>
              </a:rPr>
              <a:t>Participa en un programa de capacitación para diálisis en el hogar ofrecido por un centro de capacitación aprobado por Medicare durante los primeros 3 meses del tratamiento de diálisis regular.</a:t>
            </a:r>
          </a:p>
          <a:p>
            <a:pPr marL="401638" lvl="1" indent="-171450" defTabSz="966508">
              <a:spcAft>
                <a:spcPts val="600"/>
              </a:spcAft>
              <a:buFont typeface="Arial" panose="020B0604020202020204" pitchFamily="34" charset="0"/>
              <a:buChar char="•"/>
              <a:defRPr/>
            </a:pPr>
            <a:r>
              <a:rPr lang="es-US" sz="900" dirty="0">
                <a:solidFill>
                  <a:prstClr val="black"/>
                </a:solidFill>
                <a:cs typeface="Arial" panose="020B0604020202020204" pitchFamily="34" charset="0"/>
              </a:rPr>
              <a:t>Su médico espera que usted termine la capacitación y sea capaz de administrarse el tratamiento de diálisis en casa.</a:t>
            </a:r>
          </a:p>
          <a:p>
            <a:pPr marL="401638" lvl="1" indent="-171450" defTabSz="966508">
              <a:spcAft>
                <a:spcPts val="600"/>
              </a:spcAft>
              <a:buFont typeface="Arial" panose="020B0604020202020204" pitchFamily="34" charset="0"/>
              <a:buChar char="•"/>
              <a:defRPr/>
            </a:pPr>
            <a:r>
              <a:rPr lang="es-US" sz="900" dirty="0">
                <a:solidFill>
                  <a:prstClr val="black"/>
                </a:solidFill>
                <a:cs typeface="Arial" panose="020B0604020202020204" pitchFamily="34" charset="0"/>
              </a:rPr>
              <a:t>Mantiene el tratamiento regular de diálisis durante el periodo de espera que se aplicaría en caso contrario.</a:t>
            </a:r>
          </a:p>
          <a:p>
            <a:pPr marL="400050" lvl="2" indent="0" defTabSz="966508">
              <a:spcAft>
                <a:spcPts val="600"/>
              </a:spcAft>
              <a:buNone/>
              <a:defRPr/>
            </a:pPr>
            <a:r>
              <a:rPr lang="es-US" sz="900" b="1" dirty="0">
                <a:solidFill>
                  <a:prstClr val="black"/>
                </a:solidFill>
                <a:cs typeface="Arial" panose="020B0604020202020204" pitchFamily="34" charset="0"/>
              </a:rPr>
              <a:t>NOTA:</a:t>
            </a:r>
            <a:r>
              <a:rPr lang="es-US" sz="900" dirty="0">
                <a:solidFill>
                  <a:prstClr val="black"/>
                </a:solidFill>
                <a:cs typeface="Arial" panose="020B0604020202020204" pitchFamily="34" charset="0"/>
              </a:rPr>
              <a:t> Medicare no cubrirá procedimientos quirúrgicos ni otros servicios necesarios para preparar al paciente para la diálisis (como la operación para crear el acceso arteriovenoso (fístula)) antes de que empiece la cobertura de Medicare. Sin embargo, si completa la capacitación para diálisis en el hogar, la cobertura de Medicare empezará el mes en que comience con la diálisis regular, y estos servicios podrían estar cubiertos. Si ya tiene Medicare debido a su edad o discapacidad, Medicare cubrirá la colocación de una fístula ordenada por un médico u otros servicios de preparación antes de que comience la diálisis.</a:t>
            </a:r>
          </a:p>
          <a:p>
            <a:pPr marL="171450" indent="-171450">
              <a:spcAft>
                <a:spcPts val="600"/>
              </a:spcAft>
              <a:buFont typeface="Wingdings" panose="05000000000000000000" pitchFamily="2" charset="2"/>
              <a:buChar char="§"/>
              <a:defRPr/>
            </a:pPr>
            <a:r>
              <a:rPr lang="es-US" sz="900" dirty="0">
                <a:solidFill>
                  <a:prstClr val="black"/>
                </a:solidFill>
                <a:cs typeface="Arial" panose="020B0604020202020204" pitchFamily="34" charset="0"/>
              </a:rPr>
              <a:t>La cobertura de Medicare puede comenzar el mes en que lo admitan en un hospital certificado por Medicare para un trasplante de riñón (o para recibir los servicios médicos que necesite antes de recibir el trasplante) si su trasplante se realiza en ese mismo mes o en el término de los 2 meses siguientes. Visite </a:t>
            </a:r>
            <a:r>
              <a:rPr lang="es-US" sz="900" dirty="0">
                <a:solidFill>
                  <a:prstClr val="black"/>
                </a:solidFill>
                <a:cs typeface="Arial" panose="020B0604020202020204" pitchFamily="34" charset="0"/>
                <a:hlinkClick r:id="rId4"/>
              </a:rPr>
              <a:t>Medicare.gov/care-compare</a:t>
            </a:r>
            <a:r>
              <a:rPr lang="es-US" sz="900" dirty="0">
                <a:solidFill>
                  <a:prstClr val="black"/>
                </a:solidFill>
                <a:cs typeface="Arial" panose="020B0604020202020204" pitchFamily="34" charset="0"/>
              </a:rPr>
              <a:t> para buscar un hospital certificado por Medicare cerca de usted.</a:t>
            </a:r>
          </a:p>
          <a:p>
            <a:pPr marL="171450" indent="-171450" defTabSz="966508">
              <a:spcAft>
                <a:spcPts val="600"/>
              </a:spcAft>
              <a:buFont typeface="Wingdings" panose="05000000000000000000" pitchFamily="2" charset="2"/>
              <a:buChar char="§"/>
              <a:defRPr/>
            </a:pPr>
            <a:r>
              <a:rPr lang="es-US" sz="900" dirty="0">
                <a:solidFill>
                  <a:prstClr val="black"/>
                </a:solidFill>
                <a:cs typeface="Arial" panose="020B0604020202020204" pitchFamily="34" charset="0"/>
              </a:rPr>
              <a:t>La cobertura de Medicare puede empezar 2 meses antes del mes del trasplante si este se demora más de 2 meses luego de haber sido ingresado al hospital para recibir el trasplante </a:t>
            </a:r>
            <a:r>
              <a:rPr lang="es-US" sz="900" b="1" dirty="0">
                <a:solidFill>
                  <a:prstClr val="black"/>
                </a:solidFill>
                <a:cs typeface="Arial" panose="020B0604020202020204" pitchFamily="34" charset="0"/>
              </a:rPr>
              <a:t>o</a:t>
            </a:r>
            <a:r>
              <a:rPr lang="es-US" sz="900" dirty="0">
                <a:solidFill>
                  <a:prstClr val="black"/>
                </a:solidFill>
                <a:cs typeface="Arial" panose="020B0604020202020204" pitchFamily="34" charset="0"/>
              </a:rPr>
              <a:t> servicios de atención médica necesarios para antes del trasplante.</a:t>
            </a:r>
          </a:p>
          <a:p>
            <a:endParaRPr lang="en-US" sz="900" dirty="0">
              <a:cs typeface="Arial" panose="020B0604020202020204" pitchFamily="34" charset="0"/>
            </a:endParaRPr>
          </a:p>
        </p:txBody>
      </p:sp>
    </p:spTree>
    <p:extLst>
      <p:ext uri="{BB962C8B-B14F-4D97-AF65-F5344CB8AC3E}">
        <p14:creationId xmlns:p14="http://schemas.microsoft.com/office/powerpoint/2010/main" val="4951855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08">
              <a:spcAft>
                <a:spcPts val="600"/>
              </a:spcAft>
              <a:defRPr/>
            </a:pPr>
            <a:r>
              <a:rPr lang="es-US" b="1" dirty="0">
                <a:solidFill>
                  <a:srgbClr val="000000"/>
                </a:solidFill>
                <a:cs typeface="Arial" panose="020B0604020202020204" pitchFamily="34" charset="0"/>
              </a:rPr>
              <a:t>Notas del presentador</a:t>
            </a:r>
            <a:r>
              <a:rPr lang="es-US" dirty="0">
                <a:solidFill>
                  <a:srgbClr val="444444"/>
                </a:solidFill>
                <a:cs typeface="Arial" panose="020B0604020202020204" pitchFamily="34" charset="0"/>
              </a:rPr>
              <a:t>​</a:t>
            </a:r>
          </a:p>
          <a:p>
            <a:pPr defTabSz="966508">
              <a:spcAft>
                <a:spcPts val="600"/>
              </a:spcAft>
              <a:defRPr/>
            </a:pPr>
            <a:r>
              <a:rPr lang="es-US" dirty="0">
                <a:solidFill>
                  <a:prstClr val="black"/>
                </a:solidFill>
                <a:cs typeface="Arial" panose="020B0604020202020204" pitchFamily="34" charset="0"/>
              </a:rPr>
              <a:t>En las lecciones de este módulo se explica la cobertura de Medicare para personas con enfermedad renal en etapa terminal (ESRD). Incluye información sobre elegibilidad e inscripción, y la cobertura y opciones de planes de salud; además, presenta fuentes de información adicionales. </a:t>
            </a:r>
          </a:p>
          <a:p>
            <a:pPr defTabSz="966508">
              <a:spcAft>
                <a:spcPts val="600"/>
              </a:spcAft>
              <a:defRPr/>
            </a:pPr>
            <a:r>
              <a:rPr lang="es-US" dirty="0">
                <a:solidFill>
                  <a:prstClr val="black"/>
                </a:solidFill>
                <a:cs typeface="Arial" panose="020B0604020202020204" pitchFamily="34" charset="0"/>
              </a:rPr>
              <a:t>Estos materiales se diseñaron para capacitadores familiarizados con Medicare, y que usan la información para sus presentaciones.</a:t>
            </a:r>
          </a:p>
          <a:p>
            <a:pPr defTabSz="966508">
              <a:spcAft>
                <a:spcPts val="600"/>
              </a:spcAft>
              <a:defRPr/>
            </a:pPr>
            <a:r>
              <a:rPr lang="es-US" dirty="0">
                <a:solidFill>
                  <a:prstClr val="black"/>
                </a:solidFill>
                <a:cs typeface="Arial" panose="020B0604020202020204" pitchFamily="34" charset="0"/>
              </a:rPr>
              <a:t>Este módulo incluye 60 diapositivas y notas del orador, así como 5 preguntas para comprobar los conocimientos. La presentación dura 1 hora aproximadamente. Añada aproximadamente 15 minutos adicionales para el debate y la sesión de preguntas y respuestas. Es posible que tenga que añadir más tiempo para las actividades adicionales que desee incluir. </a:t>
            </a:r>
          </a:p>
          <a:p>
            <a:pPr>
              <a:spcAft>
                <a:spcPts val="600"/>
              </a:spcAft>
            </a:pPr>
            <a:endParaRPr lang="en-US" b="0" dirty="0">
              <a:cs typeface="Arial" panose="020B0604020202020204" pitchFamily="34" charset="0"/>
            </a:endParaRPr>
          </a:p>
        </p:txBody>
      </p:sp>
    </p:spTree>
    <p:extLst>
      <p:ext uri="{BB962C8B-B14F-4D97-AF65-F5344CB8AC3E}">
        <p14:creationId xmlns:p14="http://schemas.microsoft.com/office/powerpoint/2010/main" val="32957482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08">
              <a:spcBef>
                <a:spcPts val="634"/>
              </a:spcBef>
              <a:spcAft>
                <a:spcPts val="600"/>
              </a:spcAft>
              <a:defRPr/>
            </a:pPr>
            <a:r>
              <a:rPr lang="es-US" b="1">
                <a:solidFill>
                  <a:srgbClr val="000000"/>
                </a:solidFill>
                <a:cs typeface="Arial" panose="020B0604020202020204" pitchFamily="34" charset="0"/>
              </a:rPr>
              <a:t>Notas del presentador</a:t>
            </a:r>
            <a:r>
              <a:rPr lang="es-US">
                <a:solidFill>
                  <a:srgbClr val="444444"/>
                </a:solidFill>
                <a:cs typeface="Arial" panose="020B0604020202020204" pitchFamily="34" charset="0"/>
              </a:rPr>
              <a:t>​</a:t>
            </a:r>
          </a:p>
          <a:p>
            <a:pPr defTabSz="966508">
              <a:spcBef>
                <a:spcPts val="634"/>
              </a:spcBef>
              <a:spcAft>
                <a:spcPts val="600"/>
              </a:spcAft>
              <a:defRPr/>
            </a:pPr>
            <a:r>
              <a:rPr lang="es-US"/>
              <a:t>Si es elegible para la cobertura de Medicare solo por </a:t>
            </a:r>
            <a:r>
              <a:rPr lang="es-US">
                <a:solidFill>
                  <a:prstClr val="black"/>
                </a:solidFill>
                <a:cs typeface="Arial" panose="020B0604020202020204" pitchFamily="34" charset="0"/>
              </a:rPr>
              <a:t>ESRD, su cobertura de Medicare</a:t>
            </a:r>
            <a:r>
              <a:rPr lang="es-US"/>
              <a:t> </a:t>
            </a:r>
            <a:r>
              <a:rPr lang="es-US">
                <a:solidFill>
                  <a:prstClr val="black"/>
                </a:solidFill>
                <a:cs typeface="Arial" panose="020B0604020202020204" pitchFamily="34" charset="0"/>
              </a:rPr>
              <a:t>terminará:</a:t>
            </a:r>
          </a:p>
          <a:p>
            <a:pPr marL="183636" lvl="1" indent="-183636" defTabSz="966508">
              <a:spcAft>
                <a:spcPts val="600"/>
              </a:spcAft>
              <a:buFont typeface="Wingdings" panose="05000000000000000000" pitchFamily="2" charset="2"/>
              <a:buChar char="§"/>
              <a:defRPr/>
            </a:pPr>
            <a:r>
              <a:rPr lang="es-US">
                <a:solidFill>
                  <a:prstClr val="black"/>
                </a:solidFill>
                <a:cs typeface="Arial" panose="020B0604020202020204" pitchFamily="34" charset="0"/>
              </a:rPr>
              <a:t>12 meses después del mes en que suspendió el tratamiento de diálisis, </a:t>
            </a:r>
            <a:r>
              <a:rPr lang="es-US" b="1">
                <a:solidFill>
                  <a:prstClr val="black"/>
                </a:solidFill>
                <a:cs typeface="Arial" panose="020B0604020202020204" pitchFamily="34" charset="0"/>
              </a:rPr>
              <a:t>o </a:t>
            </a:r>
          </a:p>
          <a:p>
            <a:pPr marL="183636" lvl="1" indent="-183636" defTabSz="966508">
              <a:spcAft>
                <a:spcPts val="600"/>
              </a:spcAft>
              <a:buFont typeface="Wingdings" panose="05000000000000000000" pitchFamily="2" charset="2"/>
              <a:buChar char="§"/>
              <a:defRPr/>
            </a:pPr>
            <a:r>
              <a:rPr lang="es-US">
                <a:solidFill>
                  <a:prstClr val="black"/>
                </a:solidFill>
                <a:cs typeface="Arial" panose="020B0604020202020204" pitchFamily="34" charset="0"/>
              </a:rPr>
              <a:t>36 meses después del mes en que se realizó con éxito el trasplante de riñón. </a:t>
            </a:r>
            <a:r>
              <a:rPr lang="es-US" b="1">
                <a:solidFill>
                  <a:prstClr val="black"/>
                </a:solidFill>
                <a:cs typeface="Arial" panose="020B0604020202020204" pitchFamily="34" charset="0"/>
              </a:rPr>
              <a:t>NOTA:</a:t>
            </a:r>
            <a:r>
              <a:rPr lang="es-US">
                <a:solidFill>
                  <a:prstClr val="black"/>
                </a:solidFill>
                <a:cs typeface="Arial" panose="020B0604020202020204" pitchFamily="34" charset="0"/>
              </a:rPr>
              <a:t> Medicare ofrece un beneficio que ayuda a pagar los medicamentos inmunosupresores más allá de los 36 meses, si no se dispone de determinados tipos de cobertura médica. Este beneficio solo cubre los medicamentos inmunosupresores y ningún otro artículo o servicio. No sustituye a la cobertura médica completa. Visite </a:t>
            </a:r>
            <a:r>
              <a:rPr lang="es-US">
                <a:solidFill>
                  <a:prstClr val="black"/>
                </a:solidFill>
                <a:cs typeface="Arial" panose="020B0604020202020204" pitchFamily="34" charset="0"/>
                <a:hlinkClick r:id="rId3"/>
              </a:rPr>
              <a:t>Medicare.gov/basics/end-stage-renal-disease</a:t>
            </a:r>
            <a:r>
              <a:rPr lang="es-US">
                <a:solidFill>
                  <a:prstClr val="black"/>
                </a:solidFill>
                <a:cs typeface="Arial" panose="020B0604020202020204" pitchFamily="34" charset="0"/>
              </a:rPr>
              <a:t> para obtener más información.</a:t>
            </a:r>
          </a:p>
          <a:p>
            <a:pPr indent="-242697" defTabSz="966508">
              <a:spcBef>
                <a:spcPts val="634"/>
              </a:spcBef>
              <a:spcAft>
                <a:spcPts val="600"/>
              </a:spcAft>
              <a:defRPr/>
            </a:pPr>
            <a:r>
              <a:rPr lang="es-US">
                <a:solidFill>
                  <a:prstClr val="black"/>
                </a:solidFill>
                <a:cs typeface="Arial" panose="020B0604020202020204" pitchFamily="34" charset="0"/>
              </a:rPr>
              <a:t>La cobertura de Medicare continuará sin ninguna interrupción si usted:</a:t>
            </a:r>
          </a:p>
          <a:p>
            <a:pPr marL="183636" indent="-183636" defTabSz="966508">
              <a:spcBef>
                <a:spcPts val="634"/>
              </a:spcBef>
              <a:spcAft>
                <a:spcPts val="600"/>
              </a:spcAft>
              <a:buFont typeface="Wingdings" pitchFamily="2" charset="2"/>
              <a:buChar char="§"/>
              <a:defRPr/>
            </a:pPr>
            <a:r>
              <a:rPr lang="es-US">
                <a:solidFill>
                  <a:prstClr val="black"/>
                </a:solidFill>
                <a:cs typeface="Arial" panose="020B0604020202020204" pitchFamily="34" charset="0"/>
              </a:rPr>
              <a:t>Vuelve a empezar el tratamiento de diálisis o recibe un trasplante de riñón </a:t>
            </a:r>
            <a:r>
              <a:rPr lang="es-US" b="1">
                <a:solidFill>
                  <a:prstClr val="black"/>
                </a:solidFill>
                <a:cs typeface="Arial" panose="020B0604020202020204" pitchFamily="34" charset="0"/>
              </a:rPr>
              <a:t>en un plazo de</a:t>
            </a:r>
            <a:r>
              <a:rPr lang="es-US">
                <a:solidFill>
                  <a:prstClr val="black"/>
                </a:solidFill>
                <a:cs typeface="Arial" panose="020B0604020202020204" pitchFamily="34" charset="0"/>
              </a:rPr>
              <a:t> 12 meses después de haber suspendido el tratamiento de diálisis regular, </a:t>
            </a:r>
            <a:r>
              <a:rPr lang="es-US" b="1">
                <a:solidFill>
                  <a:prstClr val="black"/>
                </a:solidFill>
                <a:cs typeface="Arial" panose="020B0604020202020204" pitchFamily="34" charset="0"/>
              </a:rPr>
              <a:t>o</a:t>
            </a:r>
            <a:r>
              <a:rPr lang="es-US">
                <a:solidFill>
                  <a:prstClr val="black"/>
                </a:solidFill>
                <a:cs typeface="Arial" panose="020B0604020202020204" pitchFamily="34" charset="0"/>
              </a:rPr>
              <a:t> </a:t>
            </a:r>
          </a:p>
          <a:p>
            <a:pPr marL="183636" indent="-183636" defTabSz="966508">
              <a:spcBef>
                <a:spcPts val="634"/>
              </a:spcBef>
              <a:spcAft>
                <a:spcPts val="600"/>
              </a:spcAft>
              <a:buFont typeface="Wingdings" pitchFamily="2" charset="2"/>
              <a:buChar char="§"/>
              <a:defRPr/>
            </a:pPr>
            <a:r>
              <a:rPr lang="es-US">
                <a:solidFill>
                  <a:prstClr val="black"/>
                </a:solidFill>
                <a:cs typeface="Arial" panose="020B0604020202020204" pitchFamily="34" charset="0"/>
              </a:rPr>
              <a:t>Empieza la diálisis o recibe otro trasplante de riñón </a:t>
            </a:r>
            <a:r>
              <a:rPr lang="es-US" b="1">
                <a:solidFill>
                  <a:prstClr val="black"/>
                </a:solidFill>
                <a:cs typeface="Arial" panose="020B0604020202020204" pitchFamily="34" charset="0"/>
              </a:rPr>
              <a:t>en un plazo de </a:t>
            </a:r>
            <a:r>
              <a:rPr lang="es-US">
                <a:solidFill>
                  <a:prstClr val="black"/>
                </a:solidFill>
                <a:cs typeface="Arial" panose="020B0604020202020204" pitchFamily="34" charset="0"/>
              </a:rPr>
              <a:t>36 meses después de un trasplante..</a:t>
            </a:r>
          </a:p>
          <a:p>
            <a:pPr defTabSz="966508">
              <a:spcBef>
                <a:spcPts val="634"/>
              </a:spcBef>
              <a:spcAft>
                <a:spcPts val="600"/>
              </a:spcAft>
              <a:defRPr/>
            </a:pPr>
            <a:r>
              <a:rPr lang="es-US">
                <a:solidFill>
                  <a:prstClr val="black"/>
                </a:solidFill>
                <a:cs typeface="Arial" panose="020B0604020202020204" pitchFamily="34" charset="0"/>
              </a:rPr>
              <a:t>Usted no tiene que presentar una solicitud nueva para que su cobertura continúe.</a:t>
            </a:r>
          </a:p>
          <a:p>
            <a:pPr defTabSz="966508">
              <a:spcBef>
                <a:spcPts val="634"/>
              </a:spcBef>
              <a:defRPr/>
            </a:pP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4593548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lvl="1" defTabSz="966508">
              <a:spcAft>
                <a:spcPts val="600"/>
              </a:spcAft>
              <a:defRPr/>
            </a:pPr>
            <a:r>
              <a:rPr lang="es-US" b="1">
                <a:solidFill>
                  <a:srgbClr val="000000"/>
                </a:solidFill>
                <a:cs typeface="Arial" panose="020B0604020202020204" pitchFamily="34" charset="0"/>
              </a:rPr>
              <a:t>Esta diapositiva tiene animación.</a:t>
            </a:r>
          </a:p>
          <a:p>
            <a:pPr marL="118595" indent="-118595" defTabSz="966508">
              <a:spcBef>
                <a:spcPts val="634"/>
              </a:spcBef>
              <a:spcAft>
                <a:spcPts val="600"/>
              </a:spcAft>
              <a:defRPr/>
            </a:pPr>
            <a:r>
              <a:rPr lang="es-US" b="1">
                <a:solidFill>
                  <a:srgbClr val="000000"/>
                </a:solidFill>
                <a:cs typeface="Arial" panose="020B0604020202020204" pitchFamily="34" charset="0"/>
              </a:rPr>
              <a:t>Notas del presentador</a:t>
            </a:r>
            <a:r>
              <a:rPr lang="es-US">
                <a:solidFill>
                  <a:srgbClr val="444444"/>
                </a:solidFill>
                <a:cs typeface="Arial" panose="020B0604020202020204" pitchFamily="34" charset="0"/>
              </a:rPr>
              <a:t>​</a:t>
            </a:r>
          </a:p>
          <a:p>
            <a:pPr defTabSz="966508">
              <a:spcBef>
                <a:spcPts val="634"/>
              </a:spcBef>
              <a:spcAft>
                <a:spcPts val="600"/>
              </a:spcAft>
              <a:defRPr/>
            </a:pPr>
            <a:r>
              <a:rPr lang="es-US" b="1" noProof="0">
                <a:solidFill>
                  <a:prstClr val="black"/>
                </a:solidFill>
                <a:cs typeface="Arial" panose="020B0604020202020204" pitchFamily="34" charset="0"/>
              </a:rPr>
              <a:t>Si Medicare se canceló anteriormente,</a:t>
            </a:r>
            <a:r>
              <a:rPr lang="es-US" noProof="0">
                <a:solidFill>
                  <a:prstClr val="black"/>
                </a:solidFill>
                <a:cs typeface="Arial" panose="020B0604020202020204" pitchFamily="34" charset="0"/>
              </a:rPr>
              <a:t> la cobertura de Medicare se reanudará sin período de espera si: </a:t>
            </a:r>
          </a:p>
          <a:p>
            <a:pPr marL="112713" indent="-112713" defTabSz="966508">
              <a:spcBef>
                <a:spcPts val="634"/>
              </a:spcBef>
              <a:spcAft>
                <a:spcPts val="600"/>
              </a:spcAft>
              <a:buFont typeface="Wingdings" panose="05000000000000000000" pitchFamily="2" charset="2"/>
              <a:buChar char="§"/>
              <a:defRPr/>
            </a:pPr>
            <a:r>
              <a:rPr lang="es-US">
                <a:solidFill>
                  <a:prstClr val="black"/>
                </a:solidFill>
                <a:cs typeface="Arial" panose="020B0604020202020204" pitchFamily="34" charset="0"/>
              </a:rPr>
              <a:t>Comienza de nuevo un tratamiento regular de diálisis o recibe un trasplante de riñón en los 12 meses siguientes al mes en que dejó de recibir diálisis.</a:t>
            </a:r>
            <a:r>
              <a:rPr lang="es-US" noProof="0">
                <a:solidFill>
                  <a:prstClr val="black"/>
                </a:solidFill>
                <a:cs typeface="Arial" panose="020B0604020202020204" pitchFamily="34" charset="0"/>
              </a:rPr>
              <a:t> </a:t>
            </a:r>
          </a:p>
          <a:p>
            <a:pPr marL="112713" indent="-112713" defTabSz="966508">
              <a:spcBef>
                <a:spcPts val="634"/>
              </a:spcBef>
              <a:spcAft>
                <a:spcPts val="600"/>
              </a:spcAft>
              <a:buFont typeface="Wingdings" panose="05000000000000000000" pitchFamily="2" charset="2"/>
              <a:buChar char="§"/>
              <a:defRPr/>
            </a:pPr>
            <a:r>
              <a:rPr lang="es-US">
                <a:solidFill>
                  <a:prstClr val="black"/>
                </a:solidFill>
                <a:cs typeface="Arial" panose="020B0604020202020204" pitchFamily="34" charset="0"/>
              </a:rPr>
              <a:t>Comienza a recibir diálisis o se somete a otro trasplante de riñón en los 36 meses siguientes al mes en que se sometió a un trasplante de riñón.</a:t>
            </a:r>
          </a:p>
          <a:p>
            <a:pPr defTabSz="966508">
              <a:spcBef>
                <a:spcPts val="634"/>
              </a:spcBef>
              <a:spcAft>
                <a:spcPts val="600"/>
              </a:spcAft>
              <a:defRPr/>
            </a:pPr>
            <a:r>
              <a:rPr lang="es-US" noProof="0">
                <a:solidFill>
                  <a:prstClr val="black"/>
                </a:solidFill>
                <a:cs typeface="Arial" panose="020B0604020202020204" pitchFamily="34" charset="0"/>
              </a:rPr>
              <a:t>Al reanudar la diálisis o recibir un trasplante de riñón, puede inscribirse en Medicare en las mismas condiciones que se describen en la diapositiva “Elegibilidad para Medicare basada en ESRD” de la Lección 1 (es decir, se le trata como si se inscribiera por primera vez). No hay multa de prima por inscripción tardía durante el nuevo IEP, incluso si anteriormente había uno en vigor.</a:t>
            </a:r>
          </a:p>
          <a:p>
            <a:pPr defTabSz="966508">
              <a:spcBef>
                <a:spcPts val="634"/>
              </a:spcBef>
              <a:spcAft>
                <a:spcPts val="600"/>
              </a:spcAft>
              <a:defRPr/>
            </a:pPr>
            <a:r>
              <a:rPr lang="es-US" b="1" noProof="0">
                <a:solidFill>
                  <a:prstClr val="black"/>
                </a:solidFill>
                <a:cs typeface="Arial" panose="020B0604020202020204" pitchFamily="34" charset="0"/>
              </a:rPr>
              <a:t>NOTA: </a:t>
            </a:r>
            <a:r>
              <a:rPr lang="es-US">
                <a:solidFill>
                  <a:prstClr val="black"/>
                </a:solidFill>
                <a:cs typeface="Arial" panose="020B0604020202020204" pitchFamily="34" charset="0"/>
              </a:rPr>
              <a:t>P</a:t>
            </a:r>
            <a:r>
              <a:rPr lang="es-US" noProof="0">
                <a:solidFill>
                  <a:prstClr val="black"/>
                </a:solidFill>
                <a:cs typeface="Arial" panose="020B0604020202020204" pitchFamily="34" charset="0"/>
              </a:rPr>
              <a:t>ara reanudar la cobertura, debe presentar una nueva solicitud para el nuevo período de elegibilidad para Medicare. Esto significa que debe regresar al Seguro Social con otro formulario CMS-2728 de su médico.</a:t>
            </a:r>
          </a:p>
          <a:p>
            <a:pPr defTabSz="966508">
              <a:spcBef>
                <a:spcPts val="634"/>
              </a:spcBef>
              <a:spcAft>
                <a:spcPts val="600"/>
              </a:spcAft>
              <a:defRPr/>
            </a:pPr>
            <a:endParaRPr lang="en-US" noProof="0" dirty="0">
              <a:solidFill>
                <a:prstClr val="black"/>
              </a:solidFill>
              <a:cs typeface="Arial" panose="020B0604020202020204" pitchFamily="34" charset="0"/>
            </a:endParaRPr>
          </a:p>
          <a:p>
            <a:pPr defTabSz="966508">
              <a:spcBef>
                <a:spcPts val="634"/>
              </a:spcBef>
              <a:spcAft>
                <a:spcPts val="600"/>
              </a:spcAft>
              <a:defRPr/>
            </a:pPr>
            <a:endParaRPr lang="en-US" noProof="0" dirty="0">
              <a:solidFill>
                <a:prstClr val="black"/>
              </a:solidFill>
              <a:cs typeface="Arial" panose="020B0604020202020204" pitchFamily="34" charset="0"/>
            </a:endParaRPr>
          </a:p>
        </p:txBody>
      </p:sp>
    </p:spTree>
    <p:extLst>
      <p:ext uri="{BB962C8B-B14F-4D97-AF65-F5344CB8AC3E}">
        <p14:creationId xmlns:p14="http://schemas.microsoft.com/office/powerpoint/2010/main" val="8164025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95250" y="3757507"/>
            <a:ext cx="7096125" cy="5205518"/>
          </a:xfrm>
        </p:spPr>
        <p:txBody>
          <a:bodyPr/>
          <a:lstStyle/>
          <a:p>
            <a:pPr defTabSz="966508">
              <a:spcAft>
                <a:spcPts val="600"/>
              </a:spcAft>
              <a:defRPr/>
            </a:pPr>
            <a:r>
              <a:rPr lang="es-US" b="1" dirty="0">
                <a:solidFill>
                  <a:srgbClr val="000000"/>
                </a:solidFill>
                <a:cs typeface="Arial" panose="020B0604020202020204" pitchFamily="34" charset="0"/>
              </a:rPr>
              <a:t>Notas del presentador</a:t>
            </a:r>
            <a:r>
              <a:rPr lang="es-US" dirty="0">
                <a:solidFill>
                  <a:srgbClr val="444444"/>
                </a:solidFill>
                <a:cs typeface="Arial" panose="020B0604020202020204" pitchFamily="34" charset="0"/>
              </a:rPr>
              <a:t>​</a:t>
            </a:r>
          </a:p>
          <a:p>
            <a:pPr defTabSz="966508">
              <a:spcAft>
                <a:spcPts val="600"/>
              </a:spcAft>
              <a:defRPr/>
            </a:pPr>
            <a:r>
              <a:rPr lang="es-US" b="1" dirty="0">
                <a:cs typeface="Arial" panose="020B0604020202020204" pitchFamily="34" charset="0"/>
              </a:rPr>
              <a:t>Período de espera</a:t>
            </a:r>
          </a:p>
          <a:p>
            <a:pPr marL="183636" indent="-183636" defTabSz="966508">
              <a:spcAft>
                <a:spcPts val="600"/>
              </a:spcAft>
              <a:buFont typeface="Wingdings" panose="05000000000000000000" pitchFamily="2" charset="2"/>
              <a:buChar char="§"/>
              <a:defRPr/>
            </a:pPr>
            <a:r>
              <a:rPr lang="es-US" b="1" dirty="0"/>
              <a:t>Si es elegible para</a:t>
            </a:r>
            <a:r>
              <a:rPr lang="es-US" dirty="0"/>
              <a:t> </a:t>
            </a:r>
            <a:r>
              <a:rPr lang="es-US" b="1" dirty="0">
                <a:cs typeface="Arial" panose="020B0604020202020204" pitchFamily="34" charset="0"/>
              </a:rPr>
              <a:t>Medicare únicamente porque tiene ESRD,</a:t>
            </a:r>
            <a:r>
              <a:rPr lang="es-US" dirty="0"/>
              <a:t> su cobertura por lo general no puede comenzar sino hasta después del período de espera. Esto significa que si usted tiene cobertura a través de un plan de salud grupal (GHP) de un empleador o sindicato, dicho plan será el único pagador durante los primeros 3 meses de diálisis (a menos que usted tenga otra cobertura). </a:t>
            </a:r>
            <a:r>
              <a:rPr lang="es-US" b="1" dirty="0">
                <a:cs typeface="Arial" panose="020B0604020202020204" pitchFamily="34" charset="0"/>
              </a:rPr>
              <a:t>NOTA:</a:t>
            </a:r>
            <a:r>
              <a:rPr lang="es-US" dirty="0"/>
              <a:t> Hay un período de espera más corto para la cobertura de diálisis en casa y su GHP sería el único pagador en su primer mes de diálisis en casa. </a:t>
            </a:r>
          </a:p>
          <a:p>
            <a:pPr marL="183636" indent="-183636" defTabSz="984044">
              <a:spcAft>
                <a:spcPts val="600"/>
              </a:spcAft>
              <a:buFont typeface="Wingdings" panose="05000000000000000000" pitchFamily="2" charset="2"/>
              <a:buChar char="§"/>
              <a:defRPr/>
            </a:pPr>
            <a:r>
              <a:rPr lang="es-US" b="1" dirty="0"/>
              <a:t>Una vez que usted sea elegible para Medicare debido a ESRD</a:t>
            </a:r>
            <a:r>
              <a:rPr lang="es-US" dirty="0"/>
              <a:t> (por lo general al cuarto mes de diálisis), todavía habrá un período, llamado “período de coordinación”, en el que el GHP de su empleador o sindicato continuará pagando sus facturas de atención médica. </a:t>
            </a:r>
          </a:p>
          <a:p>
            <a:pPr lvl="1" defTabSz="984044">
              <a:spcAft>
                <a:spcPts val="600"/>
              </a:spcAft>
              <a:defRPr/>
            </a:pPr>
            <a:r>
              <a:rPr lang="es-US" dirty="0"/>
              <a:t>Si su plan no paga el 100 % de sus facturas de atención médica, Medicare puede pagar algunos de los costos restantes durante el período de coordinación. Esto se denomina "coordinación de beneficios", según la cual su plan "paga primero" y Medicare "paga después". Durante este tiempo, Medicare se denomina pagador secundario (la póliza, plan o programa de seguro que paga en segundo lugar en una reclamación de atención médica). Este período de coordinación dura 30 meses. </a:t>
            </a:r>
          </a:p>
          <a:p>
            <a:pPr lvl="1" defTabSz="984044">
              <a:spcAft>
                <a:spcPts val="600"/>
              </a:spcAft>
              <a:defRPr/>
            </a:pPr>
            <a:r>
              <a:rPr lang="es-US" dirty="0"/>
              <a:t>El período de coordinación de 30 meses comienza el primer mes en el que sería elegible para recibir Medicare debido a una insuficiencia renal permanente (normalmente al cuarto mes de diálisis), incluso si aún no se ha inscrito en Medicare. </a:t>
            </a:r>
          </a:p>
          <a:p>
            <a:pPr lvl="1" defTabSz="984044">
              <a:spcAft>
                <a:spcPts val="600"/>
              </a:spcAft>
              <a:defRPr/>
            </a:pPr>
            <a:r>
              <a:rPr lang="es-US" dirty="0"/>
              <a:t>Si participa en un curso de capacitación de diálisis en casa o recibe un trasplante de riñón durante el período de espera de 3 meses, el período de coordinación de 30 meses comenzará antes.</a:t>
            </a:r>
            <a:r>
              <a:rPr lang="es-US" dirty="0">
                <a:solidFill>
                  <a:prstClr val="black"/>
                </a:solidFill>
                <a:cs typeface="Arial" panose="020B0604020202020204" pitchFamily="34" charset="0"/>
              </a:rPr>
              <a:t> Durante este período de 30 meses, Medicare será el pagador secundario.</a:t>
            </a:r>
          </a:p>
          <a:p>
            <a:pPr defTabSz="984044">
              <a:spcAft>
                <a:spcPts val="600"/>
              </a:spcAft>
              <a:defRPr/>
            </a:pPr>
            <a:endParaRPr lang="en-US" sz="1300" dirty="0">
              <a:solidFill>
                <a:prstClr val="black"/>
              </a:solidFill>
              <a:cs typeface="Arial" panose="020B0604020202020204" pitchFamily="34" charset="0"/>
            </a:endParaRPr>
          </a:p>
        </p:txBody>
      </p:sp>
    </p:spTree>
    <p:extLst>
      <p:ext uri="{BB962C8B-B14F-4D97-AF65-F5344CB8AC3E}">
        <p14:creationId xmlns:p14="http://schemas.microsoft.com/office/powerpoint/2010/main" val="12595518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08">
              <a:spcAft>
                <a:spcPts val="600"/>
              </a:spcAft>
              <a:defRPr/>
            </a:pPr>
            <a:r>
              <a:rPr lang="es-US" b="1">
                <a:solidFill>
                  <a:srgbClr val="000000"/>
                </a:solidFill>
                <a:cs typeface="Arial" panose="020B0604020202020204" pitchFamily="34" charset="0"/>
              </a:rPr>
              <a:t>Notas del presentador</a:t>
            </a:r>
            <a:r>
              <a:rPr lang="es-US">
                <a:solidFill>
                  <a:srgbClr val="444444"/>
                </a:solidFill>
                <a:cs typeface="Arial" panose="020B0604020202020204" pitchFamily="34" charset="0"/>
              </a:rPr>
              <a:t>​</a:t>
            </a:r>
          </a:p>
          <a:p>
            <a:pPr defTabSz="966508">
              <a:spcAft>
                <a:spcPts val="600"/>
              </a:spcAft>
              <a:defRPr/>
            </a:pPr>
            <a:r>
              <a:rPr lang="es-US">
                <a:solidFill>
                  <a:prstClr val="black"/>
                </a:solidFill>
                <a:cs typeface="Arial" panose="020B0604020202020204" pitchFamily="34" charset="0"/>
              </a:rPr>
              <a:t>Si está cubierto por un GHP, generalmente tiene 2 opciones:</a:t>
            </a:r>
          </a:p>
          <a:p>
            <a:pPr defTabSz="966508">
              <a:spcAft>
                <a:spcPts val="600"/>
              </a:spcAft>
              <a:defRPr/>
            </a:pPr>
            <a:r>
              <a:rPr lang="es-US" b="1">
                <a:solidFill>
                  <a:prstClr val="black"/>
                </a:solidFill>
                <a:cs typeface="Arial" panose="020B0604020202020204" pitchFamily="34" charset="0"/>
              </a:rPr>
              <a:t>Opción 1: </a:t>
            </a:r>
            <a:r>
              <a:rPr lang="es-US">
                <a:solidFill>
                  <a:prstClr val="black"/>
                </a:solidFill>
                <a:cs typeface="Arial" panose="020B0604020202020204" pitchFamily="34" charset="0"/>
              </a:rPr>
              <a:t>Obtener Medicare durante el período de coordinación de 30 meses </a:t>
            </a:r>
          </a:p>
          <a:p>
            <a:pPr marL="114300" indent="-112713">
              <a:spcAft>
                <a:spcPts val="600"/>
              </a:spcAft>
              <a:buFont typeface="Wingdings" panose="05000000000000000000" pitchFamily="2" charset="2"/>
              <a:buChar char="§"/>
              <a:defRPr/>
            </a:pPr>
            <a:r>
              <a:rPr lang="es-US">
                <a:solidFill>
                  <a:prstClr val="black"/>
                </a:solidFill>
                <a:cs typeface="Arial" panose="020B0604020202020204" pitchFamily="34" charset="0"/>
              </a:rPr>
              <a:t>Pagar el deducible, el copago y el coseguro anual del GHP</a:t>
            </a:r>
          </a:p>
          <a:p>
            <a:pPr marL="114300" indent="-112713">
              <a:spcAft>
                <a:spcPts val="600"/>
              </a:spcAft>
              <a:buFont typeface="Wingdings" panose="05000000000000000000" pitchFamily="2" charset="2"/>
              <a:buChar char="§"/>
              <a:defRPr/>
            </a:pPr>
            <a:r>
              <a:rPr lang="es-US">
                <a:solidFill>
                  <a:prstClr val="black"/>
                </a:solidFill>
                <a:cs typeface="Arial" panose="020B0604020202020204" pitchFamily="34" charset="0"/>
              </a:rPr>
              <a:t>Si recibirá un trasplante pronto</a:t>
            </a:r>
          </a:p>
          <a:p>
            <a:pPr marL="228600" lvl="2" indent="-114300" defTabSz="966508">
              <a:spcBef>
                <a:spcPts val="0"/>
              </a:spcBef>
              <a:spcAft>
                <a:spcPts val="600"/>
              </a:spcAft>
              <a:buSzPct val="100000"/>
              <a:buFont typeface="Arial" panose="020B0604020202020204" pitchFamily="34" charset="0"/>
              <a:buChar char="•"/>
              <a:defRPr/>
            </a:pPr>
            <a:r>
              <a:rPr lang="es-US">
                <a:solidFill>
                  <a:prstClr val="black"/>
                </a:solidFill>
                <a:cs typeface="Arial" panose="020B0604020202020204" pitchFamily="34" charset="0"/>
              </a:rPr>
              <a:t>La Parte B solo cubre los medicamentos del trasplante (también llamados medicamentos inmunosupresores) en circunstancias específicas</a:t>
            </a:r>
          </a:p>
          <a:p>
            <a:pPr marL="228600" lvl="2" indent="-114300" defTabSz="966508">
              <a:spcBef>
                <a:spcPts val="0"/>
              </a:spcBef>
              <a:spcAft>
                <a:spcPts val="600"/>
              </a:spcAft>
              <a:buSzPct val="100000"/>
              <a:buFont typeface="Arial" panose="020B0604020202020204" pitchFamily="34" charset="0"/>
              <a:buChar char="•"/>
              <a:defRPr/>
            </a:pPr>
            <a:r>
              <a:rPr lang="es-US"/>
              <a:t>Hay cobertura para un donador vivo </a:t>
            </a:r>
            <a:r>
              <a:rPr lang="es-US">
                <a:solidFill>
                  <a:prstClr val="black"/>
                </a:solidFill>
                <a:cs typeface="Arial" panose="020B0604020202020204" pitchFamily="34" charset="0"/>
              </a:rPr>
              <a:t>(</a:t>
            </a:r>
            <a:r>
              <a:rPr lang="es-US"/>
              <a:t>véase la diapositiva de la cobertura que brinda la Parte A a los pacientes trasplantados en la lección 3</a:t>
            </a:r>
            <a:r>
              <a:rPr lang="es-US">
                <a:solidFill>
                  <a:prstClr val="black"/>
                </a:solidFill>
                <a:cs typeface="Arial" panose="020B0604020202020204" pitchFamily="34" charset="0"/>
              </a:rPr>
              <a:t>)</a:t>
            </a:r>
          </a:p>
          <a:p>
            <a:pPr>
              <a:spcAft>
                <a:spcPts val="600"/>
              </a:spcAft>
              <a:defRPr/>
            </a:pPr>
            <a:r>
              <a:rPr lang="es-US" b="1">
                <a:solidFill>
                  <a:prstClr val="black"/>
                </a:solidFill>
                <a:cs typeface="Arial" panose="020B0604020202020204" pitchFamily="34" charset="0"/>
              </a:rPr>
              <a:t>Opción 2: </a:t>
            </a:r>
            <a:r>
              <a:rPr lang="es-US">
                <a:solidFill>
                  <a:prstClr val="black"/>
                </a:solidFill>
                <a:cs typeface="Arial" panose="020B0604020202020204" pitchFamily="34" charset="0"/>
              </a:rPr>
              <a:t>Retrasar la solicitud hasta después del período de coordinación</a:t>
            </a:r>
          </a:p>
          <a:p>
            <a:pPr marL="114300" indent="-112713">
              <a:spcAft>
                <a:spcPts val="600"/>
              </a:spcAft>
              <a:buFont typeface="Wingdings" panose="05000000000000000000" pitchFamily="2" charset="2"/>
              <a:buChar char="§"/>
              <a:defRPr/>
            </a:pPr>
            <a:r>
              <a:rPr lang="es-US">
                <a:solidFill>
                  <a:prstClr val="black"/>
                </a:solidFill>
                <a:cs typeface="Arial" panose="020B0604020202020204" pitchFamily="34" charset="0"/>
              </a:rPr>
              <a:t>Si demora la inscripción en la </a:t>
            </a:r>
            <a:r>
              <a:rPr lang="es-US" b="0">
                <a:solidFill>
                  <a:prstClr val="black"/>
                </a:solidFill>
                <a:cs typeface="Arial" panose="020B0604020202020204" pitchFamily="34" charset="0"/>
              </a:rPr>
              <a:t>Parte A y la Parte B,</a:t>
            </a:r>
            <a:r>
              <a:rPr lang="es-US">
                <a:solidFill>
                  <a:prstClr val="black"/>
                </a:solidFill>
                <a:cs typeface="Arial" panose="020B0604020202020204" pitchFamily="34" charset="0"/>
              </a:rPr>
              <a:t> puede inscribirse en cualquier momento sin esperar ni recibir multa</a:t>
            </a:r>
          </a:p>
          <a:p>
            <a:pPr marL="114300" indent="-112713">
              <a:spcAft>
                <a:spcPts val="600"/>
              </a:spcAft>
              <a:buFont typeface="Wingdings" panose="05000000000000000000" pitchFamily="2" charset="2"/>
              <a:buChar char="§"/>
              <a:defRPr/>
            </a:pPr>
            <a:r>
              <a:rPr lang="es-US" b="0">
                <a:solidFill>
                  <a:prstClr val="black"/>
                </a:solidFill>
                <a:cs typeface="Arial" panose="020B0604020202020204" pitchFamily="34" charset="0"/>
              </a:rPr>
              <a:t>Si se inscribe en la Parte A, pero retrasa la Parte B,</a:t>
            </a:r>
            <a:r>
              <a:rPr lang="es-US">
                <a:solidFill>
                  <a:prstClr val="black"/>
                </a:solidFill>
                <a:cs typeface="Arial" panose="020B0604020202020204" pitchFamily="34" charset="0"/>
              </a:rPr>
              <a:t> no podrá inscribirse en la Parte B hasta el próximo Período de Inscripción General (GEP) y es posible que deba pagar una multa.</a:t>
            </a:r>
          </a:p>
          <a:p>
            <a:pPr marL="114300" indent="-112713">
              <a:spcAft>
                <a:spcPts val="600"/>
              </a:spcAft>
              <a:buFont typeface="Wingdings" panose="05000000000000000000" pitchFamily="2" charset="2"/>
              <a:buChar char="§"/>
              <a:defRPr/>
            </a:pPr>
            <a:r>
              <a:rPr lang="es-US" b="0"/>
              <a:t>Si se inscribe en la Parte A (o en la Parte A y la Parte B), puede retrasar su inscripción en la cobertura de medicamentos de Medicare (Parte D)</a:t>
            </a:r>
            <a:r>
              <a:rPr lang="es-US"/>
              <a:t> si tiene otra cobertura acreditable de medicamentos. Si no se inscribe en la Parte D o no tiene otra cobertura de medicamentos acreditable, es posible que deba pagar una multa si se inscribe en la Parte D posteriormente. </a:t>
            </a:r>
          </a:p>
        </p:txBody>
      </p:sp>
    </p:spTree>
    <p:extLst>
      <p:ext uri="{BB962C8B-B14F-4D97-AF65-F5344CB8AC3E}">
        <p14:creationId xmlns:p14="http://schemas.microsoft.com/office/powerpoint/2010/main" val="41935009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14300" y="3757507"/>
            <a:ext cx="7067550" cy="5628929"/>
          </a:xfrm>
        </p:spPr>
        <p:txBody>
          <a:bodyPr/>
          <a:lstStyle/>
          <a:p>
            <a:pPr defTabSz="1003481">
              <a:spcAft>
                <a:spcPts val="600"/>
              </a:spcAft>
              <a:defRPr/>
            </a:pPr>
            <a:r>
              <a:rPr lang="es-US" b="1" dirty="0">
                <a:solidFill>
                  <a:srgbClr val="000000"/>
                </a:solidFill>
                <a:cs typeface="Arial" panose="020B0604020202020204" pitchFamily="34" charset="0"/>
              </a:rPr>
              <a:t>Notas del presentador</a:t>
            </a:r>
            <a:r>
              <a:rPr lang="es-US" dirty="0">
                <a:solidFill>
                  <a:srgbClr val="444444"/>
                </a:solidFill>
                <a:cs typeface="Arial" panose="020B0604020202020204" pitchFamily="34" charset="0"/>
              </a:rPr>
              <a:t>​</a:t>
            </a:r>
          </a:p>
          <a:p>
            <a:pPr defTabSz="1003481">
              <a:spcAft>
                <a:spcPts val="600"/>
              </a:spcAft>
              <a:defRPr/>
            </a:pPr>
            <a:r>
              <a:rPr lang="es-US" b="1" dirty="0"/>
              <a:t>Los medicamentos del trasplante (también conocidos como medicamentos inmunosupresores)</a:t>
            </a:r>
            <a:r>
              <a:rPr lang="es-US" dirty="0"/>
              <a:t> se utilizan para reducir el riesgo de que el organismo rechace el nuevo riñón después del trasplante. Deberá tomar estos medicamentos por el resto de su vida. </a:t>
            </a:r>
          </a:p>
          <a:p>
            <a:pPr defTabSz="1003481">
              <a:spcAft>
                <a:spcPts val="600"/>
              </a:spcAft>
              <a:defRPr/>
            </a:pPr>
            <a:r>
              <a:rPr lang="es-US" b="1" dirty="0"/>
              <a:t>Si solo es elegible para</a:t>
            </a:r>
            <a:r>
              <a:rPr lang="es-US" dirty="0"/>
              <a:t> </a:t>
            </a:r>
            <a:r>
              <a:rPr lang="es-US" b="1" dirty="0">
                <a:cs typeface="Arial" panose="020B0604020202020204" pitchFamily="34" charset="0"/>
              </a:rPr>
              <a:t>Medicare debido a ESRD</a:t>
            </a:r>
            <a:r>
              <a:rPr lang="es-US" dirty="0"/>
              <a:t> (no tiene 65 años o más ni tiene una discapacidad), la Parte B de Medicare solo cubrirá los medicamentos del trasplante si se cumplen estas dos condiciones: </a:t>
            </a:r>
          </a:p>
          <a:p>
            <a:pPr marL="183636" indent="-183636" defTabSz="1003481">
              <a:spcAft>
                <a:spcPts val="600"/>
              </a:spcAft>
              <a:buFont typeface="Wingdings" panose="05000000000000000000" pitchFamily="2" charset="2"/>
              <a:buChar char="§"/>
              <a:defRPr/>
            </a:pPr>
            <a:r>
              <a:rPr lang="es-US" dirty="0"/>
              <a:t>Ya tenía la Parte A en el momento del trasplante.</a:t>
            </a:r>
          </a:p>
          <a:p>
            <a:pPr marL="183636" indent="-183636" defTabSz="1003481">
              <a:spcAft>
                <a:spcPts val="600"/>
              </a:spcAft>
              <a:buFont typeface="Wingdings" panose="05000000000000000000" pitchFamily="2" charset="2"/>
              <a:buChar char="§"/>
              <a:defRPr/>
            </a:pPr>
            <a:r>
              <a:rPr lang="es-US" dirty="0"/>
              <a:t>Se sometió a una cirugía de trasplante en un centro certificado por Medicare.</a:t>
            </a:r>
          </a:p>
          <a:p>
            <a:pPr defTabSz="1003481">
              <a:spcAft>
                <a:spcPts val="600"/>
              </a:spcAft>
              <a:defRPr/>
            </a:pPr>
            <a:r>
              <a:rPr lang="es-US" dirty="0">
                <a:solidFill>
                  <a:prstClr val="black"/>
                </a:solidFill>
                <a:cs typeface="Arial" panose="020B0604020202020204" pitchFamily="34" charset="0"/>
              </a:rPr>
              <a:t>La Parte B solo cubrirá los medicamentos del trasplante después de que usted tenga la Parte B. No habrá cobertura retroactiva.</a:t>
            </a:r>
          </a:p>
          <a:p>
            <a:pPr defTabSz="1003481">
              <a:spcAft>
                <a:spcPts val="600"/>
              </a:spcAft>
              <a:defRPr/>
            </a:pPr>
            <a:r>
              <a:rPr lang="es-US" b="1" dirty="0"/>
              <a:t>Las personas que no reúnen las condiciones para la cobertura de la Parte B de los medicamentos inmunosupresores</a:t>
            </a:r>
            <a:r>
              <a:rPr lang="es-US" dirty="0"/>
              <a:t> podrán obtener cobertura si se inscriben en un plan de medicamentos de la Parte D.</a:t>
            </a:r>
            <a:r>
              <a:rPr lang="es-US" dirty="0">
                <a:solidFill>
                  <a:prstClr val="black"/>
                </a:solidFill>
                <a:cs typeface="Arial" panose="020B0604020202020204" pitchFamily="34" charset="0"/>
              </a:rPr>
              <a:t> Sin embargo, la cobertura de medicamentos de Medicare no cubre los medicamentos que podría obtener con la Parte B. La cobertura de medicamentos podría ayudar a pagar los medicamentos ambulatorios necesarios para tratar otras afecciones médicas, como hipertensión arterial, glucemia no controlada o colesterol alto.</a:t>
            </a:r>
          </a:p>
          <a:p>
            <a:pPr defTabSz="1003481">
              <a:spcAft>
                <a:spcPts val="600"/>
              </a:spcAft>
              <a:defRPr/>
            </a:pPr>
            <a:r>
              <a:rPr lang="es-US" b="1" dirty="0"/>
              <a:t>Si tiene derecho a Medicare solamente porque padece de insuficiencia renal</a:t>
            </a:r>
            <a:r>
              <a:rPr lang="es-US" dirty="0"/>
              <a:t> </a:t>
            </a:r>
            <a:r>
              <a:rPr lang="es-US" b="1" dirty="0">
                <a:cs typeface="Arial" panose="020B0604020202020204" pitchFamily="34" charset="0"/>
              </a:rPr>
              <a:t>permanente, </a:t>
            </a:r>
            <a:r>
              <a:rPr lang="es-US" b="0" dirty="0">
                <a:cs typeface="Arial" panose="020B0604020202020204" pitchFamily="34" charset="0"/>
              </a:rPr>
              <a:t>su cobertura de Medicare</a:t>
            </a:r>
            <a:r>
              <a:rPr lang="es-US" dirty="0"/>
              <a:t> terminará 36 meses después del mes en que se realice el trasplante. Medicare seguirá pagando sus medicamentos inmunosupresores sin límite de tiempo si satisface alguna de las siguientes condiciones: </a:t>
            </a:r>
          </a:p>
          <a:p>
            <a:pPr marL="183636" indent="-183636" defTabSz="1003481">
              <a:spcAft>
                <a:spcPts val="600"/>
              </a:spcAft>
              <a:buFont typeface="Wingdings" panose="05000000000000000000" pitchFamily="2" charset="2"/>
              <a:buChar char="§"/>
              <a:defRPr/>
            </a:pPr>
            <a:r>
              <a:rPr lang="es-US" dirty="0"/>
              <a:t>Usted ya tenía derecho a Medicare por su edad o discapacidad antes de padecer ESRD.</a:t>
            </a:r>
          </a:p>
          <a:p>
            <a:pPr marL="183636" indent="-183636" defTabSz="1003481">
              <a:spcAft>
                <a:spcPts val="600"/>
              </a:spcAft>
              <a:buFont typeface="Wingdings" panose="05000000000000000000" pitchFamily="2" charset="2"/>
              <a:buChar char="§"/>
              <a:defRPr/>
            </a:pPr>
            <a:r>
              <a:rPr lang="es-US" dirty="0"/>
              <a:t>Se volvió elegible para Medicare debido a su edad o discapacidad después de recibir un trasplante (en un centro certificado por Medicare) que pagó Medicare, o tenía un seguro privado que pagaba principalmente antes de la cobertura de la Parte A. </a:t>
            </a:r>
          </a:p>
        </p:txBody>
      </p:sp>
    </p:spTree>
    <p:extLst>
      <p:ext uri="{BB962C8B-B14F-4D97-AF65-F5344CB8AC3E}">
        <p14:creationId xmlns:p14="http://schemas.microsoft.com/office/powerpoint/2010/main" val="36767203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33350" y="3616219"/>
            <a:ext cx="7048500" cy="5643668"/>
          </a:xfrm>
        </p:spPr>
        <p:txBody>
          <a:bodyPr/>
          <a:lstStyle/>
          <a:p>
            <a:pPr>
              <a:spcAft>
                <a:spcPts val="646"/>
              </a:spcAft>
              <a:defRPr/>
            </a:pPr>
            <a:r>
              <a:rPr lang="es-US" sz="900" b="1" dirty="0">
                <a:cs typeface="Arial" panose="020B0604020202020204" pitchFamily="34" charset="0"/>
              </a:rPr>
              <a:t>Notas del presentador</a:t>
            </a:r>
          </a:p>
          <a:p>
            <a:pPr>
              <a:spcAft>
                <a:spcPts val="600"/>
              </a:spcAft>
            </a:pPr>
            <a:r>
              <a:rPr lang="es-US" sz="900" dirty="0">
                <a:ea typeface="Wingdings" panose="05000000000000000000" pitchFamily="2" charset="2"/>
                <a:cs typeface="Wingdings" panose="05000000000000000000" pitchFamily="2" charset="2"/>
              </a:rPr>
              <a:t>La mayoría de las personas con enfermedad renal en etapa terminal tienen derecho a Medicare, independientemente de su edad. Cuando una persona con ESRD recibe un trasplante de riñón, la cobertura de Medicare finaliza 36 meses después del trasplante (a menos que la persona siga teniendo derecho a Medicare por edad o discapacidad). </a:t>
            </a:r>
          </a:p>
          <a:p>
            <a:pPr>
              <a:spcAft>
                <a:spcPts val="600"/>
              </a:spcAft>
            </a:pPr>
            <a:r>
              <a:rPr lang="es-US" sz="900" dirty="0">
                <a:ea typeface="Wingdings" panose="05000000000000000000" pitchFamily="2" charset="2"/>
                <a:cs typeface="Wingdings" panose="05000000000000000000" pitchFamily="2" charset="2"/>
              </a:rPr>
              <a:t>Una persona que pierde su cobertura de la Parte A 36 meses después de un trasplante de riñón y que no tiene ciertos otros tipos de cobertura médica (como un plan grupal de salud, TRICARE o Medicaid que cubra medicamentos inmunosupresores) puede inscribirse en la cobertura de medicamentos inmunosupresores de la Parte B.</a:t>
            </a:r>
          </a:p>
          <a:p>
            <a:pPr>
              <a:spcAft>
                <a:spcPts val="600"/>
              </a:spcAft>
            </a:pPr>
            <a:r>
              <a:rPr lang="es-US" sz="900" dirty="0"/>
              <a:t>El beneficio de medicamentos inmunosupresores:</a:t>
            </a:r>
          </a:p>
          <a:p>
            <a:pPr marL="174708" indent="-174708">
              <a:spcBef>
                <a:spcPts val="0"/>
              </a:spcBef>
              <a:spcAft>
                <a:spcPts val="600"/>
              </a:spcAft>
              <a:buFont typeface="Wingdings" panose="05000000000000000000" pitchFamily="2" charset="2"/>
              <a:buChar char="§"/>
            </a:pPr>
            <a:r>
              <a:rPr lang="es-US" sz="900" dirty="0"/>
              <a:t>No tiene períodos de inscripción específicos. Si una persona reúne los requisitos, puede inscribirse, darse de baja o volver a inscribirse en cualquier momento de forma mensual. La cobertura comenzará (o finalizará) el mes siguiente al que el interesado se ponga en contacto con el Seguro Social.</a:t>
            </a:r>
          </a:p>
          <a:p>
            <a:pPr marL="174708" indent="-174708">
              <a:spcBef>
                <a:spcPts val="0"/>
              </a:spcBef>
              <a:spcAft>
                <a:spcPts val="600"/>
              </a:spcAft>
              <a:buFont typeface="Wingdings" panose="05000000000000000000" pitchFamily="2" charset="2"/>
              <a:buChar char="§"/>
            </a:pPr>
            <a:r>
              <a:rPr lang="es-US" sz="900" dirty="0"/>
              <a:t>Solo cubre medicamentos inmunosupresores y no incluye la cobertura de ningún otro beneficio o servicio de la Parte B.</a:t>
            </a:r>
          </a:p>
          <a:p>
            <a:pPr marL="174708" indent="-174708">
              <a:spcBef>
                <a:spcPts val="0"/>
              </a:spcBef>
              <a:spcAft>
                <a:spcPts val="600"/>
              </a:spcAft>
              <a:buFont typeface="Wingdings" panose="05000000000000000000" pitchFamily="2" charset="2"/>
              <a:buChar char="§"/>
            </a:pPr>
            <a:r>
              <a:rPr lang="es-US" sz="900" dirty="0"/>
              <a:t>Requiere que la persona certifique que no tiene ni espera obtener ciertos otros tipos de cobertura médica (como un GHP, TRICARE o Medicaid que cubra los medicamentos inmunosupresores), y que notificará al Seguro Social en un plazo de 60 días si se inscribe en ese otro tipo de cobertura (finalizando así su inscripción en Medicare). </a:t>
            </a:r>
          </a:p>
          <a:p>
            <a:pPr marL="174708" indent="-174708">
              <a:spcBef>
                <a:spcPts val="0"/>
              </a:spcBef>
              <a:spcAft>
                <a:spcPts val="600"/>
              </a:spcAft>
              <a:buFont typeface="Wingdings" panose="05000000000000000000" pitchFamily="2" charset="2"/>
              <a:buChar char="§"/>
            </a:pPr>
            <a:r>
              <a:rPr lang="es-US" sz="900" dirty="0"/>
              <a:t>Tiene una prima más baja que la prima estándar de la Parte B y no tiene multas por inscripción tardía. Pagará una prima mensual de $110.40 (o mayor, según sus ingresos) y un deducible de $257 por este beneficio de medicamentos inmunosupresores en 2025. Una vez que haya cumplido con el deducible, pagará el 20 % de la cantidad aprobada por Medicare para medicamentos inmunosupresores. Si sus ingresos y recursos son limitados, es posible que pueda obtener ayuda para pagar este beneficio a través de uno de estos Programas de Ahorros de Medicare: </a:t>
            </a:r>
          </a:p>
          <a:p>
            <a:pPr marL="404896" lvl="1" indent="-174708">
              <a:spcBef>
                <a:spcPts val="0"/>
              </a:spcBef>
              <a:spcAft>
                <a:spcPts val="600"/>
              </a:spcAft>
              <a:buFont typeface="Arial" panose="020B0604020202020204" pitchFamily="34" charset="0"/>
              <a:buChar char="•"/>
            </a:pPr>
            <a:r>
              <a:rPr lang="es-US" sz="900" dirty="0"/>
              <a:t>Programa para Beneficiarios Calificados de Medicare (QMB)</a:t>
            </a:r>
          </a:p>
          <a:p>
            <a:pPr marL="404896" lvl="1" indent="-174708">
              <a:spcBef>
                <a:spcPts val="0"/>
              </a:spcBef>
              <a:spcAft>
                <a:spcPts val="600"/>
              </a:spcAft>
              <a:buFont typeface="Arial" panose="020B0604020202020204" pitchFamily="34" charset="0"/>
              <a:buChar char="•"/>
            </a:pPr>
            <a:r>
              <a:rPr lang="es-US" sz="900" dirty="0"/>
              <a:t>Programa Especial para Beneficiarios de Bajos Ingresos de Medicare (SLMB)</a:t>
            </a:r>
          </a:p>
          <a:p>
            <a:pPr marL="404896" lvl="1" indent="-174708">
              <a:spcBef>
                <a:spcPts val="0"/>
              </a:spcBef>
              <a:spcAft>
                <a:spcPts val="600"/>
              </a:spcAft>
              <a:buFont typeface="Arial" panose="020B0604020202020204" pitchFamily="34" charset="0"/>
              <a:buChar char="•"/>
            </a:pPr>
            <a:r>
              <a:rPr lang="es-US" sz="900" dirty="0"/>
              <a:t>Programa para Individuos Calificados (QI)</a:t>
            </a:r>
          </a:p>
          <a:p>
            <a:pPr lvl="1">
              <a:spcBef>
                <a:spcPts val="0"/>
              </a:spcBef>
              <a:spcAft>
                <a:spcPts val="600"/>
              </a:spcAft>
            </a:pPr>
            <a:r>
              <a:rPr lang="es-US" sz="900" dirty="0"/>
              <a:t>Estos programas los administra el Estado. Visite </a:t>
            </a:r>
            <a:r>
              <a:rPr lang="es-US" sz="900" dirty="0">
                <a:hlinkClick r:id="rId3"/>
              </a:rPr>
              <a:t>Medicaid.gov/</a:t>
            </a:r>
            <a:r>
              <a:rPr lang="es-US" sz="900" dirty="0" err="1">
                <a:hlinkClick r:id="rId3"/>
              </a:rPr>
              <a:t>about-us</a:t>
            </a:r>
            <a:r>
              <a:rPr lang="es-US" sz="900" dirty="0">
                <a:hlinkClick r:id="rId3"/>
              </a:rPr>
              <a:t>/</a:t>
            </a:r>
            <a:r>
              <a:rPr lang="es-US" sz="900" dirty="0" err="1">
                <a:hlinkClick r:id="rId3"/>
              </a:rPr>
              <a:t>where</a:t>
            </a:r>
            <a:r>
              <a:rPr lang="es-US" sz="900" dirty="0">
                <a:hlinkClick r:id="rId3"/>
              </a:rPr>
              <a:t>-can-</a:t>
            </a:r>
            <a:r>
              <a:rPr lang="es-US" sz="900" dirty="0" err="1">
                <a:hlinkClick r:id="rId3"/>
              </a:rPr>
              <a:t>people</a:t>
            </a:r>
            <a:r>
              <a:rPr lang="es-US" sz="900" dirty="0">
                <a:hlinkClick r:id="rId3"/>
              </a:rPr>
              <a:t>-</a:t>
            </a:r>
            <a:r>
              <a:rPr lang="es-US" sz="900" dirty="0" err="1">
                <a:hlinkClick r:id="rId3"/>
              </a:rPr>
              <a:t>get</a:t>
            </a:r>
            <a:r>
              <a:rPr lang="es-US" sz="900" dirty="0">
                <a:hlinkClick r:id="rId3"/>
              </a:rPr>
              <a:t>-</a:t>
            </a:r>
            <a:r>
              <a:rPr lang="es-US" sz="900" dirty="0" err="1">
                <a:hlinkClick r:id="rId3"/>
              </a:rPr>
              <a:t>help</a:t>
            </a:r>
            <a:r>
              <a:rPr lang="es-US" sz="900" dirty="0">
                <a:hlinkClick r:id="rId3"/>
              </a:rPr>
              <a:t>-</a:t>
            </a:r>
            <a:r>
              <a:rPr lang="es-US" sz="900" dirty="0" err="1">
                <a:hlinkClick r:id="rId3"/>
              </a:rPr>
              <a:t>medicaid</a:t>
            </a:r>
            <a:r>
              <a:rPr lang="es-US" sz="900" dirty="0">
                <a:hlinkClick r:id="rId3"/>
              </a:rPr>
              <a:t>-chip/</a:t>
            </a:r>
            <a:r>
              <a:rPr lang="es-US" sz="900" dirty="0" err="1">
                <a:hlinkClick r:id="rId3"/>
              </a:rPr>
              <a:t>index.html#statemenu</a:t>
            </a:r>
            <a:r>
              <a:rPr lang="es-US" sz="900" dirty="0"/>
              <a:t> para obtener la información de contacto del estado en el que debe presentar su solicitud.</a:t>
            </a:r>
          </a:p>
          <a:p>
            <a:pPr marL="174708" indent="-174708">
              <a:spcBef>
                <a:spcPts val="0"/>
              </a:spcBef>
              <a:spcAft>
                <a:spcPts val="600"/>
              </a:spcAft>
              <a:buFont typeface="Wingdings" panose="05000000000000000000" pitchFamily="2" charset="2"/>
              <a:buChar char="§"/>
            </a:pPr>
            <a:r>
              <a:rPr lang="es-US" sz="900" dirty="0">
                <a:ea typeface="Calibri" panose="020F0502020204030204" pitchFamily="34" charset="0"/>
              </a:rPr>
              <a:t>Hace que una persona sea elegible para uno de los Programas MSP, que pueden ayudar a pagar una parte o la totalidad de las primas del beneficio de la Parte B-ID y los costos compartidos. </a:t>
            </a:r>
          </a:p>
          <a:p>
            <a:pPr marL="0" indent="0">
              <a:spcBef>
                <a:spcPts val="0"/>
              </a:spcBef>
              <a:spcAft>
                <a:spcPts val="600"/>
              </a:spcAft>
              <a:buNone/>
            </a:pPr>
            <a:r>
              <a:rPr lang="es-US" sz="900" dirty="0"/>
              <a:t>Para ver una hoja informativa sobre la norma final, visite: </a:t>
            </a:r>
            <a:r>
              <a:rPr lang="es-US" sz="900" u="sng" dirty="0">
                <a:hlinkClick r:id="rId4"/>
              </a:rPr>
              <a:t>CMS.gov/</a:t>
            </a:r>
            <a:r>
              <a:rPr lang="es-US" sz="900" u="sng" dirty="0" err="1">
                <a:hlinkClick r:id="rId4"/>
              </a:rPr>
              <a:t>newsroom</a:t>
            </a:r>
            <a:r>
              <a:rPr lang="es-US" sz="900" u="sng" dirty="0">
                <a:hlinkClick r:id="rId4"/>
              </a:rPr>
              <a:t>/</a:t>
            </a:r>
            <a:r>
              <a:rPr lang="es-US" sz="900" u="sng" dirty="0" err="1">
                <a:hlinkClick r:id="rId4"/>
              </a:rPr>
              <a:t>fact-sheets</a:t>
            </a:r>
            <a:r>
              <a:rPr lang="es-US" sz="900" u="sng" dirty="0">
                <a:hlinkClick r:id="rId4"/>
              </a:rPr>
              <a:t>/implementing-certain-provisions-consolidated-appropriations-act-2021-and-other-revisions-medicare-2</a:t>
            </a:r>
          </a:p>
          <a:p>
            <a:pPr marL="0" indent="0">
              <a:spcBef>
                <a:spcPts val="0"/>
              </a:spcBef>
              <a:spcAft>
                <a:spcPts val="600"/>
              </a:spcAft>
              <a:buNone/>
            </a:pPr>
            <a:r>
              <a:rPr lang="es-US" sz="900" dirty="0"/>
              <a:t>Para ver la norma final, visite:  </a:t>
            </a:r>
            <a:r>
              <a:rPr lang="es-US" sz="900" u="sng" dirty="0">
                <a:hlinkClick r:id="rId5"/>
              </a:rPr>
              <a:t>federalregister.gov/</a:t>
            </a:r>
            <a:r>
              <a:rPr lang="es-US" sz="900" u="sng" dirty="0" err="1">
                <a:hlinkClick r:id="rId5"/>
              </a:rPr>
              <a:t>public-inspection</a:t>
            </a:r>
            <a:r>
              <a:rPr lang="es-US" sz="900" u="sng" dirty="0">
                <a:hlinkClick r:id="rId5"/>
              </a:rPr>
              <a:t>/2022-23407/medicare-program-implementing-certain-provisions-of-the-consolidated-appropriations-act-2021-and</a:t>
            </a:r>
          </a:p>
          <a:p>
            <a:pPr>
              <a:spcAft>
                <a:spcPts val="646"/>
              </a:spcAft>
              <a:defRPr/>
            </a:pPr>
            <a:endParaRPr lang="en-US" sz="900" b="1" dirty="0">
              <a:cs typeface="Arial" panose="020B0604020202020204" pitchFamily="34" charset="0"/>
            </a:endParaRPr>
          </a:p>
        </p:txBody>
      </p:sp>
    </p:spTree>
    <p:extLst>
      <p:ext uri="{BB962C8B-B14F-4D97-AF65-F5344CB8AC3E}">
        <p14:creationId xmlns:p14="http://schemas.microsoft.com/office/powerpoint/2010/main" val="25999927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lvl="1" defTabSz="966508">
              <a:spcAft>
                <a:spcPts val="600"/>
              </a:spcAft>
              <a:defRPr/>
            </a:pPr>
            <a:r>
              <a:rPr lang="es-US" b="1" dirty="0">
                <a:solidFill>
                  <a:srgbClr val="000000"/>
                </a:solidFill>
                <a:cs typeface="Arial" panose="020B0604020202020204" pitchFamily="34" charset="0"/>
              </a:rPr>
              <a:t>Esta diapositiva tiene animación.</a:t>
            </a:r>
          </a:p>
          <a:p>
            <a:pPr defTabSz="966508">
              <a:spcBef>
                <a:spcPts val="634"/>
              </a:spcBef>
              <a:spcAft>
                <a:spcPts val="600"/>
              </a:spcAft>
              <a:defRPr/>
            </a:pPr>
            <a:r>
              <a:rPr lang="es-US" b="1" dirty="0">
                <a:solidFill>
                  <a:srgbClr val="000000"/>
                </a:solidFill>
                <a:cs typeface="Arial" panose="020B0604020202020204" pitchFamily="34" charset="0"/>
              </a:rPr>
              <a:t>Notas del presentador</a:t>
            </a:r>
            <a:r>
              <a:rPr lang="es-US" dirty="0">
                <a:solidFill>
                  <a:srgbClr val="444444"/>
                </a:solidFill>
                <a:cs typeface="Arial" panose="020B0604020202020204" pitchFamily="34" charset="0"/>
              </a:rPr>
              <a:t>​</a:t>
            </a:r>
          </a:p>
          <a:p>
            <a:pPr defTabSz="966508">
              <a:spcBef>
                <a:spcPts val="634"/>
              </a:spcBef>
              <a:spcAft>
                <a:spcPts val="600"/>
              </a:spcAft>
              <a:defRPr/>
            </a:pPr>
            <a:r>
              <a:rPr lang="es-US" dirty="0">
                <a:solidFill>
                  <a:prstClr val="black"/>
                </a:solidFill>
                <a:cs typeface="Arial" panose="020B0604020202020204" pitchFamily="34" charset="0"/>
              </a:rPr>
              <a:t>Compruebe sus conocimientos: Pregunta 2</a:t>
            </a:r>
          </a:p>
          <a:p>
            <a:pPr defTabSz="966508">
              <a:spcBef>
                <a:spcPts val="634"/>
              </a:spcBef>
              <a:spcAft>
                <a:spcPts val="600"/>
              </a:spcAft>
              <a:defRPr/>
            </a:pPr>
            <a:r>
              <a:rPr lang="es-US" b="1" dirty="0">
                <a:solidFill>
                  <a:prstClr val="black"/>
                </a:solidFill>
                <a:cs typeface="Arial" panose="020B0604020202020204" pitchFamily="34" charset="0"/>
              </a:rPr>
              <a:t>Si es beneficiario de la Parte A de Medicare por discapacidad y desarrolla ESRD, dispondrá de un segundo Período de Inscripción Inicial (IEP) para inscribirse en la Parte B, pero tendrá que pagar una multa por inscripción tardía. </a:t>
            </a:r>
          </a:p>
          <a:p>
            <a:pPr marL="182898" indent="-182898" defTabSz="966508">
              <a:spcBef>
                <a:spcPts val="634"/>
              </a:spcBef>
              <a:spcAft>
                <a:spcPts val="600"/>
              </a:spcAft>
              <a:buFontTx/>
              <a:buAutoNum type="alphaLcPeriod"/>
              <a:defRPr/>
            </a:pPr>
            <a:r>
              <a:rPr lang="es-US" dirty="0">
                <a:solidFill>
                  <a:prstClr val="black"/>
                </a:solidFill>
                <a:cs typeface="Arial" panose="020B0604020202020204" pitchFamily="34" charset="0"/>
              </a:rPr>
              <a:t>Verdadero</a:t>
            </a:r>
          </a:p>
          <a:p>
            <a:pPr marL="182898" indent="-182898" defTabSz="966508">
              <a:spcBef>
                <a:spcPts val="634"/>
              </a:spcBef>
              <a:spcAft>
                <a:spcPts val="600"/>
              </a:spcAft>
              <a:buFontTx/>
              <a:buAutoNum type="alphaLcPeriod"/>
              <a:defRPr/>
            </a:pPr>
            <a:r>
              <a:rPr lang="es-US" dirty="0">
                <a:solidFill>
                  <a:prstClr val="black"/>
                </a:solidFill>
                <a:cs typeface="Arial" panose="020B0604020202020204" pitchFamily="34" charset="0"/>
              </a:rPr>
              <a:t>Falso</a:t>
            </a:r>
          </a:p>
          <a:p>
            <a:pPr defTabSz="970072">
              <a:spcBef>
                <a:spcPts val="634"/>
              </a:spcBef>
              <a:spcAft>
                <a:spcPts val="600"/>
              </a:spcAft>
              <a:defRPr/>
            </a:pPr>
            <a:r>
              <a:rPr lang="es-US" b="1" dirty="0">
                <a:solidFill>
                  <a:prstClr val="black"/>
                </a:solidFill>
                <a:cs typeface="Arial" panose="020B0604020202020204" pitchFamily="34" charset="0"/>
              </a:rPr>
              <a:t>Respuesta: b. Falso </a:t>
            </a:r>
          </a:p>
          <a:p>
            <a:pPr>
              <a:spcBef>
                <a:spcPts val="634"/>
              </a:spcBef>
              <a:spcAft>
                <a:spcPts val="600"/>
              </a:spcAft>
            </a:pPr>
            <a:r>
              <a:rPr lang="es-US" dirty="0"/>
              <a:t>Si no se inscribió en la Parte B cuando fue elegible por primera vez, tendrá un segundo Período de Inscripción Inicial (IEP) para inscribirse. Si ya tiene la Parte A (seguro de hospital) y la Parte B (seguro médico) de Medicare por edad o discapacidad, y está pagando una prima más costosa de la Parte B porque no se inscribió en la Parte B la primera vez que era elegible, ya no tendrá que pagar la multa cuando tenga derecho a Medicare por ESRD. De todas formas, tendrá que seguir pagando la prima de la Parte B. </a:t>
            </a:r>
          </a:p>
        </p:txBody>
      </p:sp>
    </p:spTree>
    <p:extLst>
      <p:ext uri="{BB962C8B-B14F-4D97-AF65-F5344CB8AC3E}">
        <p14:creationId xmlns:p14="http://schemas.microsoft.com/office/powerpoint/2010/main" val="24506923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lvl="1" defTabSz="966508">
              <a:spcBef>
                <a:spcPts val="0"/>
              </a:spcBef>
              <a:spcAft>
                <a:spcPts val="600"/>
              </a:spcAft>
              <a:defRPr/>
            </a:pPr>
            <a:r>
              <a:rPr lang="es-US" b="1">
                <a:solidFill>
                  <a:srgbClr val="000000"/>
                </a:solidFill>
                <a:cs typeface="Arial" panose="020B0604020202020204" pitchFamily="34" charset="0"/>
              </a:rPr>
              <a:t>Esta diapositiva tiene animación.</a:t>
            </a:r>
          </a:p>
          <a:p>
            <a:pPr indent="-237194" defTabSz="966508">
              <a:spcAft>
                <a:spcPts val="600"/>
              </a:spcAft>
              <a:defRPr/>
            </a:pPr>
            <a:r>
              <a:rPr lang="es-US" sz="1300" b="1">
                <a:solidFill>
                  <a:srgbClr val="000000"/>
                </a:solidFill>
                <a:cs typeface="Arial" panose="020B0604020202020204" pitchFamily="34" charset="0"/>
              </a:rPr>
              <a:t>Notas del presentador</a:t>
            </a:r>
            <a:r>
              <a:rPr lang="es-US" sz="1300">
                <a:solidFill>
                  <a:srgbClr val="444444"/>
                </a:solidFill>
                <a:cs typeface="Arial" panose="020B0604020202020204" pitchFamily="34" charset="0"/>
              </a:rPr>
              <a:t>​</a:t>
            </a:r>
          </a:p>
          <a:p>
            <a:pPr indent="-237194" defTabSz="966508">
              <a:spcAft>
                <a:spcPts val="600"/>
              </a:spcAft>
              <a:defRPr/>
            </a:pPr>
            <a:r>
              <a:rPr lang="es-US" sz="1300">
                <a:solidFill>
                  <a:prstClr val="black"/>
                </a:solidFill>
                <a:cs typeface="Arial" panose="020B0604020202020204" pitchFamily="34" charset="0"/>
              </a:rPr>
              <a:t>Compruebe sus conocimientos: Pregunta 3</a:t>
            </a:r>
          </a:p>
          <a:p>
            <a:pPr indent="-237194" defTabSz="966508">
              <a:spcAft>
                <a:spcPts val="600"/>
              </a:spcAft>
              <a:defRPr/>
            </a:pPr>
            <a:r>
              <a:rPr lang="es-US" sz="1300" b="1">
                <a:solidFill>
                  <a:prstClr val="black"/>
                </a:solidFill>
                <a:cs typeface="Arial" panose="020B0604020202020204" pitchFamily="34" charset="0"/>
              </a:rPr>
              <a:t>Si participa en un programa de capacitación para diálisis en el hogar ofrecido por un centro de capacitación aprobado por Medicare durante los primeros 3 meses del tratamiento de diálisis regular, ¿cuándo comenzará su cobertura? </a:t>
            </a:r>
          </a:p>
          <a:p>
            <a:pPr marL="182898" indent="-182898" defTabSz="984463">
              <a:spcAft>
                <a:spcPts val="600"/>
              </a:spcAft>
              <a:buFontTx/>
              <a:buAutoNum type="alphaLcPeriod"/>
              <a:defRPr/>
            </a:pPr>
            <a:r>
              <a:rPr lang="es-US" sz="1300">
                <a:solidFill>
                  <a:prstClr val="black"/>
                </a:solidFill>
                <a:cs typeface="Arial" panose="020B0604020202020204" pitchFamily="34" charset="0"/>
              </a:rPr>
              <a:t>El mismo mes</a:t>
            </a:r>
          </a:p>
          <a:p>
            <a:pPr marL="182898" indent="-182898" defTabSz="984463">
              <a:spcAft>
                <a:spcPts val="600"/>
              </a:spcAft>
              <a:buFontTx/>
              <a:buAutoNum type="alphaLcPeriod"/>
              <a:defRPr/>
            </a:pPr>
            <a:r>
              <a:rPr lang="es-US" sz="1300">
                <a:solidFill>
                  <a:prstClr val="black"/>
                </a:solidFill>
                <a:cs typeface="Arial" panose="020B0604020202020204" pitchFamily="34" charset="0"/>
              </a:rPr>
              <a:t>El primer mes</a:t>
            </a:r>
          </a:p>
          <a:p>
            <a:pPr marL="182898" indent="-182898" defTabSz="984463">
              <a:spcAft>
                <a:spcPts val="600"/>
              </a:spcAft>
              <a:buFontTx/>
              <a:buAutoNum type="alphaLcPeriod"/>
              <a:defRPr/>
            </a:pPr>
            <a:r>
              <a:rPr lang="es-US" sz="1300">
                <a:solidFill>
                  <a:prstClr val="black"/>
                </a:solidFill>
                <a:cs typeface="Arial" panose="020B0604020202020204" pitchFamily="34" charset="0"/>
              </a:rPr>
              <a:t>El 1.</a:t>
            </a:r>
            <a:r>
              <a:rPr lang="es-US" sz="1300" baseline="30000">
                <a:solidFill>
                  <a:prstClr val="black"/>
                </a:solidFill>
                <a:cs typeface="Arial" panose="020B0604020202020204" pitchFamily="34" charset="0"/>
              </a:rPr>
              <a:t>er</a:t>
            </a:r>
            <a:r>
              <a:rPr lang="es-US" sz="1300">
                <a:solidFill>
                  <a:prstClr val="black"/>
                </a:solidFill>
                <a:cs typeface="Arial" panose="020B0604020202020204" pitchFamily="34" charset="0"/>
              </a:rPr>
              <a:t> día del mes</a:t>
            </a:r>
          </a:p>
          <a:p>
            <a:pPr marL="182898" indent="-182898" defTabSz="984463">
              <a:spcAft>
                <a:spcPts val="600"/>
              </a:spcAft>
              <a:buFontTx/>
              <a:buAutoNum type="alphaLcPeriod"/>
              <a:defRPr/>
            </a:pPr>
            <a:r>
              <a:rPr lang="es-US" sz="1300">
                <a:solidFill>
                  <a:prstClr val="black"/>
                </a:solidFill>
                <a:cs typeface="Arial" panose="020B0604020202020204" pitchFamily="34" charset="0"/>
              </a:rPr>
              <a:t>2 meses antes del mes del trasplante</a:t>
            </a:r>
          </a:p>
          <a:p>
            <a:pPr defTabSz="966508">
              <a:spcAft>
                <a:spcPts val="600"/>
              </a:spcAft>
              <a:defRPr/>
            </a:pPr>
            <a:r>
              <a:rPr lang="es-US" sz="1300" b="1">
                <a:solidFill>
                  <a:prstClr val="black"/>
                </a:solidFill>
                <a:cs typeface="Arial" panose="020B0604020202020204" pitchFamily="34" charset="0"/>
              </a:rPr>
              <a:t>Respuesta: b. El primer mes</a:t>
            </a:r>
          </a:p>
          <a:p>
            <a:pPr>
              <a:spcAft>
                <a:spcPts val="600"/>
              </a:spcAft>
            </a:pPr>
            <a:r>
              <a:rPr lang="es-US"/>
              <a:t>La cobertura de Medicare empezará el primer mes del tratamiento de diálisis regular si reúne estas dos condiciones:</a:t>
            </a:r>
          </a:p>
          <a:p>
            <a:pPr marL="171450" indent="-171450">
              <a:spcAft>
                <a:spcPts val="600"/>
              </a:spcAft>
              <a:buFont typeface="Wingdings" panose="05000000000000000000" pitchFamily="2" charset="2"/>
              <a:buChar char="§"/>
            </a:pPr>
            <a:r>
              <a:rPr lang="es-US"/>
              <a:t>Participa en un programa de capacitación para diálisis en el hogar ofrecido por un centro de capacitación aprobado por Medicare durante los primeros 3 meses del tratamiento de diálisis regular.</a:t>
            </a:r>
          </a:p>
          <a:p>
            <a:pPr marL="171450" indent="-171450">
              <a:spcAft>
                <a:spcPts val="600"/>
              </a:spcAft>
              <a:buFont typeface="Wingdings" panose="05000000000000000000" pitchFamily="2" charset="2"/>
              <a:buChar char="§"/>
            </a:pPr>
            <a:r>
              <a:rPr lang="es-US"/>
              <a:t>Su médico espera que usted termine la capacitación y sea capaz de administrarse el tratamiento de diálisis.</a:t>
            </a:r>
          </a:p>
          <a:p>
            <a:pPr>
              <a:spcAft>
                <a:spcPts val="600"/>
              </a:spcAft>
            </a:pPr>
            <a:endParaRPr lang="en-US" dirty="0">
              <a:cs typeface="Arial" panose="020B0604020202020204" pitchFamily="34" charset="0"/>
            </a:endParaRPr>
          </a:p>
        </p:txBody>
      </p:sp>
    </p:spTree>
    <p:extLst>
      <p:ext uri="{BB962C8B-B14F-4D97-AF65-F5344CB8AC3E}">
        <p14:creationId xmlns:p14="http://schemas.microsoft.com/office/powerpoint/2010/main" val="17073450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08">
              <a:spcAft>
                <a:spcPts val="600"/>
              </a:spcAft>
              <a:defRPr/>
            </a:pPr>
            <a:r>
              <a:rPr lang="es-US" b="1">
                <a:solidFill>
                  <a:srgbClr val="000000"/>
                </a:solidFill>
                <a:cs typeface="Arial" panose="020B0604020202020204" pitchFamily="34" charset="0"/>
              </a:rPr>
              <a:t>Notas del presentador</a:t>
            </a:r>
            <a:r>
              <a:rPr lang="es-US">
                <a:solidFill>
                  <a:srgbClr val="444444"/>
                </a:solidFill>
                <a:cs typeface="Arial" panose="020B0604020202020204" pitchFamily="34" charset="0"/>
              </a:rPr>
              <a:t>​</a:t>
            </a:r>
          </a:p>
          <a:p>
            <a:pPr>
              <a:spcAft>
                <a:spcPts val="600"/>
              </a:spcAft>
              <a:defRPr/>
            </a:pPr>
            <a:r>
              <a:rPr lang="es-US">
                <a:solidFill>
                  <a:prstClr val="black"/>
                </a:solidFill>
                <a:cs typeface="Arial" panose="020B0604020202020204" pitchFamily="34" charset="0"/>
              </a:rPr>
              <a:t>En esta lección se explican los servicios cubiertos por Medicare para las personas con enfermedad renal en etapa terminal (ESRD).</a:t>
            </a:r>
          </a:p>
          <a:p>
            <a:pPr>
              <a:spcAft>
                <a:spcPts val="600"/>
              </a:spcAft>
              <a:defRPr/>
            </a:pPr>
            <a:endParaRPr lang="en-US" dirty="0">
              <a:cs typeface="Arial" panose="020B0604020202020204" pitchFamily="34" charset="0"/>
            </a:endParaRPr>
          </a:p>
        </p:txBody>
      </p:sp>
    </p:spTree>
    <p:extLst>
      <p:ext uri="{BB962C8B-B14F-4D97-AF65-F5344CB8AC3E}">
        <p14:creationId xmlns:p14="http://schemas.microsoft.com/office/powerpoint/2010/main" val="40847208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118801" indent="-118801">
              <a:spcAft>
                <a:spcPts val="600"/>
              </a:spcAft>
            </a:pPr>
            <a:r>
              <a:rPr lang="es-US" b="1">
                <a:cs typeface="Arial" panose="020B0604020202020204" pitchFamily="34" charset="0"/>
              </a:rPr>
              <a:t>Notas del presentador</a:t>
            </a:r>
          </a:p>
          <a:p>
            <a:pPr marL="118801" indent="-118801">
              <a:spcAft>
                <a:spcPts val="600"/>
              </a:spcAft>
            </a:pPr>
            <a:r>
              <a:rPr lang="es-US" b="0">
                <a:cs typeface="Arial" panose="020B0604020202020204" pitchFamily="34" charset="0"/>
              </a:rPr>
              <a:t>Al finalizar esta lección, usted podrá:</a:t>
            </a:r>
          </a:p>
          <a:p>
            <a:pPr marL="183636" indent="-183636">
              <a:spcAft>
                <a:spcPts val="600"/>
              </a:spcAft>
              <a:buFont typeface="Wingdings" panose="05000000000000000000" pitchFamily="2" charset="2"/>
              <a:buChar char="§"/>
            </a:pPr>
            <a:r>
              <a:rPr lang="es-US" b="0">
                <a:cs typeface="Arial" panose="020B0604020202020204" pitchFamily="34" charset="0"/>
              </a:rPr>
              <a:t>Describir las opciones de tratamiento para ESRD.</a:t>
            </a:r>
          </a:p>
          <a:p>
            <a:pPr marL="183636" indent="-183636">
              <a:spcAft>
                <a:spcPts val="600"/>
              </a:spcAft>
              <a:buFont typeface="Wingdings" panose="05000000000000000000" pitchFamily="2" charset="2"/>
              <a:buChar char="§"/>
            </a:pPr>
            <a:r>
              <a:rPr lang="es-US" b="0">
                <a:cs typeface="Arial" panose="020B0604020202020204" pitchFamily="34" charset="0"/>
              </a:rPr>
              <a:t>Explicar la cobertura de Medicare para los servicios y suministros de diálisis</a:t>
            </a:r>
          </a:p>
          <a:p>
            <a:pPr marL="183636" indent="-183636">
              <a:spcAft>
                <a:spcPts val="600"/>
              </a:spcAft>
              <a:buFont typeface="Wingdings" panose="05000000000000000000" pitchFamily="2" charset="2"/>
              <a:buChar char="§"/>
            </a:pPr>
            <a:r>
              <a:rPr lang="es-US" b="0">
                <a:cs typeface="Arial" panose="020B0604020202020204" pitchFamily="34" charset="0"/>
              </a:rPr>
              <a:t>Explicar la cobertura de Medicare para la capacitación y el equipo de diálisis en el hogar</a:t>
            </a:r>
          </a:p>
          <a:p>
            <a:pPr marL="183636" indent="-183636">
              <a:spcAft>
                <a:spcPts val="600"/>
              </a:spcAft>
              <a:buFont typeface="Wingdings" panose="05000000000000000000" pitchFamily="2" charset="2"/>
              <a:buChar char="§"/>
            </a:pPr>
            <a:r>
              <a:rPr lang="es-US" b="0">
                <a:cs typeface="Arial" panose="020B0604020202020204" pitchFamily="34" charset="0"/>
              </a:rPr>
              <a:t>Explicar la cobertura de Medicare para el transporte en ambulancia para la diálisis</a:t>
            </a:r>
          </a:p>
          <a:p>
            <a:pPr marL="183636" indent="-183636">
              <a:spcAft>
                <a:spcPts val="600"/>
              </a:spcAft>
              <a:buFont typeface="Wingdings" panose="05000000000000000000" pitchFamily="2" charset="2"/>
              <a:buChar char="§"/>
            </a:pPr>
            <a:r>
              <a:rPr lang="es-US" b="0">
                <a:cs typeface="Arial" panose="020B0604020202020204" pitchFamily="34" charset="0"/>
              </a:rPr>
              <a:t>Explicar la cobertura de Medicare para los trasplantes de riñón</a:t>
            </a:r>
          </a:p>
        </p:txBody>
      </p:sp>
    </p:spTree>
    <p:extLst>
      <p:ext uri="{BB962C8B-B14F-4D97-AF65-F5344CB8AC3E}">
        <p14:creationId xmlns:p14="http://schemas.microsoft.com/office/powerpoint/2010/main" val="28452777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08">
              <a:spcAft>
                <a:spcPts val="600"/>
              </a:spcAft>
              <a:defRPr/>
            </a:pPr>
            <a:r>
              <a:rPr lang="es-US" b="1">
                <a:solidFill>
                  <a:srgbClr val="000000"/>
                </a:solidFill>
                <a:cs typeface="Arial" panose="020B0604020202020204" pitchFamily="34" charset="0"/>
              </a:rPr>
              <a:t>Notas del presentador</a:t>
            </a:r>
            <a:r>
              <a:rPr lang="es-US">
                <a:solidFill>
                  <a:srgbClr val="444444"/>
                </a:solidFill>
                <a:cs typeface="Arial" panose="020B0604020202020204" pitchFamily="34" charset="0"/>
              </a:rPr>
              <a:t>​</a:t>
            </a:r>
          </a:p>
          <a:p>
            <a:pPr>
              <a:spcAft>
                <a:spcPts val="600"/>
              </a:spcAft>
              <a:defRPr/>
            </a:pPr>
            <a:r>
              <a:rPr lang="es-US">
                <a:solidFill>
                  <a:prstClr val="black"/>
                </a:solidFill>
                <a:cs typeface="Arial" panose="020B0604020202020204" pitchFamily="34" charset="0"/>
              </a:rPr>
              <a:t>Al finalizar esta lección, usted podrá:</a:t>
            </a:r>
          </a:p>
          <a:p>
            <a:pPr marL="183636" indent="-183636" defTabSz="966508">
              <a:spcAft>
                <a:spcPts val="600"/>
              </a:spcAft>
              <a:buFont typeface="Wingdings" panose="05000000000000000000" pitchFamily="2" charset="2"/>
              <a:buChar char="§"/>
              <a:defRPr/>
            </a:pPr>
            <a:r>
              <a:rPr lang="es-US">
                <a:solidFill>
                  <a:prstClr val="black"/>
                </a:solidFill>
                <a:cs typeface="Arial" panose="020B0604020202020204" pitchFamily="34" charset="0"/>
              </a:rPr>
              <a:t>Describir la enfermedad renal en etapa terminal (ESRD)</a:t>
            </a:r>
          </a:p>
          <a:p>
            <a:pPr marL="183636" indent="-183636" defTabSz="966508">
              <a:spcAft>
                <a:spcPts val="600"/>
              </a:spcAft>
              <a:buFont typeface="Wingdings" panose="05000000000000000000" pitchFamily="2" charset="2"/>
              <a:buChar char="§"/>
              <a:defRPr/>
            </a:pPr>
            <a:r>
              <a:rPr lang="es-US">
                <a:solidFill>
                  <a:prstClr val="black"/>
                </a:solidFill>
                <a:cs typeface="Arial" panose="020B0604020202020204" pitchFamily="34" charset="0"/>
              </a:rPr>
              <a:t>Explicar las reglas de inscripción y elegibilidad de Medicare para las personas con ESRD</a:t>
            </a:r>
          </a:p>
          <a:p>
            <a:pPr marL="183636" indent="-183636">
              <a:spcAft>
                <a:spcPts val="600"/>
              </a:spcAft>
              <a:buFont typeface="Wingdings" panose="05000000000000000000" pitchFamily="2" charset="2"/>
              <a:buChar char="§"/>
              <a:defRPr/>
            </a:pPr>
            <a:r>
              <a:rPr lang="es-US">
                <a:solidFill>
                  <a:prstClr val="black"/>
                </a:solidFill>
                <a:cs typeface="Arial" panose="020B0604020202020204" pitchFamily="34" charset="0"/>
              </a:rPr>
              <a:t>Identificar los servicios cubiertos por Medicare para personas con ESRD</a:t>
            </a:r>
          </a:p>
          <a:p>
            <a:pPr marL="183636" indent="-183636">
              <a:spcAft>
                <a:spcPts val="600"/>
              </a:spcAft>
              <a:buChar char="§"/>
            </a:pPr>
            <a:r>
              <a:rPr lang="es-US"/>
              <a:t>Explicar las opciones de cobertura de Medicare para las personas con ESRD</a:t>
            </a:r>
          </a:p>
          <a:p>
            <a:pPr marL="183636" indent="-183636">
              <a:spcAft>
                <a:spcPts val="600"/>
              </a:spcAft>
              <a:buChar char="§"/>
            </a:pPr>
            <a:r>
              <a:rPr lang="es-US"/>
              <a:t>Encontrar información y recursos adicionales de Medicare para personas con enfermedad renal y ESRD</a:t>
            </a:r>
          </a:p>
          <a:p>
            <a:pPr marL="124170" indent="-124170">
              <a:spcBef>
                <a:spcPts val="648"/>
              </a:spcBef>
              <a:buChar char="§"/>
            </a:pPr>
            <a:endParaRPr lang="en-US" dirty="0">
              <a:cs typeface="Arial" panose="020B0604020202020204" pitchFamily="34" charset="0"/>
            </a:endParaRPr>
          </a:p>
        </p:txBody>
      </p:sp>
    </p:spTree>
    <p:extLst>
      <p:ext uri="{BB962C8B-B14F-4D97-AF65-F5344CB8AC3E}">
        <p14:creationId xmlns:p14="http://schemas.microsoft.com/office/powerpoint/2010/main" val="29288273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pPr>
            <a:r>
              <a:rPr lang="es-US" b="1">
                <a:solidFill>
                  <a:srgbClr val="000000"/>
                </a:solidFill>
                <a:cs typeface="Arial" panose="020B0604020202020204" pitchFamily="34" charset="0"/>
              </a:rPr>
              <a:t>Notas del presentador</a:t>
            </a:r>
            <a:r>
              <a:rPr lang="es-US">
                <a:solidFill>
                  <a:srgbClr val="444444"/>
                </a:solidFill>
                <a:cs typeface="Arial" panose="020B0604020202020204" pitchFamily="34" charset="0"/>
              </a:rPr>
              <a:t>​</a:t>
            </a:r>
          </a:p>
          <a:p>
            <a:pPr>
              <a:spcBef>
                <a:spcPts val="600"/>
              </a:spcBef>
            </a:pPr>
            <a:r>
              <a:rPr lang="es-US"/>
              <a:t>Hable con su equipo de atención médica para obtener más información sobre la insuficiencia renal permanente y sus opciones de tratamiento. Su equipo de atención médica está formado por médicos, enfermeras, trabajadores sociales, dietistas y técnicos de diálisis. Su equipo de atención médica puede ayudarle a decidir qué es lo mejor para usted en función de su situación. </a:t>
            </a:r>
          </a:p>
          <a:p>
            <a:pPr>
              <a:spcBef>
                <a:spcPts val="600"/>
              </a:spcBef>
            </a:pPr>
            <a:r>
              <a:rPr lang="es-US" b="1"/>
              <a:t>Recurso: </a:t>
            </a:r>
            <a:r>
              <a:rPr lang="es-US">
                <a:hlinkClick r:id="rId3"/>
              </a:rPr>
              <a:t>Medicare.gov/publications/10128-medicare-coverage-esrd.pdf</a:t>
            </a:r>
            <a:r>
              <a:rPr lang="es-US"/>
              <a:t> </a:t>
            </a:r>
          </a:p>
        </p:txBody>
      </p:sp>
    </p:spTree>
    <p:extLst>
      <p:ext uri="{BB962C8B-B14F-4D97-AF65-F5344CB8AC3E}">
        <p14:creationId xmlns:p14="http://schemas.microsoft.com/office/powerpoint/2010/main" val="625522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50813"/>
            <a:ext cx="5759450" cy="3240087"/>
          </a:xfrm>
        </p:spPr>
      </p:sp>
      <p:sp>
        <p:nvSpPr>
          <p:cNvPr id="3" name="Notes Placeholder 2"/>
          <p:cNvSpPr>
            <a:spLocks noGrp="1"/>
          </p:cNvSpPr>
          <p:nvPr>
            <p:ph type="body" idx="1"/>
          </p:nvPr>
        </p:nvSpPr>
        <p:spPr>
          <a:xfrm>
            <a:off x="104775" y="3467099"/>
            <a:ext cx="7124700" cy="5983287"/>
          </a:xfrm>
        </p:spPr>
        <p:txBody>
          <a:bodyPr/>
          <a:lstStyle/>
          <a:p>
            <a:pPr defTabSz="966508">
              <a:spcAft>
                <a:spcPts val="600"/>
              </a:spcAft>
              <a:defRPr/>
            </a:pPr>
            <a:r>
              <a:rPr lang="es-US" sz="1000" b="1" dirty="0">
                <a:solidFill>
                  <a:srgbClr val="000000"/>
                </a:solidFill>
                <a:cs typeface="Arial" panose="020B0604020202020204" pitchFamily="34" charset="0"/>
              </a:rPr>
              <a:t>Notas del presentador</a:t>
            </a:r>
            <a:r>
              <a:rPr lang="es-US" sz="1000" dirty="0">
                <a:solidFill>
                  <a:srgbClr val="444444"/>
                </a:solidFill>
                <a:cs typeface="Arial" panose="020B0604020202020204" pitchFamily="34" charset="0"/>
              </a:rPr>
              <a:t>​</a:t>
            </a:r>
          </a:p>
          <a:p>
            <a:pPr defTabSz="966508">
              <a:spcAft>
                <a:spcPts val="600"/>
              </a:spcAft>
              <a:defRPr/>
            </a:pPr>
            <a:r>
              <a:rPr lang="es-US" sz="1000" dirty="0">
                <a:cs typeface="Arial" panose="020B0604020202020204" pitchFamily="34" charset="0"/>
              </a:rPr>
              <a:t>Diálisis es el tratamiento que limpia la sangre cuando los riñones no funcionan. </a:t>
            </a:r>
          </a:p>
          <a:p>
            <a:pPr defTabSz="966508">
              <a:spcAft>
                <a:spcPts val="600"/>
              </a:spcAft>
              <a:defRPr/>
            </a:pPr>
            <a:r>
              <a:rPr lang="es-US" sz="1000" dirty="0">
                <a:cs typeface="Arial" panose="020B0604020202020204" pitchFamily="34" charset="0"/>
              </a:rPr>
              <a:t>Trabaje con su equipo de atención médica para decidir qué tipo de diálisis necesita según su situación. El objetivo es ayudarlo a mantenerse saludable y activo. </a:t>
            </a:r>
          </a:p>
          <a:p>
            <a:pPr defTabSz="966508">
              <a:spcAft>
                <a:spcPts val="600"/>
              </a:spcAft>
              <a:defRPr/>
            </a:pPr>
            <a:r>
              <a:rPr lang="es-US" sz="1000" b="1" dirty="0">
                <a:solidFill>
                  <a:prstClr val="black"/>
                </a:solidFill>
                <a:cs typeface="Arial" panose="020B0604020202020204" pitchFamily="34" charset="0"/>
              </a:rPr>
              <a:t>Hay 2 tipos de opciones de tratamientos de diálisis:</a:t>
            </a:r>
          </a:p>
          <a:p>
            <a:pPr marL="182898" lvl="1" indent="-182898" defTabSz="966508">
              <a:spcBef>
                <a:spcPts val="0"/>
              </a:spcBef>
              <a:spcAft>
                <a:spcPts val="600"/>
              </a:spcAft>
              <a:buFont typeface="+mj-lt"/>
              <a:buAutoNum type="arabicPeriod"/>
              <a:defRPr/>
            </a:pPr>
            <a:r>
              <a:rPr lang="es-US" sz="1000" dirty="0">
                <a:solidFill>
                  <a:prstClr val="black"/>
                </a:solidFill>
                <a:cs typeface="Arial" panose="020B0604020202020204" pitchFamily="34" charset="0"/>
              </a:rPr>
              <a:t>Para la </a:t>
            </a:r>
            <a:r>
              <a:rPr lang="es-US" sz="1000" b="1" dirty="0">
                <a:solidFill>
                  <a:prstClr val="black"/>
                </a:solidFill>
                <a:cs typeface="Arial" panose="020B0604020202020204" pitchFamily="34" charset="0"/>
              </a:rPr>
              <a:t>hemodiálisis</a:t>
            </a:r>
            <a:r>
              <a:rPr lang="es-US" sz="1000" dirty="0">
                <a:solidFill>
                  <a:prstClr val="black"/>
                </a:solidFill>
                <a:cs typeface="Arial" panose="020B0604020202020204" pitchFamily="34" charset="0"/>
              </a:rPr>
              <a:t>, se usa un filtro especial (llamado dializador) para limpiar la sangre. El filtro está conectado a una máquina. Durante el tratamiento, la sangre pasa por los tubos y por el dializador para limpiar residuos y el exceso de líquidos. Luego, la sangre recientemente depurada pasa por otro juego de tubos y vuelve a introducirse al cuerpo. El tratamiento de hemodiálisis puede realizarse en un centro de diálisis o en casa.</a:t>
            </a:r>
          </a:p>
          <a:p>
            <a:pPr marL="228600" lvl="1" indent="-228600" defTabSz="966508">
              <a:spcBef>
                <a:spcPts val="0"/>
              </a:spcBef>
              <a:spcAft>
                <a:spcPts val="600"/>
              </a:spcAft>
              <a:buFont typeface="+mj-lt"/>
              <a:buAutoNum type="arabicPeriod" startAt="2"/>
              <a:defRPr/>
            </a:pPr>
            <a:r>
              <a:rPr lang="es-US" sz="1000" dirty="0">
                <a:solidFill>
                  <a:prstClr val="black"/>
                </a:solidFill>
                <a:cs typeface="Arial" panose="020B0604020202020204" pitchFamily="34" charset="0"/>
              </a:rPr>
              <a:t>Para la </a:t>
            </a:r>
            <a:r>
              <a:rPr lang="es-US" sz="1000" b="1" dirty="0">
                <a:solidFill>
                  <a:prstClr val="black"/>
                </a:solidFill>
                <a:cs typeface="Arial" panose="020B0604020202020204" pitchFamily="34" charset="0"/>
              </a:rPr>
              <a:t>diálisis peritoneal,</a:t>
            </a:r>
            <a:r>
              <a:rPr lang="es-US" sz="1000" dirty="0">
                <a:solidFill>
                  <a:prstClr val="black"/>
                </a:solidFill>
                <a:cs typeface="Arial" panose="020B0604020202020204" pitchFamily="34" charset="0"/>
              </a:rPr>
              <a:t> se usa una solución especial (llamada dializado) que pasa por un tubo y se introduce en el abdomen. Luego de unas horas, el dializado capta los residuos de la sangre y se drena del abdomen. Después de haber drenado el dializado usado, se introduce dializado nuevo en el abdomen y el proceso de limpieza vuelve a empezar. La diálisis peritoneal puede realizarse en un centro de diálisis o en casa.</a:t>
            </a:r>
          </a:p>
          <a:p>
            <a:pPr marL="0" lvl="1" defTabSz="966508">
              <a:spcBef>
                <a:spcPts val="0"/>
              </a:spcBef>
              <a:spcAft>
                <a:spcPts val="600"/>
              </a:spcAft>
              <a:defRPr/>
            </a:pPr>
            <a:r>
              <a:rPr lang="es-US" sz="1000" dirty="0">
                <a:cs typeface="Arial" panose="020B0604020202020204" pitchFamily="34" charset="0"/>
              </a:rPr>
              <a:t>La Parte B de Medicare cubre fármacos de diálisis comunes, como la heparina, el antídoto para la heparina (cuando sea médicamente necesario), los anestésicos tópicos y los agentes estimulantes de la eritropoyesis (como la epoetina alfa o la </a:t>
            </a:r>
            <a:r>
              <a:rPr lang="es-US" sz="1000" dirty="0" err="1">
                <a:cs typeface="Arial" panose="020B0604020202020204" pitchFamily="34" charset="0"/>
              </a:rPr>
              <a:t>darbepoetina</a:t>
            </a:r>
            <a:r>
              <a:rPr lang="es-US" sz="1000" dirty="0">
                <a:cs typeface="Arial" panose="020B0604020202020204" pitchFamily="34" charset="0"/>
              </a:rPr>
              <a:t> alfa) para tratar la anemia relacionada con la enfermedad renal. Medicare cubre la eritropoyetina inyectable si padece ESRD o necesita este medicamento para tratar la anemia relacionada con otras enfermedades.</a:t>
            </a:r>
          </a:p>
          <a:p>
            <a:pPr marL="0" lvl="1" defTabSz="966508">
              <a:spcBef>
                <a:spcPts val="0"/>
              </a:spcBef>
              <a:spcAft>
                <a:spcPts val="600"/>
              </a:spcAft>
              <a:defRPr/>
            </a:pPr>
            <a:r>
              <a:rPr lang="es-US" sz="1000" dirty="0">
                <a:solidFill>
                  <a:prstClr val="black"/>
                </a:solidFill>
                <a:cs typeface="Arial" panose="020B0604020202020204" pitchFamily="34" charset="0"/>
              </a:rPr>
              <a:t>La Parte B de Medicare cubre los medicamentos </a:t>
            </a:r>
            <a:r>
              <a:rPr lang="es-US" sz="1000" dirty="0" err="1">
                <a:solidFill>
                  <a:prstClr val="black"/>
                </a:solidFill>
                <a:cs typeface="Arial" panose="020B0604020202020204" pitchFamily="34" charset="0"/>
              </a:rPr>
              <a:t>calcimiméticos</a:t>
            </a:r>
            <a:r>
              <a:rPr lang="es-US" sz="1000" dirty="0">
                <a:solidFill>
                  <a:prstClr val="black"/>
                </a:solidFill>
                <a:cs typeface="Arial" panose="020B0604020202020204" pitchFamily="34" charset="0"/>
              </a:rPr>
              <a:t> según el sistema de pago para la ESRD. Los medicamentos </a:t>
            </a:r>
            <a:r>
              <a:rPr lang="es-US" sz="1000" dirty="0" err="1">
                <a:solidFill>
                  <a:prstClr val="black"/>
                </a:solidFill>
                <a:cs typeface="Arial" panose="020B0604020202020204" pitchFamily="34" charset="0"/>
              </a:rPr>
              <a:t>calcimiméticos</a:t>
            </a:r>
            <a:r>
              <a:rPr lang="es-US" sz="1000" dirty="0">
                <a:solidFill>
                  <a:prstClr val="black"/>
                </a:solidFill>
                <a:cs typeface="Arial" panose="020B0604020202020204" pitchFamily="34" charset="0"/>
              </a:rPr>
              <a:t> incluyen el medicamento por vía intravenosa </a:t>
            </a:r>
            <a:r>
              <a:rPr lang="es-US" sz="1000" dirty="0" err="1">
                <a:solidFill>
                  <a:prstClr val="black"/>
                </a:solidFill>
                <a:cs typeface="Arial" panose="020B0604020202020204" pitchFamily="34" charset="0"/>
              </a:rPr>
              <a:t>Parsabiv</a:t>
            </a:r>
            <a:r>
              <a:rPr lang="es-US" sz="1000" dirty="0">
                <a:solidFill>
                  <a:prstClr val="black"/>
                </a:solidFill>
                <a:cs typeface="Arial" panose="020B0604020202020204" pitchFamily="34" charset="0"/>
              </a:rPr>
              <a:t> y el medicamento oral </a:t>
            </a:r>
            <a:r>
              <a:rPr lang="es-US" sz="1000" dirty="0" err="1">
                <a:solidFill>
                  <a:prstClr val="black"/>
                </a:solidFill>
                <a:cs typeface="Arial" panose="020B0604020202020204" pitchFamily="34" charset="0"/>
              </a:rPr>
              <a:t>Sensipar</a:t>
            </a:r>
            <a:r>
              <a:rPr lang="es-US" sz="1000" dirty="0">
                <a:solidFill>
                  <a:prstClr val="black"/>
                </a:solidFill>
                <a:cs typeface="Arial" panose="020B0604020202020204" pitchFamily="34" charset="0"/>
              </a:rPr>
              <a:t>. Existen versiones genéricas de </a:t>
            </a:r>
            <a:r>
              <a:rPr lang="es-US" sz="1000" dirty="0" err="1">
                <a:solidFill>
                  <a:prstClr val="black"/>
                </a:solidFill>
                <a:cs typeface="Arial" panose="020B0604020202020204" pitchFamily="34" charset="0"/>
              </a:rPr>
              <a:t>Sensipar</a:t>
            </a:r>
            <a:r>
              <a:rPr lang="es-US" sz="1000" dirty="0">
                <a:solidFill>
                  <a:prstClr val="black"/>
                </a:solidFill>
                <a:cs typeface="Arial" panose="020B0604020202020204" pitchFamily="34" charset="0"/>
              </a:rPr>
              <a:t>. Además de los </a:t>
            </a:r>
            <a:r>
              <a:rPr lang="es-US" sz="1000" dirty="0" err="1">
                <a:solidFill>
                  <a:prstClr val="black"/>
                </a:solidFill>
                <a:cs typeface="Arial" panose="020B0604020202020204" pitchFamily="34" charset="0"/>
              </a:rPr>
              <a:t>calcimiméticos</a:t>
            </a:r>
            <a:r>
              <a:rPr lang="es-US" sz="1000" dirty="0">
                <a:solidFill>
                  <a:prstClr val="black"/>
                </a:solidFill>
                <a:cs typeface="Arial" panose="020B0604020202020204" pitchFamily="34" charset="0"/>
              </a:rPr>
              <a:t>, están disponibles la inyección KORSUVA™ (</a:t>
            </a:r>
            <a:r>
              <a:rPr lang="es-US" sz="1000" dirty="0" err="1">
                <a:solidFill>
                  <a:prstClr val="black"/>
                </a:solidFill>
                <a:cs typeface="Arial" panose="020B0604020202020204" pitchFamily="34" charset="0"/>
              </a:rPr>
              <a:t>difelikefalina</a:t>
            </a:r>
            <a:r>
              <a:rPr lang="es-US" sz="1000" dirty="0">
                <a:solidFill>
                  <a:prstClr val="black"/>
                </a:solidFill>
                <a:cs typeface="Arial" panose="020B0604020202020204" pitchFamily="34" charset="0"/>
              </a:rPr>
              <a:t>) para el tratamiento del prurito (picor) y los comprimidos JESDUVROQ (</a:t>
            </a:r>
            <a:r>
              <a:rPr lang="es-US" sz="1000" dirty="0" err="1">
                <a:solidFill>
                  <a:prstClr val="black"/>
                </a:solidFill>
                <a:cs typeface="Arial" panose="020B0604020202020204" pitchFamily="34" charset="0"/>
              </a:rPr>
              <a:t>daprodustat</a:t>
            </a:r>
            <a:r>
              <a:rPr lang="es-US" sz="1000" dirty="0">
                <a:solidFill>
                  <a:prstClr val="black"/>
                </a:solidFill>
                <a:cs typeface="Arial" panose="020B0604020202020204" pitchFamily="34" charset="0"/>
              </a:rPr>
              <a:t>), de uso oral, para el tratamiento de la anemia. Para más información sobre medicamentos </a:t>
            </a:r>
            <a:r>
              <a:rPr lang="es-US" sz="1000" dirty="0" err="1">
                <a:solidFill>
                  <a:prstClr val="black"/>
                </a:solidFill>
                <a:cs typeface="Arial" panose="020B0604020202020204" pitchFamily="34" charset="0"/>
              </a:rPr>
              <a:t>calcimiméticos</a:t>
            </a:r>
            <a:r>
              <a:rPr lang="es-US" sz="1000" dirty="0">
                <a:solidFill>
                  <a:prstClr val="black"/>
                </a:solidFill>
                <a:cs typeface="Arial" panose="020B0604020202020204" pitchFamily="34" charset="0"/>
              </a:rPr>
              <a:t>, consulte “Cobertura de Medicare de los Servicios de Diálisis Renal y Trasplante de Riñón” (Producto Medicare n.º 10128) en </a:t>
            </a:r>
            <a:r>
              <a:rPr lang="es-US" sz="1000" dirty="0">
                <a:solidFill>
                  <a:prstClr val="black"/>
                </a:solidFill>
                <a:cs typeface="Arial" panose="020B0604020202020204" pitchFamily="34" charset="0"/>
                <a:hlinkClick r:id="rId3"/>
              </a:rPr>
              <a:t>Medicare.gov/</a:t>
            </a:r>
            <a:r>
              <a:rPr lang="es-US" sz="1000" dirty="0" err="1">
                <a:solidFill>
                  <a:prstClr val="black"/>
                </a:solidFill>
                <a:cs typeface="Arial" panose="020B0604020202020204" pitchFamily="34" charset="0"/>
                <a:hlinkClick r:id="rId3"/>
              </a:rPr>
              <a:t>publications</a:t>
            </a:r>
            <a:r>
              <a:rPr lang="es-US" sz="1000" dirty="0">
                <a:solidFill>
                  <a:prstClr val="black"/>
                </a:solidFill>
                <a:cs typeface="Arial" panose="020B0604020202020204" pitchFamily="34" charset="0"/>
              </a:rPr>
              <a:t>. </a:t>
            </a:r>
          </a:p>
          <a:p>
            <a:pPr marL="0" lvl="1" defTabSz="966508">
              <a:spcBef>
                <a:spcPts val="0"/>
              </a:spcBef>
              <a:spcAft>
                <a:spcPts val="600"/>
              </a:spcAft>
              <a:defRPr/>
            </a:pPr>
            <a:r>
              <a:rPr lang="es-US" sz="1000" b="1" dirty="0">
                <a:solidFill>
                  <a:prstClr val="black"/>
                </a:solidFill>
                <a:cs typeface="Arial" panose="020B0604020202020204" pitchFamily="34" charset="0"/>
              </a:rPr>
              <a:t>A partir del 1 de enero de 2025,</a:t>
            </a:r>
            <a:r>
              <a:rPr lang="es-US" sz="1000" dirty="0">
                <a:solidFill>
                  <a:prstClr val="black"/>
                </a:solidFill>
                <a:cs typeface="Arial" panose="020B0604020202020204" pitchFamily="34" charset="0"/>
              </a:rPr>
              <a:t> los aglutinantes de fosfato solo orales estarán cubiertos por el sistema de pago prospectivo (PPS) de la Parte B para ESRD. Hable con su médico o su equipo de cuidado de la salud sobre el uso de cualquier medicamento, incluso productos de venta libre.</a:t>
            </a:r>
          </a:p>
          <a:p>
            <a:pPr marL="0" lvl="1" defTabSz="966508">
              <a:spcBef>
                <a:spcPts val="0"/>
              </a:spcBef>
              <a:spcAft>
                <a:spcPts val="600"/>
              </a:spcAft>
              <a:defRPr/>
            </a:pPr>
            <a:r>
              <a:rPr lang="es-US" sz="1000" b="1" dirty="0">
                <a:solidFill>
                  <a:prstClr val="black"/>
                </a:solidFill>
                <a:cs typeface="Arial" panose="020B0604020202020204" pitchFamily="34" charset="0"/>
              </a:rPr>
              <a:t>Recurso</a:t>
            </a:r>
            <a:r>
              <a:rPr lang="es-US" sz="1000" dirty="0">
                <a:solidFill>
                  <a:prstClr val="black"/>
                </a:solidFill>
                <a:cs typeface="Arial" panose="020B0604020202020204" pitchFamily="34" charset="0"/>
              </a:rPr>
              <a:t>: Gráfico cortesía del Instituto Nacional de Diabetes y Enfermedades Digestivas y Renales de los Institutos Nacionales de la Salud (NIH) de EE. UU.</a:t>
            </a:r>
          </a:p>
          <a:p>
            <a:pPr marL="0" lvl="1" defTabSz="966508">
              <a:spcBef>
                <a:spcPts val="0"/>
              </a:spcBef>
              <a:spcAft>
                <a:spcPts val="600"/>
              </a:spcAft>
              <a:defRPr/>
            </a:pPr>
            <a:r>
              <a:rPr lang="es-US" sz="1000" b="1" dirty="0">
                <a:solidFill>
                  <a:prstClr val="black"/>
                </a:solidFill>
                <a:cs typeface="Arial" panose="020B0604020202020204" pitchFamily="34" charset="0"/>
              </a:rPr>
              <a:t>Fuentes:</a:t>
            </a:r>
          </a:p>
          <a:p>
            <a:pPr marL="0" lvl="1" defTabSz="966508">
              <a:spcBef>
                <a:spcPts val="0"/>
              </a:spcBef>
              <a:spcAft>
                <a:spcPts val="600"/>
              </a:spcAft>
              <a:defRPr/>
            </a:pPr>
            <a:r>
              <a:rPr lang="es-US" sz="1000" dirty="0">
                <a:cs typeface="Arial" panose="020B0604020202020204" pitchFamily="34" charset="0"/>
                <a:hlinkClick r:id="rId4"/>
              </a:rPr>
              <a:t>Medicare.gov/</a:t>
            </a:r>
            <a:r>
              <a:rPr lang="es-US" sz="1000" dirty="0" err="1">
                <a:cs typeface="Arial" panose="020B0604020202020204" pitchFamily="34" charset="0"/>
                <a:hlinkClick r:id="rId4"/>
              </a:rPr>
              <a:t>publications</a:t>
            </a:r>
            <a:r>
              <a:rPr lang="es-US" sz="1000" dirty="0">
                <a:cs typeface="Arial" panose="020B0604020202020204" pitchFamily="34" charset="0"/>
                <a:hlinkClick r:id="rId4"/>
              </a:rPr>
              <a:t>/10128-medicare-coverage-of-kidney-dialysis-kidney-transplant-services.pdf</a:t>
            </a:r>
            <a:r>
              <a:rPr lang="es-US" sz="1000" dirty="0">
                <a:cs typeface="Arial" panose="020B0604020202020204" pitchFamily="34" charset="0"/>
              </a:rPr>
              <a:t> </a:t>
            </a:r>
          </a:p>
          <a:p>
            <a:pPr marL="0" lvl="1" defTabSz="966508">
              <a:spcBef>
                <a:spcPts val="0"/>
              </a:spcBef>
              <a:spcAft>
                <a:spcPts val="600"/>
              </a:spcAft>
              <a:defRPr/>
            </a:pPr>
            <a:r>
              <a:rPr lang="es-US" sz="1000" b="1" dirty="0">
                <a:cs typeface="Arial" panose="020B0604020202020204" pitchFamily="34" charset="0"/>
              </a:rPr>
              <a:t>Imagen de hemodiálisis: </a:t>
            </a:r>
            <a:r>
              <a:rPr lang="es-US" sz="1000" dirty="0">
                <a:cs typeface="Arial" panose="020B0604020202020204" pitchFamily="34" charset="0"/>
                <a:hlinkClick r:id="rId5"/>
              </a:rPr>
              <a:t>NIDDK.nih.gov/</a:t>
            </a:r>
            <a:r>
              <a:rPr lang="es-US" sz="1000" dirty="0" err="1">
                <a:cs typeface="Arial" panose="020B0604020202020204" pitchFamily="34" charset="0"/>
                <a:hlinkClick r:id="rId5"/>
              </a:rPr>
              <a:t>health-information</a:t>
            </a:r>
            <a:r>
              <a:rPr lang="es-US" sz="1000" dirty="0">
                <a:cs typeface="Arial" panose="020B0604020202020204" pitchFamily="34" charset="0"/>
                <a:hlinkClick r:id="rId5"/>
              </a:rPr>
              <a:t>/</a:t>
            </a:r>
            <a:r>
              <a:rPr lang="es-US" sz="1000" dirty="0" err="1">
                <a:cs typeface="Arial" panose="020B0604020202020204" pitchFamily="34" charset="0"/>
                <a:hlinkClick r:id="rId5"/>
              </a:rPr>
              <a:t>kidney-disease</a:t>
            </a:r>
            <a:r>
              <a:rPr lang="es-US" sz="1000" dirty="0">
                <a:cs typeface="Arial" panose="020B0604020202020204" pitchFamily="34" charset="0"/>
                <a:hlinkClick r:id="rId5"/>
              </a:rPr>
              <a:t>/</a:t>
            </a:r>
            <a:r>
              <a:rPr lang="es-US" sz="1000" dirty="0" err="1">
                <a:cs typeface="Arial" panose="020B0604020202020204" pitchFamily="34" charset="0"/>
                <a:hlinkClick r:id="rId5"/>
              </a:rPr>
              <a:t>kidney-failure</a:t>
            </a:r>
            <a:r>
              <a:rPr lang="es-US" sz="1000" dirty="0">
                <a:cs typeface="Arial" panose="020B0604020202020204" pitchFamily="34" charset="0"/>
                <a:hlinkClick r:id="rId5"/>
              </a:rPr>
              <a:t>/</a:t>
            </a:r>
            <a:r>
              <a:rPr lang="es-US" sz="1000" dirty="0" err="1">
                <a:cs typeface="Arial" panose="020B0604020202020204" pitchFamily="34" charset="0"/>
                <a:hlinkClick r:id="rId5"/>
              </a:rPr>
              <a:t>hemodialysis</a:t>
            </a:r>
            <a:r>
              <a:rPr lang="es-US" sz="1000" dirty="0">
                <a:cs typeface="Arial" panose="020B0604020202020204" pitchFamily="34" charset="0"/>
              </a:rPr>
              <a:t> </a:t>
            </a:r>
          </a:p>
          <a:p>
            <a:pPr marL="0" lvl="1" defTabSz="966508">
              <a:spcBef>
                <a:spcPts val="0"/>
              </a:spcBef>
              <a:spcAft>
                <a:spcPts val="600"/>
              </a:spcAft>
              <a:defRPr/>
            </a:pPr>
            <a:r>
              <a:rPr lang="es-US" sz="1000" b="1" dirty="0">
                <a:cs typeface="Arial" panose="020B0604020202020204" pitchFamily="34" charset="0"/>
              </a:rPr>
              <a:t>Imágenes de diálisis peritoneal: </a:t>
            </a:r>
            <a:r>
              <a:rPr lang="es-US" sz="1000" dirty="0">
                <a:cs typeface="Arial" panose="020B0604020202020204" pitchFamily="34" charset="0"/>
                <a:hlinkClick r:id="rId6"/>
              </a:rPr>
              <a:t>NIDDK.NIH.gov/</a:t>
            </a:r>
            <a:r>
              <a:rPr lang="es-US" sz="1000" dirty="0" err="1">
                <a:cs typeface="Arial" panose="020B0604020202020204" pitchFamily="34" charset="0"/>
                <a:hlinkClick r:id="rId6"/>
              </a:rPr>
              <a:t>health-information</a:t>
            </a:r>
            <a:r>
              <a:rPr lang="es-US" sz="1000" dirty="0">
                <a:cs typeface="Arial" panose="020B0604020202020204" pitchFamily="34" charset="0"/>
                <a:hlinkClick r:id="rId6"/>
              </a:rPr>
              <a:t>/</a:t>
            </a:r>
            <a:r>
              <a:rPr lang="es-US" sz="1000" dirty="0" err="1">
                <a:cs typeface="Arial" panose="020B0604020202020204" pitchFamily="34" charset="0"/>
                <a:hlinkClick r:id="rId6"/>
              </a:rPr>
              <a:t>kidney-disease</a:t>
            </a:r>
            <a:r>
              <a:rPr lang="es-US" sz="1000" dirty="0">
                <a:cs typeface="Arial" panose="020B0604020202020204" pitchFamily="34" charset="0"/>
                <a:hlinkClick r:id="rId6"/>
              </a:rPr>
              <a:t>/</a:t>
            </a:r>
            <a:r>
              <a:rPr lang="es-US" sz="1000" dirty="0" err="1">
                <a:cs typeface="Arial" panose="020B0604020202020204" pitchFamily="34" charset="0"/>
                <a:hlinkClick r:id="rId6"/>
              </a:rPr>
              <a:t>kidney-failure</a:t>
            </a:r>
            <a:r>
              <a:rPr lang="es-US" sz="1000" dirty="0">
                <a:cs typeface="Arial" panose="020B0604020202020204" pitchFamily="34" charset="0"/>
                <a:hlinkClick r:id="rId6"/>
              </a:rPr>
              <a:t>/peritoneal-</a:t>
            </a:r>
            <a:r>
              <a:rPr lang="es-US" sz="1000" dirty="0" err="1">
                <a:cs typeface="Arial" panose="020B0604020202020204" pitchFamily="34" charset="0"/>
                <a:hlinkClick r:id="rId6"/>
              </a:rPr>
              <a:t>dialysis</a:t>
            </a:r>
            <a:r>
              <a:rPr lang="es-US" sz="1000" dirty="0">
                <a:cs typeface="Arial" panose="020B0604020202020204" pitchFamily="34" charset="0"/>
              </a:rPr>
              <a:t> </a:t>
            </a:r>
          </a:p>
        </p:txBody>
      </p:sp>
    </p:spTree>
    <p:extLst>
      <p:ext uri="{BB962C8B-B14F-4D97-AF65-F5344CB8AC3E}">
        <p14:creationId xmlns:p14="http://schemas.microsoft.com/office/powerpoint/2010/main" val="33960361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12713"/>
            <a:ext cx="5759450" cy="3240087"/>
          </a:xfrm>
        </p:spPr>
      </p:sp>
      <p:sp>
        <p:nvSpPr>
          <p:cNvPr id="3" name="Notes Placeholder 2"/>
          <p:cNvSpPr>
            <a:spLocks noGrp="1"/>
          </p:cNvSpPr>
          <p:nvPr>
            <p:ph type="body" idx="1"/>
          </p:nvPr>
        </p:nvSpPr>
        <p:spPr>
          <a:xfrm>
            <a:off x="0" y="3390900"/>
            <a:ext cx="7315200" cy="5953125"/>
          </a:xfrm>
        </p:spPr>
        <p:txBody>
          <a:bodyPr/>
          <a:lstStyle/>
          <a:p>
            <a:pPr indent="-118595" defTabSz="966508">
              <a:spcBef>
                <a:spcPts val="634"/>
              </a:spcBef>
              <a:spcAft>
                <a:spcPts val="200"/>
              </a:spcAft>
              <a:defRPr/>
            </a:pPr>
            <a:r>
              <a:rPr lang="es-US" sz="1000" b="1" dirty="0">
                <a:solidFill>
                  <a:srgbClr val="000000"/>
                </a:solidFill>
                <a:cs typeface="Arial" panose="020B0604020202020204" pitchFamily="34" charset="0"/>
              </a:rPr>
              <a:t>Notas del presentador</a:t>
            </a:r>
            <a:r>
              <a:rPr lang="es-US" sz="1000" dirty="0">
                <a:solidFill>
                  <a:srgbClr val="444444"/>
                </a:solidFill>
                <a:cs typeface="Arial" panose="020B0604020202020204" pitchFamily="34" charset="0"/>
              </a:rPr>
              <a:t>​</a:t>
            </a:r>
          </a:p>
          <a:p>
            <a:pPr indent="-118595" defTabSz="966508">
              <a:spcBef>
                <a:spcPts val="634"/>
              </a:spcBef>
              <a:spcAft>
                <a:spcPts val="200"/>
              </a:spcAft>
              <a:defRPr/>
            </a:pPr>
            <a:r>
              <a:rPr lang="es-US" sz="1000" dirty="0">
                <a:solidFill>
                  <a:prstClr val="black"/>
                </a:solidFill>
                <a:cs typeface="Arial" panose="020B0604020202020204" pitchFamily="34" charset="0"/>
              </a:rPr>
              <a:t>Si tiene Medicare por padecer ESRD, puede elegir entre Medicare Original o un plan Medicare </a:t>
            </a:r>
            <a:r>
              <a:rPr lang="es-US" sz="1000" dirty="0" err="1">
                <a:solidFill>
                  <a:prstClr val="black"/>
                </a:solidFill>
                <a:cs typeface="Arial" panose="020B0604020202020204" pitchFamily="34" charset="0"/>
              </a:rPr>
              <a:t>Advantage</a:t>
            </a:r>
            <a:r>
              <a:rPr lang="es-US" sz="1000" dirty="0">
                <a:solidFill>
                  <a:prstClr val="black"/>
                </a:solidFill>
                <a:cs typeface="Arial" panose="020B0604020202020204" pitchFamily="34" charset="0"/>
              </a:rPr>
              <a:t> al decidir cómo obtener la cobertura de Medicare. </a:t>
            </a:r>
          </a:p>
          <a:p>
            <a:pPr indent="-118595" defTabSz="966508">
              <a:spcBef>
                <a:spcPts val="634"/>
              </a:spcBef>
              <a:spcAft>
                <a:spcPts val="200"/>
              </a:spcAft>
              <a:defRPr/>
            </a:pPr>
            <a:r>
              <a:rPr lang="es-US" sz="1000" dirty="0">
                <a:solidFill>
                  <a:prstClr val="black"/>
                </a:solidFill>
                <a:cs typeface="Arial" panose="020B0604020202020204" pitchFamily="34" charset="0"/>
              </a:rPr>
              <a:t>Sus tratamientos y servicios cubiertos pueden incluir lo siguiente:</a:t>
            </a:r>
          </a:p>
          <a:p>
            <a:pPr marL="183636" indent="-183636" defTabSz="966508">
              <a:spcBef>
                <a:spcPts val="634"/>
              </a:spcBef>
              <a:spcAft>
                <a:spcPts val="200"/>
              </a:spcAft>
              <a:buFont typeface="Wingdings" pitchFamily="2" charset="2"/>
              <a:buChar char="§"/>
              <a:defRPr/>
            </a:pPr>
            <a:r>
              <a:rPr lang="es-US" sz="1000" dirty="0">
                <a:solidFill>
                  <a:prstClr val="black"/>
                </a:solidFill>
                <a:cs typeface="Arial" panose="020B0604020202020204" pitchFamily="34" charset="0"/>
              </a:rPr>
              <a:t>Parte A (seguro de hospital) de Medicare: tratamientos de diálisis para pacientes hospitalizados (si lo ingresan en un hospital para recibir cuidados especiales)</a:t>
            </a:r>
          </a:p>
          <a:p>
            <a:pPr marL="183636" indent="-183636" defTabSz="966508">
              <a:spcBef>
                <a:spcPts val="634"/>
              </a:spcBef>
              <a:spcAft>
                <a:spcPts val="200"/>
              </a:spcAft>
              <a:buFont typeface="Wingdings" pitchFamily="2" charset="2"/>
              <a:buChar char="§"/>
              <a:defRPr/>
            </a:pPr>
            <a:r>
              <a:rPr lang="es-US" sz="1000" dirty="0">
                <a:solidFill>
                  <a:prstClr val="black"/>
                </a:solidFill>
                <a:cs typeface="Arial" panose="020B0604020202020204" pitchFamily="34" charset="0"/>
              </a:rPr>
              <a:t>Parte B de Medicare (seguro médico)</a:t>
            </a:r>
          </a:p>
          <a:p>
            <a:pPr marL="287338" lvl="1" indent="-114300" defTabSz="966508">
              <a:spcAft>
                <a:spcPts val="200"/>
              </a:spcAft>
              <a:buFont typeface="Arial" pitchFamily="34" charset="0"/>
              <a:buChar char="•"/>
              <a:tabLst>
                <a:tab pos="287338" algn="l"/>
              </a:tabLst>
              <a:defRPr/>
            </a:pPr>
            <a:r>
              <a:rPr lang="es-US" sz="1000" dirty="0">
                <a:solidFill>
                  <a:prstClr val="black"/>
                </a:solidFill>
                <a:cs typeface="Arial" panose="020B0604020202020204" pitchFamily="34" charset="0"/>
              </a:rPr>
              <a:t>Tratamientos de diálisis y servicios médicos para pacientes ambulatorios (en un centro de diálisis certificado por Medicare o en su domicilio).</a:t>
            </a:r>
          </a:p>
          <a:p>
            <a:pPr marL="287338" lvl="1" indent="-114300" defTabSz="966508">
              <a:spcAft>
                <a:spcPts val="200"/>
              </a:spcAft>
              <a:buFont typeface="Arial" pitchFamily="34" charset="0"/>
              <a:buChar char="•"/>
              <a:tabLst>
                <a:tab pos="287338" algn="l"/>
              </a:tabLst>
              <a:defRPr/>
            </a:pPr>
            <a:r>
              <a:rPr lang="es-US" sz="1000" dirty="0">
                <a:solidFill>
                  <a:prstClr val="black"/>
                </a:solidFill>
                <a:cs typeface="Arial" panose="020B0604020202020204" pitchFamily="34" charset="0"/>
              </a:rPr>
              <a:t>Capacitación en diálisis en el hogar por parte de un centro de capacitación en diálisis en el hogar certificado por Medicare si decide recibir la diálisis en casa (incluye instrucción para usted y para la persona que le ayude con los tratamientos de diálisis en casa).</a:t>
            </a:r>
          </a:p>
          <a:p>
            <a:pPr marL="287338" lvl="2" indent="-114300" defTabSz="966508">
              <a:spcAft>
                <a:spcPts val="200"/>
              </a:spcAft>
              <a:buSzTx/>
              <a:buFont typeface="Arial" panose="020B0604020202020204" pitchFamily="34" charset="0"/>
              <a:buChar char="•"/>
              <a:tabLst>
                <a:tab pos="287338" algn="l"/>
              </a:tabLst>
              <a:defRPr/>
            </a:pPr>
            <a:r>
              <a:rPr lang="es-US" sz="1000" dirty="0">
                <a:solidFill>
                  <a:prstClr val="black"/>
                </a:solidFill>
                <a:cs typeface="Arial" panose="020B0604020202020204" pitchFamily="34" charset="0"/>
              </a:rPr>
              <a:t>Equipo de diálisis en casa y suministros utilizados para la diálisis renal en el centro, o en su casa, que sean razonables y médicamente necesarios (como la máquina, sistema de tratamiento de agua, sillón reclinable básico, alcohol, toallitas, paños estériles, guantes de goma y tijeras).</a:t>
            </a:r>
          </a:p>
          <a:p>
            <a:pPr marL="287338" lvl="2" indent="-114300" defTabSz="966508">
              <a:spcAft>
                <a:spcPts val="200"/>
              </a:spcAft>
              <a:buSzTx/>
              <a:buFont typeface="Arial" panose="020B0604020202020204" pitchFamily="34" charset="0"/>
              <a:buChar char="•"/>
              <a:tabLst>
                <a:tab pos="287338" algn="l"/>
              </a:tabLst>
              <a:defRPr/>
            </a:pPr>
            <a:r>
              <a:rPr lang="es-US" sz="1000" dirty="0">
                <a:solidFill>
                  <a:prstClr val="black"/>
                </a:solidFill>
                <a:cs typeface="Arial" panose="020B0604020202020204" pitchFamily="34" charset="0"/>
              </a:rPr>
              <a:t>Ciertos servicios de apoyo domiciliario (pueden incluir visitas de personal capacitado del hospital o del centro de diálisis para controlar su diálisis domiciliaria, ayudar en caso de emergencia cuando sea necesario y comprobar su equipo de diálisis y el suministro de agua).</a:t>
            </a:r>
          </a:p>
          <a:p>
            <a:pPr marL="287338" lvl="1" indent="-114300" defTabSz="966508">
              <a:spcAft>
                <a:spcPts val="200"/>
              </a:spcAft>
              <a:buFont typeface="Arial" panose="020B0604020202020204" pitchFamily="34" charset="0"/>
              <a:buChar char="•"/>
              <a:tabLst>
                <a:tab pos="287338" algn="l"/>
              </a:tabLst>
              <a:defRPr/>
            </a:pPr>
            <a:r>
              <a:rPr lang="es-US" sz="1000" dirty="0">
                <a:solidFill>
                  <a:prstClr val="black"/>
                </a:solidFill>
                <a:cs typeface="Arial" panose="020B0604020202020204" pitchFamily="34" charset="0"/>
              </a:rPr>
              <a:t>Visitas mensuales para diálisis en el hogar (de su médico o de ciertas personas que no son médicos, como asistentes médicos y enfermeras practicantes. Puede optar por recibir algunas de sus visitas mensuales por telemedicina).</a:t>
            </a:r>
          </a:p>
          <a:p>
            <a:pPr marL="287338" lvl="2" indent="-114300" defTabSz="966508">
              <a:spcAft>
                <a:spcPts val="200"/>
              </a:spcAft>
              <a:buSzTx/>
              <a:buFont typeface="Arial" panose="020B0604020202020204" pitchFamily="34" charset="0"/>
              <a:buChar char="•"/>
              <a:tabLst>
                <a:tab pos="287338" algn="l"/>
              </a:tabLst>
              <a:defRPr/>
            </a:pPr>
            <a:r>
              <a:rPr lang="es-US" sz="1000" dirty="0">
                <a:solidFill>
                  <a:prstClr val="black"/>
                </a:solidFill>
                <a:cs typeface="Arial" panose="020B0604020202020204" pitchFamily="34" charset="0"/>
              </a:rPr>
              <a:t>La mayoría de los medicamentos para diálisis ambulatoria o domiciliaria (inyectables, intravenosos [IV]) y determinados medicamentos orales que tratan o controlan afecciones asociadas con la enfermedad renal en etapa terminal (como la anemia) o que se utilizan en el tratamiento de la ESRD.</a:t>
            </a:r>
          </a:p>
          <a:p>
            <a:pPr marL="287338" lvl="2" indent="-114300" defTabSz="966508">
              <a:spcAft>
                <a:spcPts val="200"/>
              </a:spcAft>
              <a:buSzTx/>
              <a:buFont typeface="Arial" panose="020B0604020202020204" pitchFamily="34" charset="0"/>
              <a:buChar char="•"/>
              <a:tabLst>
                <a:tab pos="287338" algn="l"/>
              </a:tabLst>
              <a:defRPr/>
            </a:pPr>
            <a:r>
              <a:rPr lang="es-US" sz="1000" dirty="0">
                <a:solidFill>
                  <a:prstClr val="black"/>
                </a:solidFill>
                <a:cs typeface="Arial" panose="020B0604020202020204" pitchFamily="34" charset="0"/>
              </a:rPr>
              <a:t>Otros servicios y suministros que forman parte de la diálisis (como análisis de laboratorio).</a:t>
            </a:r>
          </a:p>
          <a:p>
            <a:pPr marL="287338" lvl="2" indent="-114300" defTabSz="966508">
              <a:spcAft>
                <a:spcPts val="200"/>
              </a:spcAft>
              <a:buSzTx/>
              <a:buFont typeface="Arial" panose="020B0604020202020204" pitchFamily="34" charset="0"/>
              <a:buChar char="•"/>
              <a:tabLst>
                <a:tab pos="287338" algn="l"/>
              </a:tabLst>
              <a:defRPr/>
            </a:pPr>
            <a:r>
              <a:rPr lang="es-US" sz="1000" dirty="0">
                <a:solidFill>
                  <a:prstClr val="black"/>
                </a:solidFill>
                <a:cs typeface="Arial" panose="020B0604020202020204" pitchFamily="34" charset="0"/>
              </a:rPr>
              <a:t>Diálisis cuando viaje dentro de los EE. UU. (en un centro de diálisis certificado por Medicare). </a:t>
            </a:r>
            <a:r>
              <a:rPr lang="es-US" sz="1000" b="1" dirty="0">
                <a:solidFill>
                  <a:prstClr val="black"/>
                </a:solidFill>
                <a:cs typeface="Arial" panose="020B0604020202020204" pitchFamily="34" charset="0"/>
              </a:rPr>
              <a:t>NOTA:</a:t>
            </a:r>
            <a:r>
              <a:rPr lang="es-US" sz="1000" dirty="0">
                <a:solidFill>
                  <a:prstClr val="black"/>
                </a:solidFill>
                <a:cs typeface="Arial" panose="020B0604020202020204" pitchFamily="34" charset="0"/>
              </a:rPr>
              <a:t> Si recibe servicios de diálisis de un plan Medicare </a:t>
            </a:r>
            <a:r>
              <a:rPr lang="es-US" sz="1000" dirty="0" err="1">
                <a:solidFill>
                  <a:prstClr val="black"/>
                </a:solidFill>
                <a:cs typeface="Arial" panose="020B0604020202020204" pitchFamily="34" charset="0"/>
              </a:rPr>
              <a:t>Advantage</a:t>
            </a:r>
            <a:r>
              <a:rPr lang="es-US" sz="1000" dirty="0">
                <a:solidFill>
                  <a:prstClr val="black"/>
                </a:solidFill>
                <a:cs typeface="Arial" panose="020B0604020202020204" pitchFamily="34" charset="0"/>
              </a:rPr>
              <a:t>, su plan podría ayudarle a organizar el tratamiento de diálisis mientras viaja. Comuníquese con su plan para obtener más información.</a:t>
            </a:r>
          </a:p>
          <a:p>
            <a:pPr marL="16164" lvl="1" defTabSz="966508">
              <a:spcAft>
                <a:spcPts val="200"/>
              </a:spcAft>
              <a:defRPr/>
            </a:pPr>
            <a:r>
              <a:rPr lang="es-US" sz="1000" dirty="0">
                <a:solidFill>
                  <a:prstClr val="black"/>
                </a:solidFill>
                <a:cs typeface="Arial" panose="020B0604020202020204" pitchFamily="34" charset="0"/>
              </a:rPr>
              <a:t>Además, Medicare cubre la diálisis para las personas con Medicare que tienen una lesión renal aguda (AKI). </a:t>
            </a:r>
          </a:p>
          <a:p>
            <a:pPr marL="16164" lvl="1" defTabSz="966508">
              <a:spcAft>
                <a:spcPts val="200"/>
              </a:spcAft>
              <a:defRPr/>
            </a:pPr>
            <a:r>
              <a:rPr lang="es-US" sz="1000" dirty="0">
                <a:solidFill>
                  <a:prstClr val="black"/>
                </a:solidFill>
                <a:cs typeface="Arial" panose="020B0604020202020204" pitchFamily="34" charset="0"/>
              </a:rPr>
              <a:t>Visite </a:t>
            </a:r>
            <a:r>
              <a:rPr lang="es-US" sz="1000" dirty="0">
                <a:solidFill>
                  <a:prstClr val="black"/>
                </a:solidFill>
                <a:cs typeface="Arial" panose="020B0604020202020204" pitchFamily="34" charset="0"/>
                <a:hlinkClick r:id="rId3"/>
              </a:rPr>
              <a:t>Medicare.gov/care-compare</a:t>
            </a:r>
            <a:r>
              <a:rPr lang="es-US" sz="1000" dirty="0">
                <a:solidFill>
                  <a:prstClr val="black"/>
                </a:solidFill>
                <a:cs typeface="Arial" panose="020B0604020202020204" pitchFamily="34" charset="0"/>
              </a:rPr>
              <a:t> para encontrar un centro de diálisis certificado por Medicare en su zona.</a:t>
            </a:r>
          </a:p>
        </p:txBody>
      </p:sp>
    </p:spTree>
    <p:extLst>
      <p:ext uri="{BB962C8B-B14F-4D97-AF65-F5344CB8AC3E}">
        <p14:creationId xmlns:p14="http://schemas.microsoft.com/office/powerpoint/2010/main" val="28442422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1" y="3757507"/>
            <a:ext cx="5852160" cy="5501983"/>
          </a:xfrm>
        </p:spPr>
        <p:txBody>
          <a:bodyPr/>
          <a:lstStyle/>
          <a:p>
            <a:pPr marL="0" lvl="1" defTabSz="966508">
              <a:spcBef>
                <a:spcPts val="634"/>
              </a:spcBef>
              <a:defRPr/>
            </a:pPr>
            <a:r>
              <a:rPr lang="es-US" b="1" i="0" u="none" strike="noStrike" dirty="0">
                <a:solidFill>
                  <a:srgbClr val="000000"/>
                </a:solidFill>
                <a:effectLst/>
                <a:cs typeface="Arial" panose="020B0604020202020204" pitchFamily="34" charset="0"/>
              </a:rPr>
              <a:t>Esta diapositiva tiene animación.</a:t>
            </a:r>
          </a:p>
          <a:p>
            <a:pPr marL="0" lvl="1" defTabSz="966508">
              <a:spcBef>
                <a:spcPts val="634"/>
              </a:spcBef>
              <a:defRPr/>
            </a:pPr>
            <a:r>
              <a:rPr lang="es-US" b="1" i="0" u="none" strike="noStrike" dirty="0">
                <a:solidFill>
                  <a:srgbClr val="000000"/>
                </a:solidFill>
                <a:effectLst/>
                <a:cs typeface="Arial" panose="020B0604020202020204" pitchFamily="34" charset="0"/>
              </a:rPr>
              <a:t>Notas del presentador</a:t>
            </a:r>
            <a:r>
              <a:rPr lang="es-US" b="0" i="0" dirty="0">
                <a:solidFill>
                  <a:srgbClr val="444444"/>
                </a:solidFill>
                <a:effectLst/>
                <a:cs typeface="Arial" panose="020B0604020202020204" pitchFamily="34" charset="0"/>
              </a:rPr>
              <a:t>​</a:t>
            </a:r>
          </a:p>
          <a:p>
            <a:pPr marL="181221" lvl="1" indent="-181221" defTabSz="966508">
              <a:buFont typeface="Wingdings" panose="05000000000000000000" pitchFamily="2" charset="2"/>
              <a:buChar char="§"/>
              <a:defRPr/>
            </a:pPr>
            <a:r>
              <a:rPr lang="es-US" dirty="0">
                <a:solidFill>
                  <a:prstClr val="black"/>
                </a:solidFill>
                <a:cs typeface="Arial" panose="020B0604020202020204" pitchFamily="34" charset="0"/>
              </a:rPr>
              <a:t>La Parte B cubre la capacitación para la diálisis en el hogar, pero solo cuando se imparte en un centro de capacitación certificado por Medicare. Puede calificar para hacer la capacitación si cree que podría servirle aprender a hacer los tratamientos de diálisis en su hogar, y si su médico lo aprueba. Las sesiones de capacitación se dan al mismo tiempo en el que recibe el tratamiento de diálisis y están limitadas a una cantidad máxima de sesiones. Visite </a:t>
            </a:r>
            <a:r>
              <a:rPr lang="es-US" dirty="0">
                <a:solidFill>
                  <a:prstClr val="black"/>
                </a:solidFill>
                <a:cs typeface="Arial" panose="020B0604020202020204" pitchFamily="34" charset="0"/>
                <a:hlinkClick r:id="rId3"/>
              </a:rPr>
              <a:t>Medicare.gov/care-compare</a:t>
            </a:r>
            <a:r>
              <a:rPr lang="es-US" dirty="0">
                <a:solidFill>
                  <a:prstClr val="black"/>
                </a:solidFill>
                <a:cs typeface="Arial" panose="020B0604020202020204" pitchFamily="34" charset="0"/>
              </a:rPr>
              <a:t> para buscar centros certificado para impartir capacitación en diálisis. </a:t>
            </a:r>
          </a:p>
          <a:p>
            <a:pPr marL="181221" lvl="1" indent="-181221" defTabSz="966508">
              <a:buFont typeface="Wingdings" panose="05000000000000000000" pitchFamily="2" charset="2"/>
              <a:buChar char="§"/>
              <a:defRPr/>
            </a:pPr>
            <a:r>
              <a:rPr lang="es-US" dirty="0">
                <a:solidFill>
                  <a:prstClr val="black"/>
                </a:solidFill>
                <a:cs typeface="Arial" panose="020B0604020202020204" pitchFamily="34" charset="0"/>
              </a:rPr>
              <a:t>El centro de diálisis se ocupará de proporcionar todos los artículos y servicios relacionados con la diálisis en el hogar incluido el equipo y los suministros (ya sea directamente o por contrato). </a:t>
            </a:r>
          </a:p>
          <a:p>
            <a:pPr marL="181221" indent="-181221">
              <a:spcBef>
                <a:spcPts val="634"/>
              </a:spcBef>
              <a:buFont typeface="Wingdings" panose="05000000000000000000" pitchFamily="2" charset="2"/>
              <a:buChar char="§"/>
            </a:pPr>
            <a:r>
              <a:rPr lang="es-US" dirty="0"/>
              <a:t>Su centro de diálisis debe proporcionar estos artículos y servicios, ya sea directamente o mediante un acuerdo con otro proveedor. </a:t>
            </a:r>
          </a:p>
          <a:p>
            <a:pPr marL="181221" indent="-181221">
              <a:spcBef>
                <a:spcPts val="634"/>
              </a:spcBef>
              <a:buFont typeface="Wingdings" panose="05000000000000000000" pitchFamily="2" charset="2"/>
              <a:buChar char="§"/>
            </a:pPr>
            <a:r>
              <a:rPr lang="es-US" dirty="0"/>
              <a:t>Medicare realiza un pago único por tratamiento de diálisis al centro de diálisis por todos los servicios relacionados con la diálisis, incluidos los equipos y suministros. Los centros de diálisis pagan a terceros proveedores de este monto de pago único.</a:t>
            </a:r>
          </a:p>
          <a:p>
            <a:pPr marL="0" lvl="1" defTabSz="966508">
              <a:defRPr/>
            </a:pPr>
            <a:r>
              <a:rPr lang="es-US" b="1" dirty="0">
                <a:solidFill>
                  <a:prstClr val="black"/>
                </a:solidFill>
                <a:cs typeface="Arial" panose="020B0604020202020204" pitchFamily="34" charset="0"/>
              </a:rPr>
              <a:t>NOTA</a:t>
            </a:r>
            <a:r>
              <a:rPr lang="es-US" dirty="0">
                <a:solidFill>
                  <a:prstClr val="black"/>
                </a:solidFill>
                <a:cs typeface="Arial" panose="020B0604020202020204" pitchFamily="34" charset="0"/>
              </a:rPr>
              <a:t>: Medicare no cubrirá procedimientos quirúrgicos ni otros servicios necesarios para preparar al paciente para la diálisis (como la operación para crear el acceso arteriovenoso (fístula)) antes de que empiece la cobertura de Medicare. Sin embargo, si completa la capacitación para diálisis en el hogar, la cobertura de Medicare empezará el mes en que comience con la diálisis regular, y estos servicios podrían estar cubiertos. Si ya tiene Medicare debido a su edad o discapacidad, Medicare cubrirá la colocación de una fístula ordenada por un médico u otros servicios de preparación antes de que comience la diálisis.</a:t>
            </a:r>
          </a:p>
          <a:p>
            <a:pPr>
              <a:spcBef>
                <a:spcPts val="634"/>
              </a:spcBef>
            </a:pPr>
            <a:endParaRPr lang="en-US" dirty="0">
              <a:cs typeface="Arial" panose="020B0604020202020204" pitchFamily="34" charset="0"/>
            </a:endParaRPr>
          </a:p>
        </p:txBody>
      </p:sp>
    </p:spTree>
    <p:extLst>
      <p:ext uri="{BB962C8B-B14F-4D97-AF65-F5344CB8AC3E}">
        <p14:creationId xmlns:p14="http://schemas.microsoft.com/office/powerpoint/2010/main" val="8150974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618107" y="3757507"/>
            <a:ext cx="5965574" cy="5144347"/>
          </a:xfrm>
        </p:spPr>
        <p:txBody>
          <a:bodyPr/>
          <a:lstStyle/>
          <a:p>
            <a:pPr defTabSz="966508">
              <a:spcAft>
                <a:spcPts val="600"/>
              </a:spcAft>
              <a:defRPr/>
            </a:pPr>
            <a:r>
              <a:rPr lang="es-US" b="1" dirty="0">
                <a:solidFill>
                  <a:srgbClr val="000000"/>
                </a:solidFill>
                <a:cs typeface="Arial" panose="020B0604020202020204" pitchFamily="34" charset="0"/>
              </a:rPr>
              <a:t>Notas del presentador</a:t>
            </a:r>
            <a:r>
              <a:rPr lang="es-US" dirty="0">
                <a:solidFill>
                  <a:srgbClr val="444444"/>
                </a:solidFill>
                <a:cs typeface="Arial" panose="020B0604020202020204" pitchFamily="34" charset="0"/>
              </a:rPr>
              <a:t>​</a:t>
            </a:r>
          </a:p>
          <a:p>
            <a:pPr marL="181221" indent="-181221">
              <a:spcAft>
                <a:spcPts val="600"/>
              </a:spcAft>
              <a:buFont typeface="Wingdings" panose="05000000000000000000" pitchFamily="2" charset="2"/>
              <a:buChar char="§"/>
            </a:pPr>
            <a:r>
              <a:rPr lang="es-US" b="1" dirty="0">
                <a:cs typeface="Arial" panose="020B0604020202020204" pitchFamily="34" charset="0"/>
              </a:rPr>
              <a:t>Medicare Original</a:t>
            </a:r>
            <a:r>
              <a:rPr lang="es-US" dirty="0"/>
              <a:t> solo cubre los servicios de ambulancia desde y hacia su hogar hasta el centro de diálisis más cercano, si otras formas de transporte pudieran poner en peligro su salud. </a:t>
            </a:r>
          </a:p>
          <a:p>
            <a:pPr marL="181221" indent="-181221">
              <a:spcAft>
                <a:spcPts val="600"/>
              </a:spcAft>
              <a:buFont typeface="Wingdings" panose="05000000000000000000" pitchFamily="2" charset="2"/>
              <a:buChar char="§"/>
            </a:pPr>
            <a:r>
              <a:rPr lang="es-US" b="1" dirty="0"/>
              <a:t>Para recibir servicios de ambulancia programados y repetitivos que no sean de emergencia,</a:t>
            </a:r>
            <a:r>
              <a:rPr lang="es-US" dirty="0"/>
              <a:t> el proveedor del servicio de ambulancia debe tener una orden por escrito de su médico o autorización previa para brindarle el servicio. La orden por escrito del médico debe certificar que el transporte en ambulancia es necesario por razones médicas y debe estar fechada después de 60 días antes de recibir el servicio de ambulancia. </a:t>
            </a:r>
          </a:p>
          <a:p>
            <a:pPr marL="181221" indent="-181221">
              <a:spcAft>
                <a:spcPts val="600"/>
              </a:spcAft>
              <a:buFont typeface="Wingdings" panose="05000000000000000000" pitchFamily="2" charset="2"/>
              <a:buChar char="§"/>
            </a:pPr>
            <a:r>
              <a:rPr lang="es-US" b="1" dirty="0"/>
              <a:t>Si tiene un</a:t>
            </a:r>
            <a:r>
              <a:rPr lang="es-US" dirty="0"/>
              <a:t> </a:t>
            </a:r>
            <a:r>
              <a:rPr lang="es-US" b="1" dirty="0">
                <a:cs typeface="Arial" panose="020B0604020202020204" pitchFamily="34" charset="0"/>
              </a:rPr>
              <a:t>Plan Medicare </a:t>
            </a:r>
            <a:r>
              <a:rPr lang="es-US" b="1" dirty="0" err="1">
                <a:cs typeface="Arial" panose="020B0604020202020204" pitchFamily="34" charset="0"/>
              </a:rPr>
              <a:t>Advantage</a:t>
            </a:r>
            <a:r>
              <a:rPr lang="es-US" b="1" dirty="0">
                <a:cs typeface="Arial" panose="020B0604020202020204" pitchFamily="34" charset="0"/>
              </a:rPr>
              <a:t>,</a:t>
            </a:r>
            <a:r>
              <a:rPr lang="es-US" dirty="0"/>
              <a:t> el plan podría cubrir algún transporte que no sea en ambulancia a los centros de diálisis o consultorios médicos. Lea los materiales del plan o llame al plan para obtener más información. </a:t>
            </a:r>
          </a:p>
          <a:p>
            <a:pPr>
              <a:spcAft>
                <a:spcPts val="600"/>
              </a:spcAft>
            </a:pPr>
            <a:r>
              <a:rPr lang="es-US" b="1" dirty="0"/>
              <a:t>Para obtener más información sobre la cobertura de ambulancias,</a:t>
            </a:r>
            <a:r>
              <a:rPr lang="es-US" dirty="0"/>
              <a:t> visite </a:t>
            </a:r>
            <a:r>
              <a:rPr lang="es-US" dirty="0">
                <a:cs typeface="Arial" panose="020B0604020202020204" pitchFamily="34" charset="0"/>
                <a:hlinkClick r:id="rId3"/>
              </a:rPr>
              <a:t>es.Medicare.gov/</a:t>
            </a:r>
            <a:r>
              <a:rPr lang="es-US" dirty="0" err="1">
                <a:cs typeface="Arial" panose="020B0604020202020204" pitchFamily="34" charset="0"/>
                <a:hlinkClick r:id="rId3"/>
              </a:rPr>
              <a:t>coverage</a:t>
            </a:r>
            <a:r>
              <a:rPr lang="es-US" dirty="0">
                <a:cs typeface="Arial" panose="020B0604020202020204" pitchFamily="34" charset="0"/>
                <a:hlinkClick r:id="rId3"/>
              </a:rPr>
              <a:t>/ambulance-services.html</a:t>
            </a:r>
            <a:r>
              <a:rPr lang="es-US" dirty="0"/>
              <a:t>. </a:t>
            </a:r>
            <a:r>
              <a:rPr lang="es-US" dirty="0">
                <a:solidFill>
                  <a:srgbClr val="231F20"/>
                </a:solidFill>
                <a:cs typeface="Arial" panose="020B0604020202020204" pitchFamily="34" charset="0"/>
              </a:rPr>
              <a:t>También puede llamar al 1-800-MEDICARE </a:t>
            </a:r>
            <a:br>
              <a:rPr lang="es-US" dirty="0">
                <a:solidFill>
                  <a:srgbClr val="231F20"/>
                </a:solidFill>
                <a:cs typeface="Arial" panose="020B0604020202020204" pitchFamily="34" charset="0"/>
              </a:rPr>
            </a:br>
            <a:r>
              <a:rPr lang="es-US" dirty="0">
                <a:solidFill>
                  <a:srgbClr val="231F20"/>
                </a:solidFill>
                <a:cs typeface="Arial" panose="020B0604020202020204" pitchFamily="34" charset="0"/>
              </a:rPr>
              <a:t>(1-800-633-4227). Los usuarios de TTY pueden llamar al 1-877-486-2048.</a:t>
            </a:r>
          </a:p>
          <a:p>
            <a:pPr>
              <a:spcAft>
                <a:spcPts val="600"/>
              </a:spcAft>
            </a:pPr>
            <a:r>
              <a:rPr lang="es-US" b="1" dirty="0"/>
              <a:t>Si necesita ayuda relacionada con el transporte que no sea en ambulancia,</a:t>
            </a:r>
            <a:r>
              <a:rPr lang="es-US" dirty="0"/>
              <a:t> hable con el trabajador social de su centro de diálisis para conocer los servicios disponibles.</a:t>
            </a:r>
          </a:p>
          <a:p>
            <a:pPr defTabSz="966508">
              <a:spcAft>
                <a:spcPts val="600"/>
              </a:spcAft>
              <a:defRPr/>
            </a:pPr>
            <a:endParaRPr lang="en-US" dirty="0">
              <a:solidFill>
                <a:srgbClr val="231F20"/>
              </a:solidFill>
              <a:cs typeface="Arial" panose="020B0604020202020204" pitchFamily="34" charset="0"/>
            </a:endParaRPr>
          </a:p>
        </p:txBody>
      </p:sp>
    </p:spTree>
    <p:extLst>
      <p:ext uri="{BB962C8B-B14F-4D97-AF65-F5344CB8AC3E}">
        <p14:creationId xmlns:p14="http://schemas.microsoft.com/office/powerpoint/2010/main" val="33314183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08">
              <a:spcBef>
                <a:spcPts val="634"/>
              </a:spcBef>
              <a:spcAft>
                <a:spcPts val="600"/>
              </a:spcAft>
              <a:defRPr/>
            </a:pPr>
            <a:r>
              <a:rPr lang="es-US" b="1">
                <a:solidFill>
                  <a:srgbClr val="000000"/>
                </a:solidFill>
                <a:cs typeface="Arial" panose="020B0604020202020204" pitchFamily="34" charset="0"/>
              </a:rPr>
              <a:t>Notas del presentador</a:t>
            </a:r>
            <a:r>
              <a:rPr lang="es-US">
                <a:solidFill>
                  <a:srgbClr val="444444"/>
                </a:solidFill>
                <a:cs typeface="Arial" panose="020B0604020202020204" pitchFamily="34" charset="0"/>
              </a:rPr>
              <a:t>​</a:t>
            </a:r>
          </a:p>
          <a:p>
            <a:pPr defTabSz="966508">
              <a:spcBef>
                <a:spcPts val="634"/>
              </a:spcBef>
              <a:spcAft>
                <a:spcPts val="600"/>
              </a:spcAft>
              <a:defRPr/>
            </a:pPr>
            <a:r>
              <a:rPr lang="es-US">
                <a:solidFill>
                  <a:srgbClr val="231F20"/>
                </a:solidFill>
                <a:cs typeface="Arial" panose="020B0604020202020204" pitchFamily="34" charset="0"/>
              </a:rPr>
              <a:t>También es importante entender que Medicare no cubre estos servicios o suministros:</a:t>
            </a:r>
          </a:p>
          <a:p>
            <a:pPr marL="182898" lvl="2" indent="-182898" defTabSz="966508">
              <a:spcAft>
                <a:spcPts val="600"/>
              </a:spcAft>
              <a:buSzTx/>
              <a:buFont typeface="Wingdings" panose="05000000000000000000" pitchFamily="2" charset="2"/>
              <a:buChar char="§"/>
              <a:defRPr/>
            </a:pPr>
            <a:r>
              <a:rPr lang="es-US">
                <a:solidFill>
                  <a:srgbClr val="231F20"/>
                </a:solidFill>
                <a:cs typeface="Arial" panose="020B0604020202020204" pitchFamily="34" charset="0"/>
              </a:rPr>
              <a:t>Asistentes de diálisis a los que se les paga por ayudar con la diálisis en el hogar</a:t>
            </a:r>
          </a:p>
          <a:p>
            <a:pPr marL="182898" lvl="2" indent="-182898" defTabSz="966508">
              <a:spcAft>
                <a:spcPts val="600"/>
              </a:spcAft>
              <a:buSzTx/>
              <a:buFont typeface="Wingdings" panose="05000000000000000000" pitchFamily="2" charset="2"/>
              <a:buChar char="§"/>
              <a:defRPr/>
            </a:pPr>
            <a:r>
              <a:rPr lang="es-US">
                <a:solidFill>
                  <a:srgbClr val="231F20"/>
                </a:solidFill>
                <a:cs typeface="Arial" panose="020B0604020202020204" pitchFamily="34" charset="0"/>
              </a:rPr>
              <a:t>Salarios perdidos de usted o la persona que le ayude durante la capacitación de diálisis en el hogar</a:t>
            </a:r>
          </a:p>
          <a:p>
            <a:pPr marL="182898" lvl="2" indent="-182898" defTabSz="966508">
              <a:spcAft>
                <a:spcPts val="600"/>
              </a:spcAft>
              <a:buSzTx/>
              <a:buFont typeface="Wingdings" panose="05000000000000000000" pitchFamily="2" charset="2"/>
              <a:buChar char="§"/>
              <a:defRPr/>
            </a:pPr>
            <a:r>
              <a:rPr lang="es-US">
                <a:solidFill>
                  <a:srgbClr val="231F20"/>
                </a:solidFill>
                <a:cs typeface="Arial" panose="020B0604020202020204" pitchFamily="34" charset="0"/>
              </a:rPr>
              <a:t>Alojamiento durante el tratamiento</a:t>
            </a:r>
          </a:p>
          <a:p>
            <a:pPr marL="182898" lvl="2" indent="-182898" defTabSz="966508">
              <a:spcAft>
                <a:spcPts val="600"/>
              </a:spcAft>
              <a:buSzTx/>
              <a:buFont typeface="Wingdings" panose="05000000000000000000" pitchFamily="2" charset="2"/>
              <a:buChar char="§"/>
              <a:defRPr/>
            </a:pPr>
            <a:r>
              <a:rPr lang="es-US">
                <a:solidFill>
                  <a:srgbClr val="231F20"/>
                </a:solidFill>
                <a:cs typeface="Arial" panose="020B0604020202020204" pitchFamily="34" charset="0"/>
              </a:rPr>
              <a:t>Sangre o concentrado de glóbulos rojos para la diálisis en el hogar, a menos que sea parte de un servicio médico </a:t>
            </a:r>
          </a:p>
          <a:p>
            <a:pPr>
              <a:spcBef>
                <a:spcPts val="634"/>
              </a:spcBef>
              <a:spcAft>
                <a:spcPts val="600"/>
              </a:spcAft>
            </a:pPr>
            <a:r>
              <a:rPr lang="es-US" b="1">
                <a:cs typeface="Arial" panose="020B0604020202020204" pitchFamily="34" charset="0"/>
              </a:rPr>
              <a:t>Fuente</a:t>
            </a:r>
            <a:r>
              <a:rPr lang="es-US"/>
              <a:t>: </a:t>
            </a:r>
            <a:r>
              <a:rPr lang="es-US">
                <a:cs typeface="Arial" panose="020B0604020202020204" pitchFamily="34" charset="0"/>
                <a:hlinkClick r:id="rId3"/>
              </a:rPr>
              <a:t>es.Medicare.gov/coverage/dialysis-services-supplies</a:t>
            </a:r>
            <a:r>
              <a:rPr lang="es-US"/>
              <a:t> </a:t>
            </a:r>
          </a:p>
        </p:txBody>
      </p:sp>
    </p:spTree>
    <p:extLst>
      <p:ext uri="{BB962C8B-B14F-4D97-AF65-F5344CB8AC3E}">
        <p14:creationId xmlns:p14="http://schemas.microsoft.com/office/powerpoint/2010/main" val="18236253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s-US" b="1"/>
              <a:t>Notas del presentador</a:t>
            </a:r>
          </a:p>
          <a:p>
            <a:pPr>
              <a:spcAft>
                <a:spcPts val="600"/>
              </a:spcAft>
            </a:pPr>
            <a:r>
              <a:rPr lang="es-US"/>
              <a:t>Un trasplante de riñón es un tipo de cirugía en la que se traslada a su organismo el riñón saludable de otra persona. Este riñón donado hace el trabajo que sus propios riñones ya no pueden hacer. Usted puede recibir un riñón de una persona que haya fallecido recientemente o de alguien que aún esté vivo, como un familiar elegible. La sangre del posible donador de riñón debe analizarse para asegurarse de que sea compatible con su organismo, de modo que este no rechace el nuevo riñón.</a:t>
            </a:r>
          </a:p>
          <a:p>
            <a:pPr>
              <a:spcAft>
                <a:spcPts val="600"/>
              </a:spcAft>
            </a:pPr>
            <a:r>
              <a:rPr lang="es-US" b="1"/>
              <a:t>NOTA: Medicare Original</a:t>
            </a:r>
            <a:r>
              <a:rPr lang="es-US"/>
              <a:t> cubre el trasplante de riñón solo si se realiza en un hospital certificado por Medicare para realizar trasplantes de riñón. Si está inscrito en un </a:t>
            </a:r>
            <a:r>
              <a:rPr lang="es-US" b="1"/>
              <a:t>Plan Medicare Advantage,</a:t>
            </a:r>
            <a:r>
              <a:rPr lang="es-US"/>
              <a:t> tal vez pueda utilizar hospitales fuera de la red y el área de servicio del plan. Consulte con su plan para saber qué hospital puede usar. </a:t>
            </a:r>
          </a:p>
          <a:p>
            <a:pPr>
              <a:spcAft>
                <a:spcPts val="600"/>
              </a:spcAft>
            </a:pPr>
            <a:r>
              <a:rPr lang="es-US" b="1">
                <a:solidFill>
                  <a:prstClr val="black"/>
                </a:solidFill>
                <a:cs typeface="Arial" panose="020B0604020202020204" pitchFamily="34" charset="0"/>
              </a:rPr>
              <a:t>Fuente:</a:t>
            </a:r>
            <a:r>
              <a:rPr lang="es-US">
                <a:solidFill>
                  <a:prstClr val="black"/>
                </a:solidFill>
                <a:cs typeface="Arial" panose="020B0604020202020204" pitchFamily="34" charset="0"/>
              </a:rPr>
              <a:t> Los gráficos y el contenido son cortesía del Instituto Nacional de Diabetes y Enfermedades Digestivas y Renales, de los Institutos Nacionales de Salud (NIH) de EE. UU. (</a:t>
            </a:r>
            <a:r>
              <a:rPr lang="es-US">
                <a:solidFill>
                  <a:prstClr val="black"/>
                </a:solidFill>
                <a:cs typeface="Arial" panose="020B0604020202020204" pitchFamily="34" charset="0"/>
                <a:hlinkClick r:id="rId3"/>
              </a:rPr>
              <a:t>NIDDK.nih.gov/health-information/kidney-disease/kidney-failure/kidney-transplant</a:t>
            </a:r>
            <a:r>
              <a:rPr lang="es-US">
                <a:solidFill>
                  <a:prstClr val="black"/>
                </a:solidFill>
                <a:cs typeface="Arial" panose="020B0604020202020204" pitchFamily="34" charset="0"/>
              </a:rPr>
              <a:t>). </a:t>
            </a:r>
          </a:p>
        </p:txBody>
      </p:sp>
    </p:spTree>
    <p:extLst>
      <p:ext uri="{BB962C8B-B14F-4D97-AF65-F5344CB8AC3E}">
        <p14:creationId xmlns:p14="http://schemas.microsoft.com/office/powerpoint/2010/main" val="18028457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61924" y="3757506"/>
            <a:ext cx="7038975" cy="5752253"/>
          </a:xfrm>
        </p:spPr>
        <p:txBody>
          <a:bodyPr/>
          <a:lstStyle/>
          <a:p>
            <a:pPr defTabSz="966508">
              <a:spcBef>
                <a:spcPts val="634"/>
              </a:spcBef>
              <a:spcAft>
                <a:spcPts val="600"/>
              </a:spcAft>
              <a:defRPr/>
            </a:pPr>
            <a:r>
              <a:rPr lang="es-US" b="1" dirty="0">
                <a:solidFill>
                  <a:srgbClr val="000000"/>
                </a:solidFill>
                <a:cs typeface="Arial" panose="020B0604020202020204" pitchFamily="34" charset="0"/>
              </a:rPr>
              <a:t>Notas del presentador</a:t>
            </a:r>
            <a:r>
              <a:rPr lang="es-US" dirty="0">
                <a:solidFill>
                  <a:srgbClr val="444444"/>
                </a:solidFill>
                <a:cs typeface="Arial" panose="020B0604020202020204" pitchFamily="34" charset="0"/>
              </a:rPr>
              <a:t>​</a:t>
            </a:r>
          </a:p>
          <a:p>
            <a:pPr defTabSz="966508">
              <a:spcBef>
                <a:spcPts val="634"/>
              </a:spcBef>
              <a:spcAft>
                <a:spcPts val="600"/>
              </a:spcAft>
              <a:defRPr/>
            </a:pPr>
            <a:r>
              <a:rPr lang="es-US" dirty="0">
                <a:solidFill>
                  <a:prstClr val="black"/>
                </a:solidFill>
                <a:cs typeface="Arial" panose="020B0604020202020204" pitchFamily="34" charset="0"/>
              </a:rPr>
              <a:t>La Parte A y la Parte B de Medicare cubren distintos artículos y servicios relacionados con los trasplantes de riñón. Medicare cubre estos servicios si los realiza el hospital certificado por Medicare donde recibirá el trasplante u otro hospital que participe en Medicare.</a:t>
            </a:r>
          </a:p>
          <a:p>
            <a:pPr defTabSz="966508">
              <a:spcBef>
                <a:spcPts val="634"/>
              </a:spcBef>
              <a:spcAft>
                <a:spcPts val="600"/>
              </a:spcAft>
              <a:defRPr/>
            </a:pPr>
            <a:r>
              <a:rPr lang="es-US" dirty="0">
                <a:solidFill>
                  <a:prstClr val="black"/>
                </a:solidFill>
                <a:cs typeface="Arial" panose="020B0604020202020204" pitchFamily="34" charset="0"/>
              </a:rPr>
              <a:t>La Parte A cubre lo siguiente:</a:t>
            </a:r>
          </a:p>
          <a:p>
            <a:pPr marL="183636" lvl="1" indent="-183636" defTabSz="966508">
              <a:spcAft>
                <a:spcPts val="600"/>
              </a:spcAft>
              <a:buFont typeface="Wingdings" panose="05000000000000000000" pitchFamily="2" charset="2"/>
              <a:buChar char="§"/>
              <a:defRPr/>
            </a:pPr>
            <a:r>
              <a:rPr lang="es-US" dirty="0">
                <a:solidFill>
                  <a:prstClr val="black"/>
                </a:solidFill>
                <a:cs typeface="Arial" panose="020B0604020202020204" pitchFamily="34" charset="0"/>
              </a:rPr>
              <a:t>Servicios como paciente internado en un hospital certificado por Medicare</a:t>
            </a:r>
          </a:p>
          <a:p>
            <a:pPr marL="183636" lvl="1" indent="-183636" defTabSz="966508">
              <a:spcAft>
                <a:spcPts val="600"/>
              </a:spcAft>
              <a:buFont typeface="Wingdings" panose="05000000000000000000" pitchFamily="2" charset="2"/>
              <a:buChar char="§"/>
              <a:defRPr/>
            </a:pPr>
            <a:r>
              <a:rPr lang="es-US" dirty="0">
                <a:solidFill>
                  <a:prstClr val="black"/>
                </a:solidFill>
                <a:cs typeface="Arial" panose="020B0604020202020204" pitchFamily="34" charset="0"/>
              </a:rPr>
              <a:t>Tarifa de registro de riñón</a:t>
            </a:r>
          </a:p>
          <a:p>
            <a:pPr marL="183636" lvl="1" indent="-183636" defTabSz="966508">
              <a:spcAft>
                <a:spcPts val="600"/>
              </a:spcAft>
              <a:buFont typeface="Wingdings" panose="05000000000000000000" pitchFamily="2" charset="2"/>
              <a:buChar char="§"/>
              <a:defRPr/>
            </a:pPr>
            <a:r>
              <a:rPr lang="es-US" dirty="0">
                <a:solidFill>
                  <a:prstClr val="black"/>
                </a:solidFill>
                <a:cs typeface="Arial" panose="020B0604020202020204" pitchFamily="34" charset="0"/>
              </a:rPr>
              <a:t>Análisis de laboratorio y otras pruebas para evaluar su afección médica y la afección médica del posible donador del riñón (Medicare cubre estos servicios, ya sea que los realice el hospital certificado por Medicare donde recibirá el trasplante, o bien otro hospital que participe en Medicare)</a:t>
            </a:r>
          </a:p>
          <a:p>
            <a:pPr marL="183636" lvl="1" indent="-183636" defTabSz="966508">
              <a:spcAft>
                <a:spcPts val="600"/>
              </a:spcAft>
              <a:buFont typeface="Wingdings" panose="05000000000000000000" pitchFamily="2" charset="2"/>
              <a:buChar char="§"/>
              <a:defRPr/>
            </a:pPr>
            <a:r>
              <a:rPr lang="es-US" dirty="0">
                <a:solidFill>
                  <a:prstClr val="black"/>
                </a:solidFill>
                <a:cs typeface="Arial" panose="020B0604020202020204" pitchFamily="34" charset="0"/>
              </a:rPr>
              <a:t>El costo de búsqueda del riñón adecuado para la operación de trasplante (si no hay donador de riñón)</a:t>
            </a:r>
          </a:p>
          <a:p>
            <a:pPr marL="183636" lvl="1" indent="-183636" defTabSz="966508">
              <a:spcAft>
                <a:spcPts val="600"/>
              </a:spcAft>
              <a:buFont typeface="Wingdings" panose="05000000000000000000" pitchFamily="2" charset="2"/>
              <a:buChar char="§"/>
              <a:defRPr/>
            </a:pPr>
            <a:r>
              <a:rPr lang="es-US" dirty="0">
                <a:solidFill>
                  <a:prstClr val="black"/>
                </a:solidFill>
                <a:cs typeface="Arial" panose="020B0604020202020204" pitchFamily="34" charset="0"/>
              </a:rPr>
              <a:t>El costo completo de la atención para el donador del riñón (incluso la atención antes de la operación, la propia operación y la atención después de la cirugía). Ni usted ni su donador tendrán que pagar deducible, </a:t>
            </a:r>
            <a:r>
              <a:rPr lang="es-US" dirty="0" err="1">
                <a:solidFill>
                  <a:prstClr val="black"/>
                </a:solidFill>
                <a:cs typeface="Arial" panose="020B0604020202020204" pitchFamily="34" charset="0"/>
              </a:rPr>
              <a:t>coseguro</a:t>
            </a:r>
            <a:r>
              <a:rPr lang="es-US" dirty="0">
                <a:solidFill>
                  <a:prstClr val="black"/>
                </a:solidFill>
                <a:cs typeface="Arial" panose="020B0604020202020204" pitchFamily="34" charset="0"/>
              </a:rPr>
              <a:t> ni ningún otro costo por su estancia en el hospital.</a:t>
            </a:r>
          </a:p>
          <a:p>
            <a:pPr marL="183636" lvl="1" indent="-183636" defTabSz="966508">
              <a:spcAft>
                <a:spcPts val="600"/>
              </a:spcAft>
              <a:buFont typeface="Wingdings" panose="05000000000000000000" pitchFamily="2" charset="2"/>
              <a:buChar char="§"/>
              <a:defRPr/>
            </a:pPr>
            <a:r>
              <a:rPr lang="es-US" dirty="0">
                <a:solidFill>
                  <a:prstClr val="black"/>
                </a:solidFill>
                <a:cs typeface="Arial" panose="020B0604020202020204" pitchFamily="34" charset="0"/>
              </a:rPr>
              <a:t>Toda la atención hospitalaria adicional para su donador en caso de problemas derivados de la cirugía</a:t>
            </a:r>
          </a:p>
          <a:p>
            <a:pPr marL="183636" lvl="1" indent="-183636" defTabSz="966508">
              <a:spcAft>
                <a:spcPts val="600"/>
              </a:spcAft>
              <a:buFont typeface="Wingdings" panose="05000000000000000000" pitchFamily="2" charset="2"/>
              <a:buChar char="§"/>
              <a:defRPr/>
            </a:pPr>
            <a:r>
              <a:rPr lang="es-US" dirty="0">
                <a:solidFill>
                  <a:prstClr val="black"/>
                </a:solidFill>
                <a:cs typeface="Arial" panose="020B0604020202020204" pitchFamily="34" charset="0"/>
              </a:rPr>
              <a:t>Sangre (unidades completas de concentrado de glóbulos rojos, componentes sanguíneos y el costo del procesamiento y la administración de la sangre).</a:t>
            </a:r>
          </a:p>
          <a:p>
            <a:pPr marL="0" lvl="1" defTabSz="966508">
              <a:spcAft>
                <a:spcPts val="600"/>
              </a:spcAft>
              <a:defRPr/>
            </a:pPr>
            <a:r>
              <a:rPr lang="es-US" b="1" dirty="0">
                <a:solidFill>
                  <a:prstClr val="black"/>
                </a:solidFill>
                <a:cs typeface="Arial" panose="020B0604020202020204" pitchFamily="34" charset="0"/>
              </a:rPr>
              <a:t>NOTA: </a:t>
            </a:r>
            <a:r>
              <a:rPr lang="es-US" dirty="0"/>
              <a:t>Si está inscrito en un plan Medicare </a:t>
            </a:r>
            <a:r>
              <a:rPr lang="es-US" dirty="0" err="1"/>
              <a:t>Advantage</a:t>
            </a:r>
            <a:r>
              <a:rPr lang="es-US" dirty="0"/>
              <a:t>, su plan le proporcionará los beneficios de la Parte A y la Parte B, excepto ciertos costos relacionados con el trasplante de riñón, como los gastos de un donador vivo de riñón. Póngase en contacto con su plan si tiene preguntas sobre los servicios cubiertos.</a:t>
            </a:r>
          </a:p>
          <a:p>
            <a:pPr>
              <a:spcBef>
                <a:spcPts val="634"/>
              </a:spcBef>
              <a:spcAft>
                <a:spcPts val="600"/>
              </a:spcAft>
            </a:pPr>
            <a:r>
              <a:rPr lang="es-US" b="1" dirty="0">
                <a:cs typeface="Arial" panose="020B0604020202020204" pitchFamily="34" charset="0"/>
              </a:rPr>
              <a:t>Recurso:</a:t>
            </a:r>
            <a:r>
              <a:rPr lang="es-US" dirty="0"/>
              <a:t> </a:t>
            </a:r>
            <a:r>
              <a:rPr lang="es-US" dirty="0">
                <a:cs typeface="Arial" panose="020B0604020202020204" pitchFamily="34" charset="0"/>
                <a:hlinkClick r:id="rId3"/>
              </a:rPr>
              <a:t>Medicare.gov/</a:t>
            </a:r>
            <a:r>
              <a:rPr lang="es-US" dirty="0" err="1">
                <a:cs typeface="Arial" panose="020B0604020202020204" pitchFamily="34" charset="0"/>
                <a:hlinkClick r:id="rId3"/>
              </a:rPr>
              <a:t>publications</a:t>
            </a:r>
            <a:r>
              <a:rPr lang="es-US" dirty="0">
                <a:cs typeface="Arial" panose="020B0604020202020204" pitchFamily="34" charset="0"/>
                <a:hlinkClick r:id="rId3"/>
              </a:rPr>
              <a:t>/10050-Medicare-and-You.pdf</a:t>
            </a:r>
            <a:r>
              <a:rPr lang="es-US" dirty="0"/>
              <a:t> (parte inferior de la página 61)</a:t>
            </a:r>
          </a:p>
        </p:txBody>
      </p:sp>
    </p:spTree>
    <p:extLst>
      <p:ext uri="{BB962C8B-B14F-4D97-AF65-F5344CB8AC3E}">
        <p14:creationId xmlns:p14="http://schemas.microsoft.com/office/powerpoint/2010/main" val="21443414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08">
              <a:spcAft>
                <a:spcPts val="600"/>
              </a:spcAft>
              <a:defRPr/>
            </a:pPr>
            <a:r>
              <a:rPr lang="es-US" b="1">
                <a:solidFill>
                  <a:srgbClr val="000000"/>
                </a:solidFill>
                <a:cs typeface="Arial" panose="020B0604020202020204" pitchFamily="34" charset="0"/>
              </a:rPr>
              <a:t>Notas del presentador</a:t>
            </a:r>
            <a:r>
              <a:rPr lang="es-US">
                <a:solidFill>
                  <a:srgbClr val="444444"/>
                </a:solidFill>
                <a:cs typeface="Arial" panose="020B0604020202020204" pitchFamily="34" charset="0"/>
              </a:rPr>
              <a:t>​</a:t>
            </a:r>
          </a:p>
          <a:p>
            <a:pPr defTabSz="966508">
              <a:spcAft>
                <a:spcPts val="600"/>
              </a:spcAft>
              <a:defRPr/>
            </a:pPr>
            <a:r>
              <a:rPr lang="es-US">
                <a:solidFill>
                  <a:prstClr val="black"/>
                </a:solidFill>
                <a:cs typeface="Arial" panose="020B0604020202020204" pitchFamily="34" charset="0"/>
              </a:rPr>
              <a:t>La cobertura de la Parte B para pacientes de trasplantes incluye lo siguiente:</a:t>
            </a:r>
          </a:p>
          <a:p>
            <a:pPr marL="183636" indent="-183636" defTabSz="966508">
              <a:spcAft>
                <a:spcPts val="600"/>
              </a:spcAft>
              <a:buFont typeface="Wingdings" pitchFamily="2" charset="2"/>
              <a:buChar char="§"/>
              <a:defRPr/>
            </a:pPr>
            <a:r>
              <a:rPr lang="es-US">
                <a:solidFill>
                  <a:prstClr val="black"/>
                </a:solidFill>
                <a:cs typeface="Arial" panose="020B0604020202020204" pitchFamily="34" charset="0"/>
              </a:rPr>
              <a:t>Los servicios del médico para la cirugía de trasplante de riñón (incluyendo la atención antes, durante y después de la cirugía)</a:t>
            </a:r>
          </a:p>
          <a:p>
            <a:pPr marL="183636" indent="-183636" defTabSz="966508">
              <a:spcAft>
                <a:spcPts val="600"/>
              </a:spcAft>
              <a:buFont typeface="Wingdings" pitchFamily="2" charset="2"/>
              <a:buChar char="§"/>
              <a:defRPr/>
            </a:pPr>
            <a:r>
              <a:rPr lang="es-US">
                <a:solidFill>
                  <a:prstClr val="black"/>
                </a:solidFill>
                <a:cs typeface="Arial" panose="020B0604020202020204" pitchFamily="34" charset="0"/>
              </a:rPr>
              <a:t>Servicios del médico para su donador de riñón durante su hospitalización</a:t>
            </a:r>
          </a:p>
          <a:p>
            <a:pPr marL="183636" indent="-183636" defTabSz="966508">
              <a:spcAft>
                <a:spcPts val="600"/>
              </a:spcAft>
              <a:buFont typeface="Wingdings" pitchFamily="2" charset="2"/>
              <a:buChar char="§"/>
              <a:defRPr/>
            </a:pPr>
            <a:r>
              <a:rPr lang="es-US">
                <a:solidFill>
                  <a:prstClr val="black"/>
                </a:solidFill>
                <a:cs typeface="Arial" panose="020B0604020202020204" pitchFamily="34" charset="0"/>
              </a:rPr>
              <a:t>Sangre (entera o unidades de glóbulos rojos empaquetados, componentes de sangre y el costo de procesar y entregarle la sangre)</a:t>
            </a:r>
          </a:p>
          <a:p>
            <a:pPr marL="183636" indent="-183636" defTabSz="966508">
              <a:spcAft>
                <a:spcPts val="600"/>
              </a:spcAft>
              <a:buFont typeface="Wingdings" pitchFamily="2" charset="2"/>
              <a:buChar char="§"/>
              <a:defRPr/>
            </a:pPr>
            <a:r>
              <a:rPr lang="es-US">
                <a:solidFill>
                  <a:prstClr val="black"/>
                </a:solidFill>
                <a:cs typeface="Arial" panose="020B0604020202020204" pitchFamily="34" charset="0"/>
              </a:rPr>
              <a:t>Medicamentos inmunosupresores por un tiempo limitado después de que salga del hospital, luego de un trasplante</a:t>
            </a:r>
          </a:p>
          <a:p>
            <a:pPr defTabSz="966508">
              <a:spcAft>
                <a:spcPts val="600"/>
              </a:spcAft>
              <a:defRPr/>
            </a:pPr>
            <a:r>
              <a:rPr lang="es-US" b="1">
                <a:solidFill>
                  <a:prstClr val="black"/>
                </a:solidFill>
                <a:cs typeface="Arial" panose="020B0604020202020204" pitchFamily="34" charset="0"/>
              </a:rPr>
              <a:t>NOTA</a:t>
            </a:r>
            <a:r>
              <a:rPr lang="es-US">
                <a:solidFill>
                  <a:prstClr val="black"/>
                </a:solidFill>
                <a:cs typeface="Arial" panose="020B0604020202020204" pitchFamily="34" charset="0"/>
              </a:rPr>
              <a:t>: Medicare pagará el costo completo de la atención médica del donador del riñón. No debe pagar un deducible, coseguro ni otros costos por la hospitalización de su donador. Además, su donador de riñón no tiene que pagar un deducible, coseguro ni ningún otro costo de su hospitalización. </a:t>
            </a:r>
          </a:p>
          <a:p>
            <a:pPr>
              <a:spcAft>
                <a:spcPts val="600"/>
              </a:spcAft>
            </a:pPr>
            <a:endParaRPr lang="en-US" dirty="0">
              <a:cs typeface="Arial" panose="020B0604020202020204" pitchFamily="34" charset="0"/>
            </a:endParaRPr>
          </a:p>
        </p:txBody>
      </p:sp>
    </p:spTree>
    <p:extLst>
      <p:ext uri="{BB962C8B-B14F-4D97-AF65-F5344CB8AC3E}">
        <p14:creationId xmlns:p14="http://schemas.microsoft.com/office/powerpoint/2010/main" val="17777952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207963"/>
            <a:ext cx="5759450" cy="3240087"/>
          </a:xfrm>
        </p:spPr>
      </p:sp>
      <p:sp>
        <p:nvSpPr>
          <p:cNvPr id="3" name="Notes Placeholder 2"/>
          <p:cNvSpPr>
            <a:spLocks noGrp="1"/>
          </p:cNvSpPr>
          <p:nvPr>
            <p:ph type="body" idx="1"/>
          </p:nvPr>
        </p:nvSpPr>
        <p:spPr>
          <a:xfrm>
            <a:off x="121920" y="3581401"/>
            <a:ext cx="7071360" cy="5734050"/>
          </a:xfrm>
        </p:spPr>
        <p:txBody>
          <a:bodyPr/>
          <a:lstStyle/>
          <a:p>
            <a:pPr>
              <a:spcAft>
                <a:spcPts val="400"/>
              </a:spcAft>
            </a:pPr>
            <a:r>
              <a:rPr lang="es-US" sz="1050" b="1" i="0" dirty="0">
                <a:solidFill>
                  <a:schemeClr val="tx1"/>
                </a:solidFill>
                <a:effectLst/>
                <a:latin typeface="+mn-lt"/>
                <a:ea typeface="+mn-ea"/>
                <a:cs typeface="+mn-cs"/>
              </a:rPr>
              <a:t>Notas del presentador</a:t>
            </a:r>
          </a:p>
          <a:p>
            <a:pPr>
              <a:spcAft>
                <a:spcPts val="400"/>
              </a:spcAft>
            </a:pPr>
            <a:r>
              <a:rPr lang="es-US" sz="1050" b="0" i="0" dirty="0">
                <a:solidFill>
                  <a:schemeClr val="tx1"/>
                </a:solidFill>
                <a:effectLst/>
                <a:latin typeface="+mn-lt"/>
                <a:ea typeface="+mn-ea"/>
                <a:cs typeface="+mn-cs"/>
              </a:rPr>
              <a:t>El tratamiento conservador de la insuficiencia renal consiste en que el equipo médico continúe su tratamiento sin diálisis ni trasplante de riñón. Los cuidados se centran en su calidad de vida y en el control de los síntomas.</a:t>
            </a:r>
          </a:p>
          <a:p>
            <a:pPr>
              <a:spcAft>
                <a:spcPts val="400"/>
              </a:spcAft>
            </a:pPr>
            <a:r>
              <a:rPr lang="es-US" sz="1050" b="0" i="0" dirty="0">
                <a:solidFill>
                  <a:schemeClr val="tx1"/>
                </a:solidFill>
                <a:effectLst/>
                <a:latin typeface="+mn-lt"/>
                <a:ea typeface="+mn-ea"/>
                <a:cs typeface="+mn-cs"/>
              </a:rPr>
              <a:t>Usted tiene derecho a decidir el tratamiento de su insuficiencia renal. Puede elegir el tratamiento conservador en lugar de la diálisis o el trasplante.</a:t>
            </a:r>
          </a:p>
          <a:p>
            <a:pPr>
              <a:spcAft>
                <a:spcPts val="400"/>
              </a:spcAft>
            </a:pPr>
            <a:r>
              <a:rPr lang="es-US" sz="1050" b="0" i="0" dirty="0">
                <a:solidFill>
                  <a:schemeClr val="tx1"/>
                </a:solidFill>
                <a:effectLst/>
                <a:latin typeface="+mn-lt"/>
                <a:ea typeface="+mn-ea"/>
                <a:cs typeface="+mn-cs"/>
              </a:rPr>
              <a:t>Su equipo de atención médica le ayudará a crear un plan para satisfacer sus necesidades asistenciales. Su equipo de atención médica puede incluir un nefrólogo, un médico clínico de atención primaria, enfermera, dietista, trabajador social y farmacéutico.</a:t>
            </a:r>
          </a:p>
          <a:p>
            <a:pPr>
              <a:spcAft>
                <a:spcPts val="400"/>
              </a:spcAft>
            </a:pPr>
            <a:r>
              <a:rPr lang="es-US" sz="1050" b="0" i="0" dirty="0">
                <a:solidFill>
                  <a:schemeClr val="tx1"/>
                </a:solidFill>
                <a:effectLst/>
                <a:latin typeface="+mn-lt"/>
                <a:ea typeface="+mn-ea"/>
                <a:cs typeface="+mn-cs"/>
              </a:rPr>
              <a:t>El tratamiento incluye:</a:t>
            </a:r>
          </a:p>
          <a:p>
            <a:pPr marL="114300" indent="-114300">
              <a:spcAft>
                <a:spcPts val="400"/>
              </a:spcAft>
              <a:buFont typeface="Wingdings" panose="05000000000000000000" pitchFamily="2" charset="2"/>
              <a:buChar char="§"/>
            </a:pPr>
            <a:r>
              <a:rPr lang="es-US" sz="1050" b="0" i="0" dirty="0">
                <a:solidFill>
                  <a:schemeClr val="tx1"/>
                </a:solidFill>
                <a:effectLst/>
                <a:latin typeface="+mn-lt"/>
                <a:ea typeface="+mn-ea"/>
                <a:cs typeface="+mn-cs"/>
              </a:rPr>
              <a:t>Preservar la función renal el mayor tiempo posible</a:t>
            </a:r>
          </a:p>
          <a:p>
            <a:pPr marL="114300" indent="-114300">
              <a:spcAft>
                <a:spcPts val="400"/>
              </a:spcAft>
              <a:buFont typeface="Wingdings" panose="05000000000000000000" pitchFamily="2" charset="2"/>
              <a:buChar char="§"/>
            </a:pPr>
            <a:r>
              <a:rPr lang="es-US" sz="1050" b="0" i="0" dirty="0">
                <a:solidFill>
                  <a:schemeClr val="tx1"/>
                </a:solidFill>
                <a:effectLst/>
                <a:latin typeface="+mn-lt"/>
                <a:ea typeface="+mn-ea"/>
                <a:cs typeface="+mn-cs"/>
              </a:rPr>
              <a:t>Controlar los síntomas, como náuseas y falta de apetito y sus sentimientos</a:t>
            </a:r>
          </a:p>
          <a:p>
            <a:pPr marL="114300" indent="-114300">
              <a:spcAft>
                <a:spcPts val="400"/>
              </a:spcAft>
              <a:buFont typeface="Wingdings" panose="05000000000000000000" pitchFamily="2" charset="2"/>
              <a:buChar char="§"/>
            </a:pPr>
            <a:r>
              <a:rPr lang="es-US" sz="1050" b="0" i="0" dirty="0">
                <a:solidFill>
                  <a:schemeClr val="tx1"/>
                </a:solidFill>
                <a:effectLst/>
                <a:latin typeface="+mn-lt"/>
                <a:ea typeface="+mn-ea"/>
                <a:cs typeface="+mn-cs"/>
              </a:rPr>
              <a:t>Controlar otros problemas de salud causados por la insuficiencia renal, como la anemia.</a:t>
            </a:r>
          </a:p>
          <a:p>
            <a:pPr marL="114300" indent="-114300">
              <a:spcAft>
                <a:spcPts val="400"/>
              </a:spcAft>
              <a:buFont typeface="Wingdings" panose="05000000000000000000" pitchFamily="2" charset="2"/>
              <a:buChar char="§"/>
            </a:pPr>
            <a:r>
              <a:rPr lang="es-US" sz="1050" b="0" i="0" dirty="0">
                <a:solidFill>
                  <a:schemeClr val="tx1"/>
                </a:solidFill>
                <a:effectLst/>
                <a:latin typeface="+mn-lt"/>
                <a:ea typeface="+mn-ea"/>
                <a:cs typeface="+mn-cs"/>
              </a:rPr>
              <a:t>Mantener su calidad de vida el mayor tiempo posible</a:t>
            </a:r>
          </a:p>
          <a:p>
            <a:pPr marL="114300" indent="-114300">
              <a:spcAft>
                <a:spcPts val="400"/>
              </a:spcAft>
              <a:buFont typeface="Wingdings" panose="05000000000000000000" pitchFamily="2" charset="2"/>
              <a:buChar char="§"/>
            </a:pPr>
            <a:r>
              <a:rPr lang="es-US" sz="1050" b="0" i="0" dirty="0">
                <a:solidFill>
                  <a:schemeClr val="tx1"/>
                </a:solidFill>
                <a:effectLst/>
                <a:latin typeface="+mn-lt"/>
                <a:ea typeface="+mn-ea"/>
                <a:cs typeface="+mn-cs"/>
              </a:rPr>
              <a:t>Prepararse para el final de la vida</a:t>
            </a:r>
          </a:p>
          <a:p>
            <a:pPr>
              <a:spcAft>
                <a:spcPts val="400"/>
              </a:spcAft>
            </a:pPr>
            <a:r>
              <a:rPr lang="es-US" sz="1050" b="0" i="0" dirty="0">
                <a:solidFill>
                  <a:schemeClr val="tx1"/>
                </a:solidFill>
                <a:effectLst/>
                <a:latin typeface="+mn-lt"/>
                <a:ea typeface="+mn-ea"/>
                <a:cs typeface="+mn-cs"/>
              </a:rPr>
              <a:t>El tratamiento conservador no cura la enfermedad renal. Los objetivos del tratamiento son:</a:t>
            </a:r>
          </a:p>
          <a:p>
            <a:pPr marL="114300" indent="-114300">
              <a:spcAft>
                <a:spcPts val="400"/>
              </a:spcAft>
              <a:buFont typeface="Wingdings" panose="05000000000000000000" pitchFamily="2" charset="2"/>
              <a:buChar char="§"/>
            </a:pPr>
            <a:r>
              <a:rPr lang="es-US" sz="1050" dirty="0"/>
              <a:t>Proporcionar la mejor calidad de vida.</a:t>
            </a:r>
          </a:p>
          <a:p>
            <a:pPr marL="114300" indent="-114300">
              <a:spcAft>
                <a:spcPts val="400"/>
              </a:spcAft>
              <a:buFont typeface="Wingdings" panose="05000000000000000000" pitchFamily="2" charset="2"/>
              <a:buChar char="§"/>
            </a:pPr>
            <a:r>
              <a:rPr lang="es-US" sz="1050" dirty="0"/>
              <a:t>Evitar tratamientos y estancias en el hospital que podrían empeorar la calidad de vida.</a:t>
            </a:r>
            <a:r>
              <a:rPr lang="es-US" sz="1050" b="0" i="0" dirty="0">
                <a:solidFill>
                  <a:schemeClr val="tx1"/>
                </a:solidFill>
                <a:effectLst/>
                <a:latin typeface="+mn-lt"/>
                <a:ea typeface="+mn-ea"/>
                <a:cs typeface="+mn-cs"/>
              </a:rPr>
              <a:t> Esto puede significar menos citas médicas, extracciones de sangre y medicamentos.</a:t>
            </a:r>
          </a:p>
          <a:p>
            <a:pPr>
              <a:spcAft>
                <a:spcPts val="400"/>
              </a:spcAft>
            </a:pPr>
            <a:r>
              <a:rPr lang="es-US" sz="1050" b="0" i="0" dirty="0">
                <a:solidFill>
                  <a:schemeClr val="tx1"/>
                </a:solidFill>
                <a:effectLst/>
                <a:latin typeface="+mn-lt"/>
                <a:ea typeface="+mn-ea"/>
                <a:cs typeface="+mn-cs"/>
              </a:rPr>
              <a:t>Su plan de cuidados puede cambiar a medida que cambien su calidad de vida y estado de salud. Cuando se acerque el final de su vida, puede optar por recibir cuidados paliativos.</a:t>
            </a:r>
          </a:p>
          <a:p>
            <a:pPr>
              <a:spcAft>
                <a:spcPts val="400"/>
              </a:spcAft>
            </a:pPr>
            <a:r>
              <a:rPr lang="es-US" sz="1050" b="1" dirty="0"/>
              <a:t>NOTA: </a:t>
            </a:r>
            <a:r>
              <a:rPr lang="es-US" sz="1050" dirty="0"/>
              <a:t>Medicare solo paga los servicios de apoyo, como el control de los síntomas y el tratamiento del dolor, en el marco de los cuidados paliativos (un programa de atención y apoyo a enfermos terminales) si se cumplen determinados requisitos y la persona opta por recibir cuidados paliativos. Si una persona opta por un tratamiento conservador pero no elige los cuidados paliativos o no cumple los requisitos para recibirlos, Medicare puede no cubrir los servicios de apoyo.</a:t>
            </a:r>
          </a:p>
          <a:p>
            <a:pPr>
              <a:spcAft>
                <a:spcPts val="400"/>
              </a:spcAft>
            </a:pPr>
            <a:r>
              <a:rPr lang="es-US" sz="1050" b="1" dirty="0"/>
              <a:t>Fuentes: </a:t>
            </a:r>
          </a:p>
          <a:p>
            <a:pPr marL="171450" indent="-171450">
              <a:spcAft>
                <a:spcPts val="400"/>
              </a:spcAft>
              <a:buFont typeface="Arial" panose="020B0604020202020204" pitchFamily="34" charset="0"/>
              <a:buChar char="•"/>
            </a:pPr>
            <a:r>
              <a:rPr lang="es-US" sz="1050" dirty="0">
                <a:hlinkClick r:id="rId3"/>
              </a:rPr>
              <a:t>Medicare.gov/</a:t>
            </a:r>
            <a:r>
              <a:rPr lang="es-US" sz="1050" dirty="0" err="1">
                <a:hlinkClick r:id="rId3"/>
              </a:rPr>
              <a:t>publications</a:t>
            </a:r>
            <a:r>
              <a:rPr lang="es-US" sz="1050" dirty="0">
                <a:hlinkClick r:id="rId3"/>
              </a:rPr>
              <a:t>/02154-medicare-hospice-benefits.pdf</a:t>
            </a:r>
            <a:r>
              <a:rPr lang="es-US" sz="1050" dirty="0"/>
              <a:t> </a:t>
            </a:r>
          </a:p>
          <a:p>
            <a:pPr marL="171450" indent="-171450">
              <a:spcAft>
                <a:spcPts val="400"/>
              </a:spcAft>
              <a:buFont typeface="Arial" panose="020B0604020202020204" pitchFamily="34" charset="0"/>
              <a:buChar char="•"/>
            </a:pPr>
            <a:r>
              <a:rPr lang="es-US" sz="1050" dirty="0"/>
              <a:t>El contenido es cortesía del Instituto Nacional de Diabetes y Enfermedades Digestivas y Renales, de los Institutos Nacionales de Salud (NIH) de EE. UU.</a:t>
            </a:r>
            <a:r>
              <a:rPr lang="es-US" sz="1050" dirty="0">
                <a:solidFill>
                  <a:prstClr val="black"/>
                </a:solidFill>
                <a:cs typeface="Arial" panose="020B0604020202020204" pitchFamily="34" charset="0"/>
              </a:rPr>
              <a:t> (</a:t>
            </a:r>
            <a:r>
              <a:rPr lang="es-US" sz="1050" dirty="0">
                <a:hlinkClick r:id="rId4"/>
              </a:rPr>
              <a:t>NIDDK.nih.gov/</a:t>
            </a:r>
            <a:r>
              <a:rPr lang="es-US" sz="1050" dirty="0" err="1">
                <a:hlinkClick r:id="rId4"/>
              </a:rPr>
              <a:t>health-information</a:t>
            </a:r>
            <a:r>
              <a:rPr lang="es-US" sz="1050" dirty="0">
                <a:hlinkClick r:id="rId4"/>
              </a:rPr>
              <a:t>/</a:t>
            </a:r>
            <a:r>
              <a:rPr lang="es-US" sz="1050" dirty="0" err="1">
                <a:hlinkClick r:id="rId4"/>
              </a:rPr>
              <a:t>kidney-disease</a:t>
            </a:r>
            <a:r>
              <a:rPr lang="es-US" sz="1050" dirty="0">
                <a:hlinkClick r:id="rId4"/>
              </a:rPr>
              <a:t>/</a:t>
            </a:r>
            <a:r>
              <a:rPr lang="es-US" sz="1050" dirty="0" err="1">
                <a:hlinkClick r:id="rId4"/>
              </a:rPr>
              <a:t>kidney-failure</a:t>
            </a:r>
            <a:r>
              <a:rPr lang="es-US" sz="1050" dirty="0">
                <a:hlinkClick r:id="rId4"/>
              </a:rPr>
              <a:t>/conservative-</a:t>
            </a:r>
            <a:r>
              <a:rPr lang="es-US" sz="1050" dirty="0" err="1">
                <a:hlinkClick r:id="rId4"/>
              </a:rPr>
              <a:t>management</a:t>
            </a:r>
            <a:r>
              <a:rPr lang="es-US" sz="1050" dirty="0"/>
              <a:t>).  </a:t>
            </a:r>
          </a:p>
        </p:txBody>
      </p:sp>
    </p:spTree>
    <p:extLst>
      <p:ext uri="{BB962C8B-B14F-4D97-AF65-F5344CB8AC3E}">
        <p14:creationId xmlns:p14="http://schemas.microsoft.com/office/powerpoint/2010/main" val="32702219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08">
              <a:spcAft>
                <a:spcPts val="600"/>
              </a:spcAft>
              <a:defRPr/>
            </a:pPr>
            <a:r>
              <a:rPr lang="es-US" b="1">
                <a:solidFill>
                  <a:srgbClr val="000000"/>
                </a:solidFill>
                <a:cs typeface="Arial" panose="020B0604020202020204" pitchFamily="34" charset="0"/>
              </a:rPr>
              <a:t>Notas del presentador</a:t>
            </a:r>
            <a:r>
              <a:rPr lang="es-US">
                <a:solidFill>
                  <a:srgbClr val="444444"/>
                </a:solidFill>
                <a:cs typeface="Arial" panose="020B0604020202020204" pitchFamily="34" charset="0"/>
              </a:rPr>
              <a:t>​</a:t>
            </a:r>
          </a:p>
          <a:p>
            <a:pPr>
              <a:spcAft>
                <a:spcPts val="600"/>
              </a:spcAft>
              <a:defRPr/>
            </a:pPr>
            <a:r>
              <a:rPr lang="es-US">
                <a:solidFill>
                  <a:prstClr val="black"/>
                </a:solidFill>
                <a:cs typeface="Arial" panose="020B0604020202020204" pitchFamily="34" charset="0"/>
              </a:rPr>
              <a:t>En esta lección se describe la enfermedad renal en etapa terminal (ESRD) (insuficiencia renal permanente que requiere diálisis o un trasplante de riñón) y explica la información básica sobre la elegibilidad de Medicare con base en ESRD, y cómo obtener ayuda de Medicaid para pagar los servicios que se necesitan para tratar la insuficiencia renal permanente.</a:t>
            </a:r>
          </a:p>
        </p:txBody>
      </p:sp>
    </p:spTree>
    <p:extLst>
      <p:ext uri="{BB962C8B-B14F-4D97-AF65-F5344CB8AC3E}">
        <p14:creationId xmlns:p14="http://schemas.microsoft.com/office/powerpoint/2010/main" val="22338978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90500" y="3757507"/>
            <a:ext cx="7010400" cy="5643668"/>
          </a:xfrm>
        </p:spPr>
        <p:txBody>
          <a:bodyPr/>
          <a:lstStyle/>
          <a:p>
            <a:pPr marL="0" lvl="1" defTabSz="966508">
              <a:spcBef>
                <a:spcPts val="0"/>
              </a:spcBef>
              <a:spcAft>
                <a:spcPts val="600"/>
              </a:spcAft>
              <a:defRPr/>
            </a:pPr>
            <a:r>
              <a:rPr lang="es-US" sz="1100" b="1" dirty="0">
                <a:solidFill>
                  <a:srgbClr val="000000"/>
                </a:solidFill>
                <a:cs typeface="Arial" panose="020B0604020202020204" pitchFamily="34" charset="0"/>
              </a:rPr>
              <a:t>Esta diapositiva tiene animación.</a:t>
            </a:r>
          </a:p>
          <a:p>
            <a:pPr indent="-237194" defTabSz="966508">
              <a:spcAft>
                <a:spcPts val="600"/>
              </a:spcAft>
              <a:defRPr/>
            </a:pPr>
            <a:r>
              <a:rPr lang="es-US" sz="1100" b="1" dirty="0">
                <a:solidFill>
                  <a:srgbClr val="000000"/>
                </a:solidFill>
                <a:cs typeface="Arial" panose="020B0604020202020204" pitchFamily="34" charset="0"/>
              </a:rPr>
              <a:t>Notas del presentador</a:t>
            </a:r>
            <a:r>
              <a:rPr lang="es-US" sz="1100" dirty="0">
                <a:solidFill>
                  <a:srgbClr val="444444"/>
                </a:solidFill>
                <a:cs typeface="Arial" panose="020B0604020202020204" pitchFamily="34" charset="0"/>
              </a:rPr>
              <a:t>​</a:t>
            </a:r>
          </a:p>
          <a:p>
            <a:pPr indent="-237194" defTabSz="966508">
              <a:spcAft>
                <a:spcPts val="600"/>
              </a:spcAft>
              <a:defRPr/>
            </a:pPr>
            <a:r>
              <a:rPr lang="es-US" sz="1100" dirty="0">
                <a:solidFill>
                  <a:prstClr val="black"/>
                </a:solidFill>
                <a:cs typeface="Arial" panose="020B0604020202020204" pitchFamily="34" charset="0"/>
              </a:rPr>
              <a:t>Compruebe sus conocimientos: Pregunta 4</a:t>
            </a:r>
          </a:p>
          <a:p>
            <a:pPr indent="-237194" defTabSz="984463">
              <a:spcAft>
                <a:spcPts val="600"/>
              </a:spcAft>
              <a:defRPr/>
            </a:pPr>
            <a:r>
              <a:rPr lang="es-US" sz="1100" b="1" dirty="0">
                <a:solidFill>
                  <a:prstClr val="black"/>
                </a:solidFill>
                <a:cs typeface="Arial" panose="020B0604020202020204" pitchFamily="34" charset="0"/>
              </a:rPr>
              <a:t>La Parte B de Medicare (seguro médico) cubre: (Seleccione todas las opciones que corresponda.)</a:t>
            </a:r>
          </a:p>
          <a:p>
            <a:pPr marL="241627" indent="-241627" defTabSz="966508">
              <a:spcAft>
                <a:spcPts val="600"/>
              </a:spcAft>
              <a:buFont typeface="+mj-lt"/>
              <a:buAutoNum type="alphaLcPeriod"/>
              <a:defRPr/>
            </a:pPr>
            <a:r>
              <a:rPr lang="es-US" sz="1100" dirty="0">
                <a:solidFill>
                  <a:prstClr val="black"/>
                </a:solidFill>
                <a:cs typeface="Arial" panose="020B0604020202020204" pitchFamily="34" charset="0"/>
              </a:rPr>
              <a:t>La mayoría de los medicamentos para diálisis ambulatoria o en el hogar </a:t>
            </a:r>
          </a:p>
          <a:p>
            <a:pPr marL="241627" indent="-241627" defTabSz="966508">
              <a:spcAft>
                <a:spcPts val="600"/>
              </a:spcAft>
              <a:buFont typeface="+mj-lt"/>
              <a:buAutoNum type="alphaLcPeriod"/>
              <a:defRPr/>
            </a:pPr>
            <a:r>
              <a:rPr lang="es-US" sz="1100" dirty="0">
                <a:solidFill>
                  <a:prstClr val="black"/>
                </a:solidFill>
                <a:cs typeface="Arial" panose="020B0604020202020204" pitchFamily="34" charset="0"/>
              </a:rPr>
              <a:t>Diálisis cuando usted viaja dentro de los EE. UU.</a:t>
            </a:r>
          </a:p>
          <a:p>
            <a:pPr marL="241627" indent="-241627" defTabSz="966508">
              <a:spcAft>
                <a:spcPts val="600"/>
              </a:spcAft>
              <a:buFont typeface="+mj-lt"/>
              <a:buAutoNum type="alphaLcPeriod"/>
              <a:defRPr/>
            </a:pPr>
            <a:r>
              <a:rPr lang="es-US" sz="1100" dirty="0">
                <a:solidFill>
                  <a:prstClr val="black"/>
                </a:solidFill>
                <a:cs typeface="Arial" panose="020B0604020202020204" pitchFamily="34" charset="0"/>
              </a:rPr>
              <a:t>Tratamiento de diálisis y atención de médicos para pacientes ambulatorios</a:t>
            </a:r>
          </a:p>
          <a:p>
            <a:pPr marL="241627" indent="-241627" defTabSz="966508">
              <a:spcAft>
                <a:spcPts val="600"/>
              </a:spcAft>
              <a:buFont typeface="+mj-lt"/>
              <a:buAutoNum type="alphaLcPeriod"/>
              <a:defRPr/>
            </a:pPr>
            <a:r>
              <a:rPr lang="es-US" sz="1100" dirty="0">
                <a:solidFill>
                  <a:prstClr val="black"/>
                </a:solidFill>
                <a:cs typeface="Arial" panose="020B0604020202020204" pitchFamily="34" charset="0"/>
              </a:rPr>
              <a:t>Capacitación sobre diálisis en el hogar</a:t>
            </a:r>
          </a:p>
          <a:p>
            <a:pPr marL="0" lvl="1" defTabSz="966508">
              <a:spcBef>
                <a:spcPts val="0"/>
              </a:spcBef>
              <a:spcAft>
                <a:spcPts val="600"/>
              </a:spcAft>
              <a:defRPr/>
            </a:pPr>
            <a:r>
              <a:rPr lang="es-US" sz="1100" b="1" dirty="0">
                <a:solidFill>
                  <a:prstClr val="black"/>
                </a:solidFill>
                <a:cs typeface="Arial" panose="020B0604020202020204" pitchFamily="34" charset="0"/>
              </a:rPr>
              <a:t>Respuesta: a, b, c y d</a:t>
            </a:r>
          </a:p>
          <a:p>
            <a:pPr marL="0" lvl="1" defTabSz="966508">
              <a:spcBef>
                <a:spcPts val="0"/>
              </a:spcBef>
              <a:spcAft>
                <a:spcPts val="600"/>
              </a:spcAft>
              <a:defRPr/>
            </a:pPr>
            <a:r>
              <a:rPr lang="es-US" sz="1100" dirty="0">
                <a:solidFill>
                  <a:prstClr val="black"/>
                </a:solidFill>
                <a:cs typeface="Arial" panose="020B0604020202020204" pitchFamily="34" charset="0"/>
              </a:rPr>
              <a:t>La Parte B de Medicare cubre:</a:t>
            </a:r>
          </a:p>
          <a:p>
            <a:pPr marL="171450" lvl="1" indent="-171450" defTabSz="966508">
              <a:spcBef>
                <a:spcPts val="0"/>
              </a:spcBef>
              <a:spcAft>
                <a:spcPts val="600"/>
              </a:spcAft>
              <a:buFont typeface="Wingdings" panose="05000000000000000000" pitchFamily="2" charset="2"/>
              <a:buChar char="§"/>
              <a:defRPr/>
            </a:pPr>
            <a:r>
              <a:rPr lang="es-US" sz="1100" dirty="0">
                <a:solidFill>
                  <a:prstClr val="black"/>
                </a:solidFill>
                <a:cs typeface="Arial" panose="020B0604020202020204" pitchFamily="34" charset="0"/>
              </a:rPr>
              <a:t>La mayoría de los medicamentos para diálisis ambulatoria o domiciliaria (inyectables, intravenosos y orales).</a:t>
            </a:r>
          </a:p>
          <a:p>
            <a:pPr marL="171450" lvl="1" indent="-171450" defTabSz="966508">
              <a:spcBef>
                <a:spcPts val="0"/>
              </a:spcBef>
              <a:spcAft>
                <a:spcPts val="600"/>
              </a:spcAft>
              <a:buFont typeface="Wingdings" panose="05000000000000000000" pitchFamily="2" charset="2"/>
              <a:buChar char="§"/>
              <a:defRPr/>
            </a:pPr>
            <a:r>
              <a:rPr lang="es-US" sz="1100" dirty="0">
                <a:solidFill>
                  <a:prstClr val="black"/>
                </a:solidFill>
                <a:cs typeface="Arial" panose="020B0604020202020204" pitchFamily="34" charset="0"/>
              </a:rPr>
              <a:t>Diálisis cuando viaje dentro de los EE. UU. (en un centro de diálisis certificado por Medicare).</a:t>
            </a:r>
          </a:p>
          <a:p>
            <a:pPr marL="171450" lvl="1" indent="-171450" defTabSz="966508">
              <a:spcBef>
                <a:spcPts val="0"/>
              </a:spcBef>
              <a:spcAft>
                <a:spcPts val="600"/>
              </a:spcAft>
              <a:buFont typeface="Wingdings" panose="05000000000000000000" pitchFamily="2" charset="2"/>
              <a:buChar char="§"/>
              <a:defRPr/>
            </a:pPr>
            <a:r>
              <a:rPr lang="es-US" sz="1100" dirty="0">
                <a:solidFill>
                  <a:prstClr val="black"/>
                </a:solidFill>
                <a:cs typeface="Arial" panose="020B0604020202020204" pitchFamily="34" charset="0"/>
              </a:rPr>
              <a:t>Tratamientos de diálisis y servicios médicos para pacientes ambulatorios (en un centro de diálisis certificado por Medicare o en su domicilio).</a:t>
            </a:r>
          </a:p>
          <a:p>
            <a:pPr marL="171450" lvl="1" indent="-171450" defTabSz="966508">
              <a:spcBef>
                <a:spcPts val="0"/>
              </a:spcBef>
              <a:spcAft>
                <a:spcPts val="600"/>
              </a:spcAft>
              <a:buFont typeface="Wingdings" panose="05000000000000000000" pitchFamily="2" charset="2"/>
              <a:buChar char="§"/>
              <a:defRPr/>
            </a:pPr>
            <a:r>
              <a:rPr lang="es-US" sz="1100" dirty="0">
                <a:solidFill>
                  <a:prstClr val="black"/>
                </a:solidFill>
                <a:cs typeface="Arial" panose="020B0604020202020204" pitchFamily="34" charset="0"/>
              </a:rPr>
              <a:t>Capacitación para diálisis en el hogar (incluye capacitación para usted y la persona que le ayuda con sus tratamientos de diálisis en el hogar).</a:t>
            </a:r>
          </a:p>
          <a:p>
            <a:pPr marL="171450" lvl="1" indent="-171450" defTabSz="966508">
              <a:spcBef>
                <a:spcPts val="0"/>
              </a:spcBef>
              <a:spcAft>
                <a:spcPts val="600"/>
              </a:spcAft>
              <a:buFont typeface="Wingdings" panose="05000000000000000000" pitchFamily="2" charset="2"/>
              <a:buChar char="§"/>
              <a:defRPr/>
            </a:pPr>
            <a:r>
              <a:rPr lang="es-US" sz="1100" dirty="0">
                <a:solidFill>
                  <a:prstClr val="black"/>
                </a:solidFill>
                <a:cs typeface="Arial" panose="020B0604020202020204" pitchFamily="34" charset="0"/>
              </a:rPr>
              <a:t>Equipo y suministros para diálisis en el hogar (como la máquina, el sistema de tratamiento del agua, sillón reclinable básico, alcohol, toallitas, paños estériles, guantes de goma y tijeras).</a:t>
            </a:r>
          </a:p>
          <a:p>
            <a:pPr marL="171450" lvl="1" indent="-171450" defTabSz="966508">
              <a:spcBef>
                <a:spcPts val="0"/>
              </a:spcBef>
              <a:spcAft>
                <a:spcPts val="600"/>
              </a:spcAft>
              <a:buFont typeface="Wingdings" panose="05000000000000000000" pitchFamily="2" charset="2"/>
              <a:buChar char="§"/>
              <a:defRPr/>
            </a:pPr>
            <a:r>
              <a:rPr lang="es-US" sz="1100" dirty="0">
                <a:solidFill>
                  <a:prstClr val="black"/>
                </a:solidFill>
                <a:cs typeface="Arial" panose="020B0604020202020204" pitchFamily="34" charset="0"/>
              </a:rPr>
              <a:t>Ciertos servicios de apoyo domiciliario (pueden incluir visitas de personal capacitado del hospital o el centro de diálisis para controlar su diálisis domiciliaria, ayudar en caso de emergencia cuando sea necesario y comprobar su equipo de diálisis y el suministro de agua).</a:t>
            </a:r>
          </a:p>
          <a:p>
            <a:pPr marL="171450" lvl="1" indent="-171450" defTabSz="966508">
              <a:spcBef>
                <a:spcPts val="0"/>
              </a:spcBef>
              <a:spcAft>
                <a:spcPts val="600"/>
              </a:spcAft>
              <a:buFont typeface="Wingdings" panose="05000000000000000000" pitchFamily="2" charset="2"/>
              <a:buChar char="§"/>
              <a:defRPr/>
            </a:pPr>
            <a:r>
              <a:rPr lang="es-US" sz="1100" dirty="0">
                <a:solidFill>
                  <a:prstClr val="black"/>
                </a:solidFill>
                <a:cs typeface="Arial" panose="020B0604020202020204" pitchFamily="34" charset="0"/>
              </a:rPr>
              <a:t>Visitas mensuales para diálisis en el hogar (de su médico o de ciertas personas que no son médicos, como asistentes médicos y enfermeras practicantes. Puede optar por recibir algunas de sus visitas mensuales por telemedicina).</a:t>
            </a:r>
          </a:p>
          <a:p>
            <a:pPr marL="171450" lvl="1" indent="-171450" defTabSz="966508">
              <a:spcBef>
                <a:spcPts val="0"/>
              </a:spcBef>
              <a:spcAft>
                <a:spcPts val="600"/>
              </a:spcAft>
              <a:buFont typeface="Wingdings" panose="05000000000000000000" pitchFamily="2" charset="2"/>
              <a:buChar char="§"/>
              <a:defRPr/>
            </a:pPr>
            <a:r>
              <a:rPr lang="es-US" sz="1100" dirty="0">
                <a:solidFill>
                  <a:prstClr val="black"/>
                </a:solidFill>
                <a:cs typeface="Arial" panose="020B0604020202020204" pitchFamily="34" charset="0"/>
              </a:rPr>
              <a:t>Otros servicios y suministros que forman parte de la diálisis (como análisis de laboratorio).</a:t>
            </a:r>
          </a:p>
          <a:p>
            <a:pPr marL="0" lvl="1" defTabSz="966508">
              <a:spcBef>
                <a:spcPts val="0"/>
              </a:spcBef>
              <a:spcAft>
                <a:spcPts val="600"/>
              </a:spcAft>
              <a:defRPr/>
            </a:pPr>
            <a:endParaRPr lang="en-US" sz="1100" dirty="0">
              <a:solidFill>
                <a:prstClr val="black"/>
              </a:solidFill>
              <a:cs typeface="Arial" panose="020B0604020202020204" pitchFamily="34" charset="0"/>
            </a:endParaRPr>
          </a:p>
          <a:p>
            <a:pPr>
              <a:spcAft>
                <a:spcPts val="600"/>
              </a:spcAft>
            </a:pPr>
            <a:endParaRPr lang="en-US" sz="1100" dirty="0">
              <a:cs typeface="Arial" panose="020B0604020202020204" pitchFamily="34" charset="0"/>
            </a:endParaRPr>
          </a:p>
        </p:txBody>
      </p:sp>
    </p:spTree>
    <p:extLst>
      <p:ext uri="{BB962C8B-B14F-4D97-AF65-F5344CB8AC3E}">
        <p14:creationId xmlns:p14="http://schemas.microsoft.com/office/powerpoint/2010/main" val="17224489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4" y="3757507"/>
            <a:ext cx="5759451" cy="4700693"/>
          </a:xfrm>
        </p:spPr>
        <p:txBody>
          <a:bodyPr/>
          <a:lstStyle/>
          <a:p>
            <a:pPr marL="0" lvl="1" defTabSz="966508">
              <a:spcBef>
                <a:spcPts val="0"/>
              </a:spcBef>
              <a:spcAft>
                <a:spcPts val="600"/>
              </a:spcAft>
              <a:defRPr/>
            </a:pPr>
            <a:r>
              <a:rPr lang="es-US" b="1" dirty="0">
                <a:solidFill>
                  <a:srgbClr val="000000"/>
                </a:solidFill>
                <a:cs typeface="Arial" panose="020B0604020202020204" pitchFamily="34" charset="0"/>
              </a:rPr>
              <a:t>Esta diapositiva tiene animación.</a:t>
            </a:r>
          </a:p>
          <a:p>
            <a:pPr indent="-237194" defTabSz="966508">
              <a:spcAft>
                <a:spcPts val="600"/>
              </a:spcAft>
              <a:defRPr/>
            </a:pPr>
            <a:r>
              <a:rPr lang="es-US" b="1" dirty="0">
                <a:solidFill>
                  <a:srgbClr val="000000"/>
                </a:solidFill>
                <a:cs typeface="Arial" panose="020B0604020202020204" pitchFamily="34" charset="0"/>
              </a:rPr>
              <a:t>Notas del presentador</a:t>
            </a:r>
            <a:r>
              <a:rPr lang="es-US" dirty="0">
                <a:solidFill>
                  <a:srgbClr val="444444"/>
                </a:solidFill>
                <a:cs typeface="Arial" panose="020B0604020202020204" pitchFamily="34" charset="0"/>
              </a:rPr>
              <a:t>​</a:t>
            </a:r>
          </a:p>
          <a:p>
            <a:pPr indent="-237194" defTabSz="966508">
              <a:spcAft>
                <a:spcPts val="600"/>
              </a:spcAft>
              <a:defRPr/>
            </a:pPr>
            <a:r>
              <a:rPr lang="es-US" dirty="0">
                <a:solidFill>
                  <a:prstClr val="black"/>
                </a:solidFill>
                <a:cs typeface="Arial" panose="020B0604020202020204" pitchFamily="34" charset="0"/>
              </a:rPr>
              <a:t>Compruebe sus conocimientos: Pregunta 5</a:t>
            </a:r>
          </a:p>
          <a:p>
            <a:pPr indent="-237194" defTabSz="984463">
              <a:spcAft>
                <a:spcPts val="600"/>
              </a:spcAft>
              <a:defRPr/>
            </a:pPr>
            <a:r>
              <a:rPr lang="es-US" b="1" dirty="0">
                <a:solidFill>
                  <a:prstClr val="black"/>
                </a:solidFill>
                <a:cs typeface="Arial" panose="020B0604020202020204" pitchFamily="34" charset="0"/>
              </a:rPr>
              <a:t>¿Cuál de los siguientes servicios de diálisis NO está cubierto por Medicare? </a:t>
            </a:r>
          </a:p>
          <a:p>
            <a:pPr indent="-237194" defTabSz="984463">
              <a:spcAft>
                <a:spcPts val="600"/>
              </a:spcAft>
              <a:buFont typeface="+mj-lt"/>
              <a:buAutoNum type="alphaLcPeriod"/>
              <a:defRPr/>
            </a:pPr>
            <a:r>
              <a:rPr lang="es-US" dirty="0">
                <a:solidFill>
                  <a:prstClr val="black"/>
                </a:solidFill>
                <a:cs typeface="Arial" panose="020B0604020202020204" pitchFamily="34" charset="0"/>
              </a:rPr>
              <a:t>Equipo de diálisis en el hogar</a:t>
            </a:r>
          </a:p>
          <a:p>
            <a:pPr indent="-237194" defTabSz="984463">
              <a:spcAft>
                <a:spcPts val="600"/>
              </a:spcAft>
              <a:buFont typeface="+mj-lt"/>
              <a:buAutoNum type="alphaLcPeriod"/>
              <a:defRPr/>
            </a:pPr>
            <a:r>
              <a:rPr lang="es-US" dirty="0">
                <a:solidFill>
                  <a:prstClr val="black"/>
                </a:solidFill>
                <a:cs typeface="Arial" panose="020B0604020202020204" pitchFamily="34" charset="0"/>
              </a:rPr>
              <a:t>Diálisis cuando usted viaja dentro de los EE. UU.</a:t>
            </a:r>
          </a:p>
          <a:p>
            <a:pPr indent="-237194" defTabSz="984463">
              <a:spcAft>
                <a:spcPts val="600"/>
              </a:spcAft>
              <a:buFont typeface="+mj-lt"/>
              <a:buAutoNum type="alphaLcPeriod"/>
              <a:defRPr/>
            </a:pPr>
            <a:r>
              <a:rPr lang="es-US" dirty="0">
                <a:solidFill>
                  <a:prstClr val="black"/>
                </a:solidFill>
                <a:cs typeface="Arial" panose="020B0604020202020204" pitchFamily="34" charset="0"/>
              </a:rPr>
              <a:t>Asistentes pagos de diálisis para ayudarlo con la diálisis en el hogar</a:t>
            </a:r>
          </a:p>
          <a:p>
            <a:pPr indent="-237194" defTabSz="984463">
              <a:spcAft>
                <a:spcPts val="600"/>
              </a:spcAft>
              <a:buFont typeface="+mj-lt"/>
              <a:buAutoNum type="alphaLcPeriod"/>
              <a:defRPr/>
            </a:pPr>
            <a:r>
              <a:rPr lang="es-US" dirty="0">
                <a:solidFill>
                  <a:prstClr val="black"/>
                </a:solidFill>
                <a:cs typeface="Arial" panose="020B0604020202020204" pitchFamily="34" charset="0"/>
              </a:rPr>
              <a:t>Diálisis para las personas con Medicare que tienen una lesión renal aguda (AKI)</a:t>
            </a:r>
          </a:p>
          <a:p>
            <a:pPr marL="0" lvl="1" defTabSz="966508">
              <a:spcBef>
                <a:spcPts val="0"/>
              </a:spcBef>
              <a:spcAft>
                <a:spcPts val="600"/>
              </a:spcAft>
              <a:defRPr/>
            </a:pPr>
            <a:r>
              <a:rPr lang="es-US" b="1" dirty="0">
                <a:solidFill>
                  <a:prstClr val="black"/>
                </a:solidFill>
                <a:cs typeface="Arial" panose="020B0604020202020204" pitchFamily="34" charset="0"/>
              </a:rPr>
              <a:t>Respuesta: c. </a:t>
            </a:r>
          </a:p>
          <a:p>
            <a:pPr>
              <a:spcAft>
                <a:spcPts val="600"/>
              </a:spcAft>
            </a:pPr>
            <a:r>
              <a:rPr lang="es-US" dirty="0"/>
              <a:t>Medicare no paga lo siguiente:</a:t>
            </a:r>
          </a:p>
          <a:p>
            <a:pPr marL="171450" indent="-171450">
              <a:spcAft>
                <a:spcPts val="600"/>
              </a:spcAft>
              <a:buFont typeface="Wingdings" panose="05000000000000000000" pitchFamily="2" charset="2"/>
              <a:buChar char="§"/>
            </a:pPr>
            <a:r>
              <a:rPr lang="es-US" dirty="0"/>
              <a:t>Asistentes de diálisis a los que se les paga por ayudar con la diálisis en el hogar</a:t>
            </a:r>
          </a:p>
          <a:p>
            <a:pPr marL="171450" indent="-171450">
              <a:spcAft>
                <a:spcPts val="600"/>
              </a:spcAft>
              <a:buFont typeface="Wingdings" panose="05000000000000000000" pitchFamily="2" charset="2"/>
              <a:buChar char="§"/>
            </a:pPr>
            <a:r>
              <a:rPr lang="es-US" dirty="0"/>
              <a:t>Salarios perdidos de usted o la persona que le ayude durante la capacitación de diálisis en el hogar</a:t>
            </a:r>
          </a:p>
          <a:p>
            <a:pPr marL="171450" indent="-171450">
              <a:spcAft>
                <a:spcPts val="600"/>
              </a:spcAft>
              <a:buFont typeface="Wingdings" panose="05000000000000000000" pitchFamily="2" charset="2"/>
              <a:buChar char="§"/>
            </a:pPr>
            <a:r>
              <a:rPr lang="es-US" dirty="0"/>
              <a:t>Alojamiento durante el tratamiento</a:t>
            </a:r>
          </a:p>
          <a:p>
            <a:pPr marL="171450" indent="-171450">
              <a:spcAft>
                <a:spcPts val="600"/>
              </a:spcAft>
              <a:buFont typeface="Wingdings" panose="05000000000000000000" pitchFamily="2" charset="2"/>
              <a:buChar char="§"/>
            </a:pPr>
            <a:r>
              <a:rPr lang="es-US" dirty="0"/>
              <a:t>Sangre o concentrado de glóbulos rojos para la diálisis en el hogar, a menos que sea parte de un servicio médico </a:t>
            </a:r>
          </a:p>
          <a:p>
            <a:pPr>
              <a:spcAft>
                <a:spcPts val="600"/>
              </a:spcAft>
            </a:pPr>
            <a:endParaRPr lang="en-US" dirty="0">
              <a:cs typeface="Arial" panose="020B0604020202020204" pitchFamily="34" charset="0"/>
            </a:endParaRPr>
          </a:p>
        </p:txBody>
      </p:sp>
    </p:spTree>
    <p:extLst>
      <p:ext uri="{BB962C8B-B14F-4D97-AF65-F5344CB8AC3E}">
        <p14:creationId xmlns:p14="http://schemas.microsoft.com/office/powerpoint/2010/main" val="38204270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08">
              <a:spcAft>
                <a:spcPts val="600"/>
              </a:spcAft>
              <a:defRPr/>
            </a:pPr>
            <a:r>
              <a:rPr lang="es-US" b="1">
                <a:solidFill>
                  <a:srgbClr val="000000"/>
                </a:solidFill>
                <a:cs typeface="Arial" panose="020B0604020202020204" pitchFamily="34" charset="0"/>
              </a:rPr>
              <a:t>Notas del presentador</a:t>
            </a:r>
            <a:r>
              <a:rPr lang="es-US">
                <a:solidFill>
                  <a:srgbClr val="444444"/>
                </a:solidFill>
                <a:cs typeface="Arial" panose="020B0604020202020204" pitchFamily="34" charset="0"/>
              </a:rPr>
              <a:t>​</a:t>
            </a:r>
          </a:p>
          <a:p>
            <a:pPr>
              <a:spcAft>
                <a:spcPts val="600"/>
              </a:spcAft>
              <a:defRPr/>
            </a:pPr>
            <a:r>
              <a:rPr lang="es-US"/>
              <a:t>En esta lección se explican las consideraciones de cobertura de Medicare para las personas con enfermedad renal en etapa terminal (ESRD).</a:t>
            </a:r>
          </a:p>
        </p:txBody>
      </p:sp>
    </p:spTree>
    <p:extLst>
      <p:ext uri="{BB962C8B-B14F-4D97-AF65-F5344CB8AC3E}">
        <p14:creationId xmlns:p14="http://schemas.microsoft.com/office/powerpoint/2010/main" val="21694598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118801" indent="-118801">
              <a:spcAft>
                <a:spcPts val="600"/>
              </a:spcAft>
            </a:pPr>
            <a:r>
              <a:rPr lang="es-US" b="1">
                <a:cs typeface="Arial" panose="020B0604020202020204" pitchFamily="34" charset="0"/>
              </a:rPr>
              <a:t>Notas del presentador</a:t>
            </a:r>
          </a:p>
          <a:p>
            <a:pPr marL="118801" indent="-118801">
              <a:spcAft>
                <a:spcPts val="600"/>
              </a:spcAft>
            </a:pPr>
            <a:r>
              <a:rPr lang="es-US" b="0">
                <a:cs typeface="Arial" panose="020B0604020202020204" pitchFamily="34" charset="0"/>
              </a:rPr>
              <a:t>Al finalizar esta lección, usted podrá:</a:t>
            </a:r>
          </a:p>
          <a:p>
            <a:pPr marL="181221" indent="-181221">
              <a:spcAft>
                <a:spcPts val="600"/>
              </a:spcAft>
              <a:buFont typeface="Wingdings" panose="05000000000000000000" pitchFamily="2" charset="2"/>
              <a:buChar char="§"/>
            </a:pPr>
            <a:r>
              <a:rPr lang="es-US" b="0">
                <a:cs typeface="Arial" panose="020B0604020202020204" pitchFamily="34" charset="0"/>
              </a:rPr>
              <a:t>Explicar las opciones y consideraciones del Seguro Suplementario de Medicare (Medigap) para personas con ESRD </a:t>
            </a:r>
          </a:p>
          <a:p>
            <a:pPr marL="181221" indent="-181221">
              <a:spcAft>
                <a:spcPts val="600"/>
              </a:spcAft>
              <a:buFont typeface="Wingdings" panose="05000000000000000000" pitchFamily="2" charset="2"/>
              <a:buChar char="§"/>
            </a:pPr>
            <a:r>
              <a:rPr lang="es-US" b="0">
                <a:cs typeface="Arial" panose="020B0604020202020204" pitchFamily="34" charset="0"/>
              </a:rPr>
              <a:t>Explicar las opciones y consideraciones del plan Medicare Advantage para personas con ESRD </a:t>
            </a:r>
          </a:p>
          <a:p>
            <a:pPr marL="181221" indent="-181221">
              <a:spcAft>
                <a:spcPts val="600"/>
              </a:spcAft>
              <a:buFont typeface="Wingdings" panose="05000000000000000000" pitchFamily="2" charset="2"/>
              <a:buChar char="§"/>
            </a:pPr>
            <a:r>
              <a:rPr lang="es-US" b="0">
                <a:cs typeface="Arial" panose="020B0604020202020204" pitchFamily="34" charset="0"/>
              </a:rPr>
              <a:t>Explicar las opciones y consideraciones del plan de medicamentos de Medicare para personas con ESRD </a:t>
            </a:r>
          </a:p>
          <a:p>
            <a:pPr marL="118801" indent="-118801">
              <a:spcAft>
                <a:spcPts val="600"/>
              </a:spcAft>
            </a:pPr>
            <a:endParaRPr lang="en-US" b="0" dirty="0">
              <a:cs typeface="Arial" panose="020B0604020202020204" pitchFamily="34" charset="0"/>
            </a:endParaRPr>
          </a:p>
        </p:txBody>
      </p:sp>
    </p:spTree>
    <p:extLst>
      <p:ext uri="{BB962C8B-B14F-4D97-AF65-F5344CB8AC3E}">
        <p14:creationId xmlns:p14="http://schemas.microsoft.com/office/powerpoint/2010/main" val="15875032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31763"/>
            <a:ext cx="5759450" cy="3240087"/>
          </a:xfrm>
        </p:spPr>
      </p:sp>
      <p:sp>
        <p:nvSpPr>
          <p:cNvPr id="3" name="Notes Placeholder 2"/>
          <p:cNvSpPr>
            <a:spLocks noGrp="1"/>
          </p:cNvSpPr>
          <p:nvPr>
            <p:ph type="body" idx="1"/>
          </p:nvPr>
        </p:nvSpPr>
        <p:spPr>
          <a:xfrm>
            <a:off x="69670" y="3426031"/>
            <a:ext cx="7175862" cy="6043406"/>
          </a:xfrm>
        </p:spPr>
        <p:txBody>
          <a:bodyPr>
            <a:noAutofit/>
          </a:bodyPr>
          <a:lstStyle/>
          <a:p>
            <a:pPr marL="0" lvl="1" defTabSz="966508">
              <a:spcAft>
                <a:spcPts val="200"/>
              </a:spcAft>
              <a:defRPr/>
            </a:pPr>
            <a:r>
              <a:rPr lang="es-US" sz="1000" b="1" dirty="0">
                <a:cs typeface="Arial" panose="020B0604020202020204" pitchFamily="34" charset="0"/>
              </a:rPr>
              <a:t>Esta diapositiva tiene animación.</a:t>
            </a:r>
          </a:p>
          <a:p>
            <a:pPr defTabSz="966508">
              <a:spcBef>
                <a:spcPts val="634"/>
              </a:spcBef>
              <a:spcAft>
                <a:spcPts val="200"/>
              </a:spcAft>
              <a:defRPr/>
            </a:pPr>
            <a:r>
              <a:rPr lang="es-US" sz="1000" b="1" dirty="0">
                <a:cs typeface="Arial" panose="020B0604020202020204" pitchFamily="34" charset="0"/>
              </a:rPr>
              <a:t>Notas del presentador/a</a:t>
            </a:r>
          </a:p>
          <a:p>
            <a:pPr defTabSz="966508">
              <a:spcBef>
                <a:spcPts val="634"/>
              </a:spcBef>
              <a:spcAft>
                <a:spcPts val="200"/>
              </a:spcAft>
              <a:defRPr/>
            </a:pPr>
            <a:r>
              <a:rPr lang="es-US" sz="1000" dirty="0">
                <a:cs typeface="Arial" panose="020B0604020202020204" pitchFamily="34" charset="0"/>
              </a:rPr>
              <a:t>Hay algunas cuestiones que las personas con ESRD deben saber sobre </a:t>
            </a:r>
            <a:r>
              <a:rPr lang="es-US" sz="1000" dirty="0" err="1">
                <a:cs typeface="Arial" panose="020B0604020202020204" pitchFamily="34" charset="0"/>
              </a:rPr>
              <a:t>Medigap</a:t>
            </a:r>
            <a:r>
              <a:rPr lang="es-US" sz="1000" dirty="0">
                <a:cs typeface="Arial" panose="020B0604020202020204" pitchFamily="34" charset="0"/>
              </a:rPr>
              <a:t>:</a:t>
            </a:r>
          </a:p>
          <a:p>
            <a:pPr marL="181221" indent="-181221" defTabSz="966508">
              <a:spcBef>
                <a:spcPts val="634"/>
              </a:spcBef>
              <a:spcAft>
                <a:spcPts val="200"/>
              </a:spcAft>
              <a:buFont typeface="Wingdings" panose="05000000000000000000" pitchFamily="2" charset="2"/>
              <a:buChar char="§"/>
              <a:defRPr/>
            </a:pPr>
            <a:r>
              <a:rPr lang="es-US" sz="1000" b="1" dirty="0">
                <a:cs typeface="Arial" panose="020B0604020202020204" pitchFamily="34" charset="0"/>
              </a:rPr>
              <a:t>¿Por qué debe considerar </a:t>
            </a:r>
            <a:r>
              <a:rPr lang="es-US" sz="1000" b="1" dirty="0" err="1">
                <a:cs typeface="Arial" panose="020B0604020202020204" pitchFamily="34" charset="0"/>
              </a:rPr>
              <a:t>Medigap</a:t>
            </a:r>
            <a:r>
              <a:rPr lang="es-US" sz="1000" b="1" dirty="0">
                <a:cs typeface="Arial" panose="020B0604020202020204" pitchFamily="34" charset="0"/>
              </a:rPr>
              <a:t>?</a:t>
            </a:r>
            <a:r>
              <a:rPr lang="es-US" sz="1000" b="1" i="1" dirty="0">
                <a:cs typeface="Arial" panose="020B0604020202020204" pitchFamily="34" charset="0"/>
              </a:rPr>
              <a:t> </a:t>
            </a:r>
            <a:r>
              <a:rPr lang="es-US" sz="1000" dirty="0">
                <a:cs typeface="Arial" panose="020B0604020202020204" pitchFamily="34" charset="0"/>
              </a:rPr>
              <a:t>Una póliza del Seguro Suplementario de Medicare (</a:t>
            </a:r>
            <a:r>
              <a:rPr lang="es-US" sz="1000" dirty="0" err="1">
                <a:cs typeface="Arial" panose="020B0604020202020204" pitchFamily="34" charset="0"/>
              </a:rPr>
              <a:t>Medigap</a:t>
            </a:r>
            <a:r>
              <a:rPr lang="es-US" sz="1000" dirty="0">
                <a:cs typeface="Arial" panose="020B0604020202020204" pitchFamily="34" charset="0"/>
              </a:rPr>
              <a:t>) es un seguro de salud que venden las compañías de seguros privadas para cubrir lo que no cubre. Las pólizas de </a:t>
            </a:r>
            <a:r>
              <a:rPr lang="es-US" sz="1000" dirty="0" err="1">
                <a:cs typeface="Arial" panose="020B0604020202020204" pitchFamily="34" charset="0"/>
              </a:rPr>
              <a:t>Medigap</a:t>
            </a:r>
            <a:r>
              <a:rPr lang="es-US" sz="1000" dirty="0">
                <a:cs typeface="Arial" panose="020B0604020202020204" pitchFamily="34" charset="0"/>
              </a:rPr>
              <a:t> ayudan a pagar algunos de los costos de atención médica que Medicare Original no cubre (Parte A y Parte B), como el deducible o </a:t>
            </a:r>
            <a:r>
              <a:rPr lang="es-US" sz="1000" dirty="0" err="1">
                <a:cs typeface="Arial" panose="020B0604020202020204" pitchFamily="34" charset="0"/>
              </a:rPr>
              <a:t>coseguro</a:t>
            </a:r>
            <a:r>
              <a:rPr lang="es-US" sz="1000" dirty="0">
                <a:cs typeface="Arial" panose="020B0604020202020204" pitchFamily="34" charset="0"/>
              </a:rPr>
              <a:t>. </a:t>
            </a:r>
            <a:r>
              <a:rPr lang="es-US" sz="1000" dirty="0" err="1">
                <a:cs typeface="Arial" panose="020B0604020202020204" pitchFamily="34" charset="0"/>
              </a:rPr>
              <a:t>Medigap</a:t>
            </a:r>
            <a:r>
              <a:rPr lang="es-US" sz="1000" dirty="0">
                <a:cs typeface="Arial" panose="020B0604020202020204" pitchFamily="34" charset="0"/>
              </a:rPr>
              <a:t> debe cumplir las leyes federales y estatales que lo protegen. Todas las pólizas de </a:t>
            </a:r>
            <a:r>
              <a:rPr lang="es-US" sz="1000" dirty="0" err="1">
                <a:cs typeface="Arial" panose="020B0604020202020204" pitchFamily="34" charset="0"/>
              </a:rPr>
              <a:t>Medigap</a:t>
            </a:r>
            <a:r>
              <a:rPr lang="es-US" sz="1000" dirty="0">
                <a:cs typeface="Arial" panose="020B0604020202020204" pitchFamily="34" charset="0"/>
              </a:rPr>
              <a:t> están claramente marcadas con la leyenda “Seguro Suplementario de Medicare” y ofrecen beneficios estandarizados, sin importar qué compañía de seguros las venda. </a:t>
            </a:r>
            <a:r>
              <a:rPr lang="es-US" sz="1000" b="1" dirty="0">
                <a:cs typeface="Arial" panose="020B0604020202020204" pitchFamily="34" charset="0"/>
              </a:rPr>
              <a:t>Las compañías de seguros que venden pólizas de </a:t>
            </a:r>
            <a:r>
              <a:rPr lang="es-US" sz="1000" b="1" dirty="0" err="1">
                <a:cs typeface="Arial" panose="020B0604020202020204" pitchFamily="34" charset="0"/>
              </a:rPr>
              <a:t>Medigap</a:t>
            </a:r>
            <a:r>
              <a:rPr lang="es-US" sz="1000" b="1" dirty="0">
                <a:cs typeface="Arial" panose="020B0604020202020204" pitchFamily="34" charset="0"/>
              </a:rPr>
              <a:t> deben informar los datos a la Asociación Nacional de Comisionados de Seguros,</a:t>
            </a:r>
            <a:r>
              <a:rPr lang="es-US" sz="1000" dirty="0">
                <a:cs typeface="Arial" panose="020B0604020202020204" pitchFamily="34" charset="0"/>
              </a:rPr>
              <a:t> la organización estadounidense que fija normas y brinda soporte reglamentario, creada y dirigida por los principales entes reguladores de seguros de los 50 estados, el Distrito de Columbia y los 5 territorios de EE. UU. </a:t>
            </a:r>
            <a:br>
              <a:rPr lang="es-US" sz="1000" dirty="0">
                <a:cs typeface="Arial" panose="020B0604020202020204" pitchFamily="34" charset="0"/>
              </a:rPr>
            </a:br>
            <a:br>
              <a:rPr lang="es-US" sz="1000" dirty="0">
                <a:cs typeface="Arial" panose="020B0604020202020204" pitchFamily="34" charset="0"/>
              </a:rPr>
            </a:br>
            <a:r>
              <a:rPr lang="es-US" sz="1000" b="1" dirty="0">
                <a:cs typeface="Arial" panose="020B0604020202020204" pitchFamily="34" charset="0"/>
              </a:rPr>
              <a:t>NOTA: </a:t>
            </a:r>
            <a:r>
              <a:rPr lang="es-US" sz="1000" dirty="0">
                <a:cs typeface="Arial" panose="020B0604020202020204" pitchFamily="34" charset="0"/>
              </a:rPr>
              <a:t>Cuando contrate una póliza </a:t>
            </a:r>
            <a:r>
              <a:rPr lang="es-US" sz="1000" dirty="0" err="1">
                <a:cs typeface="Arial" panose="020B0604020202020204" pitchFamily="34" charset="0"/>
              </a:rPr>
              <a:t>Medigap</a:t>
            </a:r>
            <a:r>
              <a:rPr lang="es-US" sz="1000" dirty="0">
                <a:cs typeface="Arial" panose="020B0604020202020204" pitchFamily="34" charset="0"/>
              </a:rPr>
              <a:t>, pagará una prima mensual a la compañía de seguros privada. Su compañía de seguros le indicará cómo pagar la prima mensual. También tendrá que pagar la prima mensual de la Parte B de Medicare. Medicare no paga las primas de su póliza de </a:t>
            </a:r>
            <a:r>
              <a:rPr lang="es-US" sz="1000" dirty="0" err="1">
                <a:cs typeface="Arial" panose="020B0604020202020204" pitchFamily="34" charset="0"/>
              </a:rPr>
              <a:t>Medigap</a:t>
            </a:r>
            <a:r>
              <a:rPr lang="es-US" sz="1000" dirty="0">
                <a:cs typeface="Arial" panose="020B0604020202020204" pitchFamily="34" charset="0"/>
              </a:rPr>
              <a:t>. El importe de las primas suele aumentar cada año.</a:t>
            </a:r>
          </a:p>
          <a:p>
            <a:pPr marL="181221" indent="-181221" defTabSz="966508">
              <a:spcBef>
                <a:spcPts val="634"/>
              </a:spcBef>
              <a:spcAft>
                <a:spcPts val="200"/>
              </a:spcAft>
              <a:buFont typeface="Wingdings" panose="05000000000000000000" pitchFamily="2" charset="2"/>
              <a:buChar char="§"/>
              <a:defRPr/>
            </a:pPr>
            <a:r>
              <a:rPr lang="es-US" sz="1000" b="1" dirty="0">
                <a:cs typeface="Arial" panose="020B0604020202020204" pitchFamily="34" charset="0"/>
              </a:rPr>
              <a:t>¿Pueden las personas con ESRD menores de 65 años contratar una póliza de </a:t>
            </a:r>
            <a:r>
              <a:rPr lang="es-US" sz="1000" b="1" dirty="0" err="1">
                <a:cs typeface="Arial" panose="020B0604020202020204" pitchFamily="34" charset="0"/>
              </a:rPr>
              <a:t>Medigap</a:t>
            </a:r>
            <a:r>
              <a:rPr lang="es-US" sz="1000" b="1" dirty="0">
                <a:cs typeface="Arial" panose="020B0604020202020204" pitchFamily="34" charset="0"/>
              </a:rPr>
              <a:t>? </a:t>
            </a:r>
            <a:r>
              <a:rPr lang="es-US" sz="1000" dirty="0">
                <a:cs typeface="Arial" panose="020B0604020202020204" pitchFamily="34" charset="0"/>
              </a:rPr>
              <a:t>Depende. Si tiene menos de 65 años y tiene Medicare por una discapacidad o ESRD, es posible que no pueda comprar la póliza </a:t>
            </a:r>
            <a:r>
              <a:rPr lang="es-US" sz="1000" dirty="0" err="1">
                <a:cs typeface="Arial" panose="020B0604020202020204" pitchFamily="34" charset="0"/>
              </a:rPr>
              <a:t>Medigap</a:t>
            </a:r>
            <a:r>
              <a:rPr lang="es-US" sz="1000" dirty="0">
                <a:cs typeface="Arial" panose="020B0604020202020204" pitchFamily="34" charset="0"/>
              </a:rPr>
              <a:t> que desee, o ninguna póliza </a:t>
            </a:r>
            <a:r>
              <a:rPr lang="es-US" sz="1000" dirty="0" err="1">
                <a:cs typeface="Arial" panose="020B0604020202020204" pitchFamily="34" charset="0"/>
              </a:rPr>
              <a:t>Medigap</a:t>
            </a:r>
            <a:r>
              <a:rPr lang="es-US" sz="1000" dirty="0">
                <a:cs typeface="Arial" panose="020B0604020202020204" pitchFamily="34" charset="0"/>
              </a:rPr>
              <a:t>, hasta que cumpla 65 años. Por lo general, la ley federal no obliga a las compañías de seguros a vender pólizas de </a:t>
            </a:r>
            <a:r>
              <a:rPr lang="es-US" sz="1000" dirty="0" err="1">
                <a:cs typeface="Arial" panose="020B0604020202020204" pitchFamily="34" charset="0"/>
              </a:rPr>
              <a:t>Medigap</a:t>
            </a:r>
            <a:r>
              <a:rPr lang="es-US" sz="1000" dirty="0">
                <a:cs typeface="Arial" panose="020B0604020202020204" pitchFamily="34" charset="0"/>
              </a:rPr>
              <a:t> a las personas menores de 65 años. Sin embargo, algunos estados exigen que las compañías de seguros de </a:t>
            </a:r>
            <a:r>
              <a:rPr lang="es-US" sz="1000" dirty="0" err="1">
                <a:cs typeface="Arial" panose="020B0604020202020204" pitchFamily="34" charset="0"/>
              </a:rPr>
              <a:t>Medigap</a:t>
            </a:r>
            <a:r>
              <a:rPr lang="es-US" sz="1000" dirty="0">
                <a:cs typeface="Arial" panose="020B0604020202020204" pitchFamily="34" charset="0"/>
              </a:rPr>
              <a:t> le vendan una póliza </a:t>
            </a:r>
            <a:r>
              <a:rPr lang="es-US" sz="1000" dirty="0" err="1">
                <a:cs typeface="Arial" panose="020B0604020202020204" pitchFamily="34" charset="0"/>
              </a:rPr>
              <a:t>Medigap</a:t>
            </a:r>
            <a:r>
              <a:rPr lang="es-US" sz="1000" dirty="0">
                <a:cs typeface="Arial" panose="020B0604020202020204" pitchFamily="34" charset="0"/>
              </a:rPr>
              <a:t>, incluso si tiene menos de 65 años. </a:t>
            </a:r>
          </a:p>
          <a:p>
            <a:pPr marL="181221" indent="-181221" defTabSz="966508">
              <a:spcBef>
                <a:spcPts val="634"/>
              </a:spcBef>
              <a:spcAft>
                <a:spcPts val="200"/>
              </a:spcAft>
              <a:buFont typeface="Wingdings" panose="05000000000000000000" pitchFamily="2" charset="2"/>
              <a:buChar char="§"/>
              <a:defRPr/>
            </a:pPr>
            <a:r>
              <a:rPr lang="es-US" sz="1000" b="1" dirty="0">
                <a:cs typeface="Arial" panose="020B0604020202020204" pitchFamily="34" charset="0"/>
              </a:rPr>
              <a:t>¿Qué normas hay en mi Estado? </a:t>
            </a:r>
            <a:r>
              <a:rPr lang="es-US" sz="1000" dirty="0">
                <a:cs typeface="Arial" panose="020B0604020202020204" pitchFamily="34" charset="0"/>
              </a:rPr>
              <a:t>Las reglas de </a:t>
            </a:r>
            <a:r>
              <a:rPr lang="es-US" sz="1000" dirty="0" err="1">
                <a:cs typeface="Arial" panose="020B0604020202020204" pitchFamily="34" charset="0"/>
              </a:rPr>
              <a:t>Medigap</a:t>
            </a:r>
            <a:r>
              <a:rPr lang="es-US" sz="1000" dirty="0">
                <a:cs typeface="Arial" panose="020B0604020202020204" pitchFamily="34" charset="0"/>
              </a:rPr>
              <a:t> varían de un estado a otro. Por ejemplo, algunos estados exigen a las compañías de seguros que vendan pólizas a personas menores de 65 años. Algunos estados otorgan estos derechos a todas las personas con Medicare que tengan menos de 65 años, mientras que otros solo extienden estos derechos a las personas que reúnen los requisitos para Medicare por discapacidad o solo a las personas que padecen una Enfermedad Renal en Etapa Terminal (ESRD). Consulte al Departamento de Seguros del estado para saber qué derechos tiene según la legislación estatal. Si tiene 65 años, puede comprar cualquier póliza que esté a la venta en su estado durante el Período de Inscripción Abierta (OEP) de </a:t>
            </a:r>
            <a:r>
              <a:rPr lang="es-US" sz="1000" dirty="0" err="1">
                <a:cs typeface="Arial" panose="020B0604020202020204" pitchFamily="34" charset="0"/>
              </a:rPr>
              <a:t>Medigap</a:t>
            </a:r>
            <a:r>
              <a:rPr lang="es-US" sz="1000" dirty="0">
                <a:cs typeface="Arial" panose="020B0604020202020204" pitchFamily="34" charset="0"/>
              </a:rPr>
              <a:t>. </a:t>
            </a:r>
            <a:r>
              <a:rPr lang="es-US" sz="1000" b="1" dirty="0">
                <a:cs typeface="Arial" panose="020B0604020202020204" pitchFamily="34" charset="0"/>
              </a:rPr>
              <a:t>NOTA</a:t>
            </a:r>
            <a:r>
              <a:rPr lang="es-US" sz="1000" dirty="0">
                <a:cs typeface="Arial" panose="020B0604020202020204" pitchFamily="34" charset="0"/>
              </a:rPr>
              <a:t>: </a:t>
            </a:r>
            <a:r>
              <a:rPr lang="es-US" sz="1000" dirty="0"/>
              <a:t>El OEP de </a:t>
            </a:r>
            <a:r>
              <a:rPr lang="es-US" sz="1000" dirty="0" err="1"/>
              <a:t>Medigap</a:t>
            </a:r>
            <a:r>
              <a:rPr lang="es-US" sz="1000" dirty="0"/>
              <a:t> comienza cuando usted tiene la Parte A de Medicare (seguro de hospital), la Parte B de Medicare (seguro médico) y cumple 65 años. Además, el OEP solo dura 6 meses.</a:t>
            </a:r>
          </a:p>
          <a:p>
            <a:pPr marL="181221" indent="-181221">
              <a:spcBef>
                <a:spcPts val="634"/>
              </a:spcBef>
              <a:spcAft>
                <a:spcPts val="200"/>
              </a:spcAft>
              <a:buFont typeface="Wingdings" panose="05000000000000000000" pitchFamily="2" charset="2"/>
              <a:buChar char="§"/>
              <a:defRPr/>
            </a:pPr>
            <a:r>
              <a:rPr lang="es-US" sz="1000" dirty="0">
                <a:cs typeface="Arial" panose="020B0604020202020204" pitchFamily="34" charset="0"/>
              </a:rPr>
              <a:t>Debe comunicarse con el Departamento Estatal de Seguro en </a:t>
            </a:r>
            <a:r>
              <a:rPr lang="es-US" sz="1000" dirty="0">
                <a:cs typeface="Arial" panose="020B0604020202020204" pitchFamily="34" charset="0"/>
                <a:hlinkClick r:id="rId3"/>
              </a:rPr>
              <a:t>content.naic.org/</a:t>
            </a:r>
            <a:r>
              <a:rPr lang="es-US" sz="1000" dirty="0" err="1">
                <a:cs typeface="Arial" panose="020B0604020202020204" pitchFamily="34" charset="0"/>
                <a:hlinkClick r:id="rId3"/>
              </a:rPr>
              <a:t>state-insurance-departments</a:t>
            </a:r>
            <a:r>
              <a:rPr lang="es-US" sz="1000" dirty="0">
                <a:cs typeface="Arial" panose="020B0604020202020204" pitchFamily="34" charset="0"/>
              </a:rPr>
              <a:t> o el Programa Estatal de Asistencia sobre Seguros de Salud (SHIP) de la localidad en </a:t>
            </a:r>
            <a:r>
              <a:rPr lang="es-US" sz="1000" dirty="0">
                <a:cs typeface="Arial" panose="020B0604020202020204" pitchFamily="34" charset="0"/>
                <a:hlinkClick r:id="rId4"/>
              </a:rPr>
              <a:t>shiphelp.org</a:t>
            </a:r>
            <a:r>
              <a:rPr lang="es-US" sz="1000" dirty="0">
                <a:cs typeface="Arial" panose="020B0604020202020204" pitchFamily="34" charset="0"/>
              </a:rPr>
              <a:t> para obtener más información sobre las opciones de cobertura de </a:t>
            </a:r>
            <a:r>
              <a:rPr lang="es-US" sz="1000" dirty="0" err="1">
                <a:cs typeface="Arial" panose="020B0604020202020204" pitchFamily="34" charset="0"/>
              </a:rPr>
              <a:t>Medigap</a:t>
            </a:r>
            <a:r>
              <a:rPr lang="es-US" sz="1000" dirty="0">
                <a:cs typeface="Arial" panose="020B0604020202020204" pitchFamily="34" charset="0"/>
              </a:rPr>
              <a:t> en el lugar donde vive.</a:t>
            </a:r>
          </a:p>
          <a:p>
            <a:pPr>
              <a:spcBef>
                <a:spcPts val="634"/>
              </a:spcBef>
              <a:spcAft>
                <a:spcPts val="200"/>
              </a:spcAft>
              <a:defRPr/>
            </a:pPr>
            <a:r>
              <a:rPr lang="es-US" sz="1000" dirty="0">
                <a:cs typeface="Arial" panose="020B0604020202020204" pitchFamily="34" charset="0"/>
              </a:rPr>
              <a:t>Para obtener más información sobre </a:t>
            </a:r>
            <a:r>
              <a:rPr lang="es-US" sz="1000" dirty="0" err="1">
                <a:cs typeface="Arial" panose="020B0604020202020204" pitchFamily="34" charset="0"/>
              </a:rPr>
              <a:t>Medigap</a:t>
            </a:r>
            <a:r>
              <a:rPr lang="es-US" sz="1000" dirty="0">
                <a:cs typeface="Arial" panose="020B0604020202020204" pitchFamily="34" charset="0"/>
              </a:rPr>
              <a:t>, consulte las Lecciones 1 y 2 de este módulo de capacitación y revise “Cómo elegir una póliza de </a:t>
            </a:r>
            <a:r>
              <a:rPr lang="es-US" sz="1000" dirty="0" err="1">
                <a:cs typeface="Arial" panose="020B0604020202020204" pitchFamily="34" charset="0"/>
              </a:rPr>
              <a:t>Medigap</a:t>
            </a:r>
            <a:r>
              <a:rPr lang="es-US" sz="1000" dirty="0">
                <a:cs typeface="Arial" panose="020B0604020202020204" pitchFamily="34" charset="0"/>
              </a:rPr>
              <a:t>: Una guía de seguro de salud para las personas con Medicare” (Producto de los CMS n.º 02110) en </a:t>
            </a:r>
            <a:r>
              <a:rPr lang="es-US" sz="1000" dirty="0">
                <a:cs typeface="Arial" panose="020B0604020202020204" pitchFamily="34" charset="0"/>
                <a:hlinkClick r:id="rId5"/>
              </a:rPr>
              <a:t>Medicare.gov/</a:t>
            </a:r>
            <a:r>
              <a:rPr lang="es-US" sz="1000" dirty="0" err="1">
                <a:cs typeface="Arial" panose="020B0604020202020204" pitchFamily="34" charset="0"/>
                <a:hlinkClick r:id="rId5"/>
              </a:rPr>
              <a:t>publications</a:t>
            </a:r>
            <a:r>
              <a:rPr lang="es-US" sz="1000" dirty="0">
                <a:cs typeface="Arial" panose="020B0604020202020204" pitchFamily="34" charset="0"/>
              </a:rPr>
              <a:t>. </a:t>
            </a:r>
          </a:p>
          <a:p>
            <a:pPr>
              <a:spcAft>
                <a:spcPts val="200"/>
              </a:spcAft>
            </a:pPr>
            <a:endParaRPr lang="en-US" sz="1000" dirty="0">
              <a:cs typeface="Arial" panose="020B0604020202020204" pitchFamily="34" charset="0"/>
            </a:endParaRPr>
          </a:p>
        </p:txBody>
      </p:sp>
    </p:spTree>
    <p:extLst>
      <p:ext uri="{BB962C8B-B14F-4D97-AF65-F5344CB8AC3E}">
        <p14:creationId xmlns:p14="http://schemas.microsoft.com/office/powerpoint/2010/main" val="1367525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21921" y="3757508"/>
            <a:ext cx="7077777" cy="5719867"/>
          </a:xfrm>
        </p:spPr>
        <p:txBody>
          <a:bodyPr/>
          <a:lstStyle/>
          <a:p>
            <a:pPr marL="0" lvl="1" defTabSz="966508">
              <a:spcAft>
                <a:spcPts val="600"/>
              </a:spcAft>
              <a:defRPr/>
            </a:pPr>
            <a:r>
              <a:rPr lang="es-US" sz="1100" b="1" dirty="0">
                <a:solidFill>
                  <a:srgbClr val="000000"/>
                </a:solidFill>
                <a:cs typeface="Arial" panose="020B0604020202020204" pitchFamily="34" charset="0"/>
              </a:rPr>
              <a:t>Esta diapositiva tiene animación.</a:t>
            </a:r>
          </a:p>
          <a:p>
            <a:pPr defTabSz="966508">
              <a:spcBef>
                <a:spcPts val="634"/>
              </a:spcBef>
              <a:spcAft>
                <a:spcPts val="600"/>
              </a:spcAft>
              <a:defRPr/>
            </a:pPr>
            <a:r>
              <a:rPr lang="es-US" sz="1100" b="1" dirty="0">
                <a:solidFill>
                  <a:srgbClr val="000000"/>
                </a:solidFill>
                <a:cs typeface="Arial" panose="020B0604020202020204" pitchFamily="34" charset="0"/>
              </a:rPr>
              <a:t>Notas del presentador</a:t>
            </a:r>
            <a:r>
              <a:rPr lang="es-US" sz="1100" dirty="0">
                <a:solidFill>
                  <a:srgbClr val="444444"/>
                </a:solidFill>
                <a:cs typeface="Arial" panose="020B0604020202020204" pitchFamily="34" charset="0"/>
              </a:rPr>
              <a:t>​</a:t>
            </a:r>
          </a:p>
          <a:p>
            <a:pPr marL="181221" indent="-181221">
              <a:spcBef>
                <a:spcPts val="634"/>
              </a:spcBef>
              <a:spcAft>
                <a:spcPts val="600"/>
              </a:spcAft>
              <a:buFont typeface="Wingdings" panose="05000000000000000000" pitchFamily="2" charset="2"/>
              <a:buChar char="§"/>
            </a:pPr>
            <a:r>
              <a:rPr lang="es-US" sz="1100" b="1" dirty="0">
                <a:cs typeface="Arial" panose="020B0604020202020204" pitchFamily="34" charset="0"/>
              </a:rPr>
              <a:t>¿Por qué considerar un plan Medicare </a:t>
            </a:r>
            <a:r>
              <a:rPr lang="es-US" sz="1100" b="1" dirty="0" err="1">
                <a:cs typeface="Arial" panose="020B0604020202020204" pitchFamily="34" charset="0"/>
              </a:rPr>
              <a:t>Advantage</a:t>
            </a:r>
            <a:r>
              <a:rPr lang="es-US" sz="1100" b="1" dirty="0">
                <a:cs typeface="Arial" panose="020B0604020202020204" pitchFamily="34" charset="0"/>
              </a:rPr>
              <a:t>? </a:t>
            </a:r>
            <a:r>
              <a:rPr lang="es-US" sz="1100" dirty="0"/>
              <a:t>Los planes Medicare </a:t>
            </a:r>
            <a:r>
              <a:rPr lang="es-US" sz="1100" dirty="0" err="1"/>
              <a:t>Advantage</a:t>
            </a:r>
            <a:r>
              <a:rPr lang="es-US" sz="1100" dirty="0"/>
              <a:t> son un tipo de plan de salud de Medicare ofrecidos por una compañía de seguros privada que tiene un contrato con Medicare para ofrecer todos los beneficios de la Parte A y la Parte B. La mayoría de los planes Medicare </a:t>
            </a:r>
            <a:r>
              <a:rPr lang="es-US" sz="1100" dirty="0" err="1"/>
              <a:t>Advantage</a:t>
            </a:r>
            <a:r>
              <a:rPr lang="es-US" sz="1100" dirty="0"/>
              <a:t> ofrecen cobertura de medicamentos recetados. Los planes Medicare </a:t>
            </a:r>
            <a:r>
              <a:rPr lang="es-US" sz="1100" dirty="0" err="1"/>
              <a:t>Advantage</a:t>
            </a:r>
            <a:r>
              <a:rPr lang="es-US" sz="1100" dirty="0"/>
              <a:t> deben cubrir todos los servicios que cubre Medicare Original. Los planes tienen también un límite anual de lo que usted paga por los servicios cubiertos por la Parte A y la Parte B (con límites diferentes para los servicios dentro y fuera de la red). Una vez que haya alcanzado el límite de su plan, no pagará nada por los servicios cubiertos durante el resto del año. Algunos planes ofrecen beneficios adicionales, como cobertura visual, auditiva y dental. Cada plan Medicare </a:t>
            </a:r>
            <a:r>
              <a:rPr lang="es-US" sz="1100" dirty="0" err="1"/>
              <a:t>Advantage</a:t>
            </a:r>
            <a:r>
              <a:rPr lang="es-US" sz="1100" dirty="0"/>
              <a:t> puede cobrar diferentes gastos de bolsillo</a:t>
            </a:r>
          </a:p>
          <a:p>
            <a:pPr marL="181221" indent="-181221" defTabSz="966508">
              <a:spcBef>
                <a:spcPts val="634"/>
              </a:spcBef>
              <a:spcAft>
                <a:spcPts val="600"/>
              </a:spcAft>
              <a:buFont typeface="Wingdings" panose="05000000000000000000" pitchFamily="2" charset="2"/>
              <a:buChar char="§"/>
              <a:defRPr/>
            </a:pPr>
            <a:r>
              <a:rPr lang="es-US" sz="1100" b="1" dirty="0">
                <a:cs typeface="Arial" panose="020B0604020202020204" pitchFamily="34" charset="0"/>
              </a:rPr>
              <a:t>¿Pueden inscribirse las personas con ESRD? </a:t>
            </a:r>
            <a:r>
              <a:rPr lang="es-US" sz="1100" dirty="0"/>
              <a:t>Sí. Si usted tiene ESRD, puede obtener su cobertura de Medicare a través de Medicare Original o un plan Medicare </a:t>
            </a:r>
            <a:r>
              <a:rPr lang="es-US" sz="1100" dirty="0" err="1"/>
              <a:t>Advantage</a:t>
            </a:r>
            <a:r>
              <a:rPr lang="es-US" sz="1100" dirty="0"/>
              <a:t>. </a:t>
            </a:r>
          </a:p>
          <a:p>
            <a:pPr marL="181221" indent="-181221" defTabSz="966508">
              <a:spcBef>
                <a:spcPts val="634"/>
              </a:spcBef>
              <a:spcAft>
                <a:spcPts val="600"/>
              </a:spcAft>
              <a:buFont typeface="Wingdings" panose="05000000000000000000" pitchFamily="2" charset="2"/>
              <a:buChar char="§"/>
              <a:defRPr/>
            </a:pPr>
            <a:r>
              <a:rPr lang="es-US" sz="1100" b="1" dirty="0">
                <a:cs typeface="Arial" panose="020B0604020202020204" pitchFamily="34" charset="0"/>
              </a:rPr>
              <a:t>¿Cómo puede afectar esto mis costos, derechos, protecciones y opciones? </a:t>
            </a:r>
            <a:r>
              <a:rPr lang="es-US" sz="1100" dirty="0"/>
              <a:t>Si decide inscribirse en un plan Medicare </a:t>
            </a:r>
            <a:r>
              <a:rPr lang="es-US" sz="1100" dirty="0" err="1"/>
              <a:t>Advantage</a:t>
            </a:r>
            <a:r>
              <a:rPr lang="es-US" sz="1100" dirty="0"/>
              <a:t>, es posible que tenga gastos diferentes o adicionales en función de su plan. Para obtener más información sobre los costos, póngase en contacto con su plan para que le proporcionen información específica de los costos. Usted tiene los mismos derechos y protecciones que todas las personas con Medicare. En muchos casos, solo puede acudir a los proveedores de atención médica que participan en la red y en el área de servicio del plan. Antes de inscribirse, es recomendable que consulte con sus proveedores y con el plan que está considerando para asegurarse de que los proveedores que le atienden actualmente (como su centro de diálisis o nefrólogo) o que desea consultar en el futuro (como un especialista en trasplantes), pertenezcan a la red del plan. Si ya tiene un plan Medicare </a:t>
            </a:r>
            <a:r>
              <a:rPr lang="es-US" sz="1100" dirty="0" err="1"/>
              <a:t>Advantage</a:t>
            </a:r>
            <a:r>
              <a:rPr lang="es-US" sz="1100" dirty="0"/>
              <a:t>, verifique con sus proveedores para asegurarse de que sigan formando parte de la red el próximo año del plan. Para obtener más información sobre un plan Medicare </a:t>
            </a:r>
            <a:r>
              <a:rPr lang="es-US" sz="1100" dirty="0" err="1"/>
              <a:t>Advantage</a:t>
            </a:r>
            <a:r>
              <a:rPr lang="es-US" sz="1100" dirty="0"/>
              <a:t> específico, comuníquese con el plan o visite </a:t>
            </a:r>
            <a:r>
              <a:rPr lang="es-US" sz="1100" dirty="0">
                <a:cs typeface="Arial" panose="020B0604020202020204" pitchFamily="34" charset="0"/>
                <a:hlinkClick r:id="rId3"/>
              </a:rPr>
              <a:t>Medicare.gov/plan-compare</a:t>
            </a:r>
            <a:r>
              <a:rPr lang="es-US" sz="1100" dirty="0"/>
              <a:t>. </a:t>
            </a:r>
          </a:p>
          <a:p>
            <a:pPr marL="181221" indent="-181221" defTabSz="966508">
              <a:spcBef>
                <a:spcPts val="634"/>
              </a:spcBef>
              <a:spcAft>
                <a:spcPts val="600"/>
              </a:spcAft>
              <a:buFont typeface="Wingdings" panose="05000000000000000000" pitchFamily="2" charset="2"/>
              <a:buChar char="§"/>
              <a:defRPr/>
            </a:pPr>
            <a:r>
              <a:rPr lang="es-US" sz="1100" b="1" dirty="0">
                <a:cs typeface="Arial" panose="020B0604020202020204" pitchFamily="34" charset="0"/>
              </a:rPr>
              <a:t>¿Dónde puedo obtener más información sobre los planes Medicare </a:t>
            </a:r>
            <a:r>
              <a:rPr lang="es-US" sz="1100" b="1" dirty="0" err="1">
                <a:cs typeface="Arial" panose="020B0604020202020204" pitchFamily="34" charset="0"/>
              </a:rPr>
              <a:t>Advantage</a:t>
            </a:r>
            <a:r>
              <a:rPr lang="es-US" sz="1100" b="1" dirty="0">
                <a:cs typeface="Arial" panose="020B0604020202020204" pitchFamily="34" charset="0"/>
              </a:rPr>
              <a:t>? </a:t>
            </a:r>
            <a:r>
              <a:rPr lang="es-US" sz="1100" b="0" dirty="0">
                <a:cs typeface="Arial" panose="020B0604020202020204" pitchFamily="34" charset="0"/>
              </a:rPr>
              <a:t>Para obtener más información sobre los planes Medicare </a:t>
            </a:r>
            <a:r>
              <a:rPr lang="es-US" sz="1100" b="0" dirty="0" err="1">
                <a:cs typeface="Arial" panose="020B0604020202020204" pitchFamily="34" charset="0"/>
              </a:rPr>
              <a:t>Advantage</a:t>
            </a:r>
            <a:r>
              <a:rPr lang="es-US" sz="1100" b="0" dirty="0">
                <a:cs typeface="Arial" panose="020B0604020202020204" pitchFamily="34" charset="0"/>
              </a:rPr>
              <a:t>, </a:t>
            </a:r>
            <a:r>
              <a:rPr lang="es-US" sz="1100" dirty="0"/>
              <a:t>visite </a:t>
            </a:r>
            <a:r>
              <a:rPr lang="es-US" sz="1100" dirty="0">
                <a:cs typeface="Arial" panose="020B0604020202020204" pitchFamily="34" charset="0"/>
                <a:hlinkClick r:id="rId4"/>
              </a:rPr>
              <a:t>Medicare.gov/</a:t>
            </a:r>
            <a:r>
              <a:rPr lang="es-US" sz="1100" dirty="0" err="1">
                <a:cs typeface="Arial" panose="020B0604020202020204" pitchFamily="34" charset="0"/>
                <a:hlinkClick r:id="rId4"/>
              </a:rPr>
              <a:t>health-drug-plans</a:t>
            </a:r>
            <a:r>
              <a:rPr lang="es-US" sz="1100" dirty="0">
                <a:cs typeface="Arial" panose="020B0604020202020204" pitchFamily="34" charset="0"/>
                <a:hlinkClick r:id="rId4"/>
              </a:rPr>
              <a:t>/</a:t>
            </a:r>
            <a:r>
              <a:rPr lang="es-US" sz="1100" dirty="0" err="1">
                <a:cs typeface="Arial" panose="020B0604020202020204" pitchFamily="34" charset="0"/>
                <a:hlinkClick r:id="rId4"/>
              </a:rPr>
              <a:t>health-plans</a:t>
            </a:r>
            <a:r>
              <a:rPr lang="es-US" sz="1100" dirty="0">
                <a:cs typeface="Arial" panose="020B0604020202020204" pitchFamily="34" charset="0"/>
                <a:hlinkClick r:id="rId4"/>
              </a:rPr>
              <a:t>/</a:t>
            </a:r>
            <a:r>
              <a:rPr lang="es-US" sz="1100" dirty="0" err="1">
                <a:cs typeface="Arial" panose="020B0604020202020204" pitchFamily="34" charset="0"/>
                <a:hlinkClick r:id="rId4"/>
              </a:rPr>
              <a:t>your</a:t>
            </a:r>
            <a:r>
              <a:rPr lang="es-US" sz="1100" dirty="0">
                <a:cs typeface="Arial" panose="020B0604020202020204" pitchFamily="34" charset="0"/>
                <a:hlinkClick r:id="rId4"/>
              </a:rPr>
              <a:t>-</a:t>
            </a:r>
            <a:r>
              <a:rPr lang="es-US" sz="1100" dirty="0" err="1">
                <a:cs typeface="Arial" panose="020B0604020202020204" pitchFamily="34" charset="0"/>
                <a:hlinkClick r:id="rId4"/>
              </a:rPr>
              <a:t>health</a:t>
            </a:r>
            <a:r>
              <a:rPr lang="es-US" sz="1100" dirty="0">
                <a:cs typeface="Arial" panose="020B0604020202020204" pitchFamily="34" charset="0"/>
                <a:hlinkClick r:id="rId4"/>
              </a:rPr>
              <a:t>-plan-</a:t>
            </a:r>
            <a:r>
              <a:rPr lang="es-US" sz="1100" dirty="0" err="1">
                <a:cs typeface="Arial" panose="020B0604020202020204" pitchFamily="34" charset="0"/>
                <a:hlinkClick r:id="rId4"/>
              </a:rPr>
              <a:t>options</a:t>
            </a:r>
            <a:r>
              <a:rPr lang="es-US" sz="1100" dirty="0"/>
              <a:t> y </a:t>
            </a:r>
            <a:r>
              <a:rPr lang="es-US" sz="1100" dirty="0">
                <a:cs typeface="Arial" panose="020B0604020202020204" pitchFamily="34" charset="0"/>
                <a:hlinkClick r:id="rId5"/>
              </a:rPr>
              <a:t>Medicare.gov/</a:t>
            </a:r>
            <a:r>
              <a:rPr lang="es-US" sz="1100" dirty="0" err="1">
                <a:cs typeface="Arial" panose="020B0604020202020204" pitchFamily="34" charset="0"/>
                <a:hlinkClick r:id="rId5"/>
              </a:rPr>
              <a:t>basics</a:t>
            </a:r>
            <a:r>
              <a:rPr lang="es-US" sz="1100" dirty="0">
                <a:cs typeface="Arial" panose="020B0604020202020204" pitchFamily="34" charset="0"/>
                <a:hlinkClick r:id="rId5"/>
              </a:rPr>
              <a:t>/</a:t>
            </a:r>
            <a:r>
              <a:rPr lang="es-US" sz="1100" dirty="0" err="1">
                <a:cs typeface="Arial" panose="020B0604020202020204" pitchFamily="34" charset="0"/>
                <a:hlinkClick r:id="rId5"/>
              </a:rPr>
              <a:t>end</a:t>
            </a:r>
            <a:r>
              <a:rPr lang="es-US" sz="1100" dirty="0">
                <a:cs typeface="Arial" panose="020B0604020202020204" pitchFamily="34" charset="0"/>
                <a:hlinkClick r:id="rId5"/>
              </a:rPr>
              <a:t>-</a:t>
            </a:r>
            <a:r>
              <a:rPr lang="es-US" sz="1100" dirty="0" err="1">
                <a:cs typeface="Arial" panose="020B0604020202020204" pitchFamily="34" charset="0"/>
                <a:hlinkClick r:id="rId5"/>
              </a:rPr>
              <a:t>stage</a:t>
            </a:r>
            <a:r>
              <a:rPr lang="es-US" sz="1100" dirty="0">
                <a:cs typeface="Arial" panose="020B0604020202020204" pitchFamily="34" charset="0"/>
                <a:hlinkClick r:id="rId5"/>
              </a:rPr>
              <a:t>-renal-</a:t>
            </a:r>
            <a:r>
              <a:rPr lang="es-US" sz="1100" dirty="0" err="1">
                <a:cs typeface="Arial" panose="020B0604020202020204" pitchFamily="34" charset="0"/>
                <a:hlinkClick r:id="rId5"/>
              </a:rPr>
              <a:t>disease</a:t>
            </a:r>
            <a:r>
              <a:rPr lang="es-US" sz="1100" dirty="0"/>
              <a:t>.  </a:t>
            </a:r>
          </a:p>
        </p:txBody>
      </p:sp>
    </p:spTree>
    <p:extLst>
      <p:ext uri="{BB962C8B-B14F-4D97-AF65-F5344CB8AC3E}">
        <p14:creationId xmlns:p14="http://schemas.microsoft.com/office/powerpoint/2010/main" val="27433881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15ECF7-7000-3EEC-FD14-76BD1F333D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586A8E-F154-68C4-7AA5-66A4D3A5D6EE}"/>
              </a:ext>
            </a:extLst>
          </p:cNvPr>
          <p:cNvSpPr>
            <a:spLocks noGrp="1" noRot="1" noChangeAspect="1"/>
          </p:cNvSpPr>
          <p:nvPr>
            <p:ph type="sldImg"/>
          </p:nvPr>
        </p:nvSpPr>
        <p:spPr>
          <a:xfrm>
            <a:off x="777875" y="341313"/>
            <a:ext cx="5759450" cy="3240087"/>
          </a:xfrm>
        </p:spPr>
      </p:sp>
      <p:sp>
        <p:nvSpPr>
          <p:cNvPr id="3" name="Notes Placeholder 2">
            <a:extLst>
              <a:ext uri="{FF2B5EF4-FFF2-40B4-BE49-F238E27FC236}">
                <a16:creationId xmlns:a16="http://schemas.microsoft.com/office/drawing/2014/main" id="{27BB3165-BF02-44BD-D381-74E36597558E}"/>
              </a:ext>
            </a:extLst>
          </p:cNvPr>
          <p:cNvSpPr>
            <a:spLocks noGrp="1"/>
          </p:cNvSpPr>
          <p:nvPr>
            <p:ph type="body" idx="1"/>
          </p:nvPr>
        </p:nvSpPr>
        <p:spPr>
          <a:xfrm>
            <a:off x="121921" y="3657600"/>
            <a:ext cx="7077777" cy="5819775"/>
          </a:xfrm>
        </p:spPr>
        <p:txBody>
          <a:bodyPr/>
          <a:lstStyle/>
          <a:p>
            <a:pPr marL="0" marR="0" lvl="1" indent="0" algn="l" defTabSz="966508"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s-US" sz="1050" b="1" i="0" u="none" strike="noStrike" cap="none" normalizeH="0" baseline="0" noProof="0" dirty="0">
                <a:ln>
                  <a:noFill/>
                </a:ln>
                <a:solidFill>
                  <a:srgbClr val="000000"/>
                </a:solidFill>
                <a:effectLst/>
                <a:uLnTx/>
                <a:uFillTx/>
                <a:latin typeface="Calibri" panose="020F0502020204030204"/>
                <a:ea typeface="+mn-ea"/>
                <a:cs typeface="Arial" panose="020B0604020202020204" pitchFamily="34" charset="0"/>
              </a:rPr>
              <a:t>Esta diapositiva tiene animación.</a:t>
            </a:r>
          </a:p>
          <a:p>
            <a:pPr marL="0" marR="0" lvl="0" indent="0" algn="l" defTabSz="966508" rtl="0" eaLnBrk="1" fontAlgn="auto" latinLnBrk="0" hangingPunct="1">
              <a:lnSpc>
                <a:spcPct val="100000"/>
              </a:lnSpc>
              <a:spcBef>
                <a:spcPts val="0"/>
              </a:spcBef>
              <a:spcAft>
                <a:spcPts val="400"/>
              </a:spcAft>
              <a:buClrTx/>
              <a:buSzTx/>
              <a:buFont typeface="Wingdings" panose="05000000000000000000" pitchFamily="2" charset="2"/>
              <a:buNone/>
              <a:tabLst/>
              <a:defRPr/>
            </a:pPr>
            <a:r>
              <a:rPr kumimoji="0" lang="es-US" sz="1050" b="1" i="0" u="none" strike="noStrike" cap="none" normalizeH="0" baseline="0" noProof="0" dirty="0">
                <a:ln>
                  <a:noFill/>
                </a:ln>
                <a:solidFill>
                  <a:srgbClr val="000000"/>
                </a:solidFill>
                <a:effectLst/>
                <a:uLnTx/>
                <a:uFillTx/>
                <a:latin typeface="Calibri" panose="020F0502020204030204"/>
                <a:ea typeface="+mn-ea"/>
                <a:cs typeface="Arial" panose="020B0604020202020204" pitchFamily="34" charset="0"/>
              </a:rPr>
              <a:t>Notas del presentador</a:t>
            </a:r>
            <a:r>
              <a:rPr kumimoji="0" lang="es-US" sz="1050" b="0" i="0" u="none" strike="noStrike" cap="none" normalizeH="0" baseline="0" noProof="0" dirty="0">
                <a:ln>
                  <a:noFill/>
                </a:ln>
                <a:solidFill>
                  <a:srgbClr val="444444"/>
                </a:solidFill>
                <a:effectLst/>
                <a:uLnTx/>
                <a:uFillTx/>
                <a:latin typeface="Calibri" panose="020F0502020204030204"/>
                <a:ea typeface="+mn-ea"/>
                <a:cs typeface="Arial" panose="020B0604020202020204" pitchFamily="34" charset="0"/>
              </a:rPr>
              <a:t>​</a:t>
            </a:r>
          </a:p>
          <a:p>
            <a:pPr marL="181221" marR="0" lvl="0" indent="-181221" algn="l" defTabSz="966508" rtl="0" eaLnBrk="1" fontAlgn="auto" latinLnBrk="0" hangingPunct="1">
              <a:lnSpc>
                <a:spcPct val="100000"/>
              </a:lnSpc>
              <a:spcBef>
                <a:spcPts val="0"/>
              </a:spcBef>
              <a:spcAft>
                <a:spcPts val="400"/>
              </a:spcAft>
              <a:buClrTx/>
              <a:buSzTx/>
              <a:buFont typeface="Wingdings" panose="05000000000000000000" pitchFamily="2" charset="2"/>
              <a:buChar char="§"/>
              <a:tabLst/>
              <a:defRPr/>
            </a:pPr>
            <a:r>
              <a:rPr kumimoji="0" lang="es-US" sz="1050" b="1" i="0" u="none" strike="noStrike" cap="none" normalizeH="0" baseline="0" noProof="0" dirty="0">
                <a:ln>
                  <a:noFill/>
                </a:ln>
                <a:solidFill>
                  <a:prstClr val="black"/>
                </a:solidFill>
                <a:effectLst/>
                <a:uLnTx/>
                <a:uFillTx/>
                <a:latin typeface="Calibri" panose="020F0502020204030204"/>
                <a:ea typeface="+mn-ea"/>
                <a:cs typeface="Arial" panose="020B0604020202020204" pitchFamily="34" charset="0"/>
              </a:rPr>
              <a:t>¿Soy elegible para la cobertura de medicamentos de Medicare (Parte D)? </a:t>
            </a:r>
            <a:r>
              <a:rPr kumimoji="0" lang="es-US" sz="1050" b="0" i="0" u="none" strike="noStrike" cap="none" normalizeH="0" baseline="0" noProof="0" dirty="0">
                <a:ln>
                  <a:noFill/>
                </a:ln>
                <a:solidFill>
                  <a:prstClr val="black"/>
                </a:solidFill>
                <a:effectLst/>
                <a:uLnTx/>
                <a:uFillTx/>
                <a:latin typeface="Calibri" panose="020F0502020204030204"/>
                <a:ea typeface="+mn-ea"/>
                <a:cs typeface="Arial" panose="020B0604020202020204" pitchFamily="34" charset="0"/>
              </a:rPr>
              <a:t>La cobertura de medicamentos de Medicare es opcional y se ofrece a todas las personas con Medicare. Todos los que tienen Medicare son elegibles para obtener la cobertura de medicamentos de Medicare para ayudar a reducir los costos de los medicamentos y protegerse contra costos más altos en el futuro. Los niños que tienen Medicare por ESRD también pueden obtener cobertura de medicamentos. </a:t>
            </a:r>
          </a:p>
          <a:p>
            <a:pPr marL="181221" marR="0" lvl="0" indent="-181221" algn="l" defTabSz="966508" rtl="0" eaLnBrk="1" fontAlgn="auto" latinLnBrk="0" hangingPunct="1">
              <a:lnSpc>
                <a:spcPct val="100000"/>
              </a:lnSpc>
              <a:spcBef>
                <a:spcPts val="0"/>
              </a:spcBef>
              <a:spcAft>
                <a:spcPts val="400"/>
              </a:spcAft>
              <a:buClrTx/>
              <a:buSzTx/>
              <a:buFont typeface="Wingdings" panose="05000000000000000000" pitchFamily="2" charset="2"/>
              <a:buChar char="§"/>
              <a:tabLst/>
              <a:defRPr/>
            </a:pPr>
            <a:r>
              <a:rPr kumimoji="0" lang="es-US" sz="1050" b="1" i="0" u="none" strike="noStrike" cap="none" normalizeH="0" baseline="0" noProof="0" dirty="0">
                <a:ln>
                  <a:noFill/>
                </a:ln>
                <a:solidFill>
                  <a:prstClr val="black"/>
                </a:solidFill>
                <a:effectLst/>
                <a:uLnTx/>
                <a:uFillTx/>
                <a:latin typeface="Calibri" panose="020F0502020204030204"/>
                <a:ea typeface="+mn-ea"/>
                <a:cs typeface="Arial" panose="020B0604020202020204" pitchFamily="34" charset="0"/>
              </a:rPr>
              <a:t>¿Cómo obtengo la cobertura? </a:t>
            </a:r>
            <a:r>
              <a:rPr kumimoji="0" lang="es-US" sz="1050" b="0" i="0" u="none" strike="noStrike" cap="none" normalizeH="0" baseline="0" noProof="0" dirty="0">
                <a:ln>
                  <a:noFill/>
                </a:ln>
                <a:solidFill>
                  <a:prstClr val="black"/>
                </a:solidFill>
                <a:effectLst/>
                <a:uLnTx/>
                <a:uFillTx/>
                <a:latin typeface="Calibri" panose="020F0502020204030204"/>
                <a:ea typeface="+mn-ea"/>
                <a:cs typeface="Arial" panose="020B0604020202020204" pitchFamily="34" charset="0"/>
              </a:rPr>
              <a:t>Por lo general, Medicare Parte B no cubre los medicamentos que se pueden autoadministrar, como los fármacos en forma de comprimido o que se utilizan para inyectarse uno mismo. Sin embargo, el estatuto ofrece cobertura para algunos medicamentos autoadministrados (por ejemplo: los medicamentos autoadministrados que están cubiertos incluyen factores de coagulación de la sangre, medicamentos utilizados en la terapia inmunosupresora, eritropoyetina y aglutinantes de fosfato para pacientes en diálisis, medicamentos para la osteoporosis para determinados pacientes confinados en el hogar, y determinados fármacos orales contra el cáncer). </a:t>
            </a:r>
            <a:r>
              <a:rPr kumimoji="0" lang="es-US" sz="1050" b="1" i="0" u="none" strike="noStrike" cap="none" normalizeH="0" baseline="0" noProof="0" dirty="0">
                <a:ln>
                  <a:noFill/>
                </a:ln>
                <a:solidFill>
                  <a:prstClr val="black"/>
                </a:solidFill>
                <a:effectLst/>
                <a:uLnTx/>
                <a:uFillTx/>
                <a:latin typeface="Calibri" panose="020F0502020204030204"/>
                <a:ea typeface="+mn-ea"/>
                <a:cs typeface="Arial" panose="020B0604020202020204" pitchFamily="34" charset="0"/>
              </a:rPr>
              <a:t>Si tiene Medicare Original,</a:t>
            </a:r>
            <a:r>
              <a:rPr kumimoji="0" lang="es-US" sz="1050" i="0" u="none" strike="noStrike" cap="none" normalizeH="0" baseline="0" noProof="0" dirty="0">
                <a:ln>
                  <a:noFill/>
                </a:ln>
                <a:solidFill>
                  <a:prstClr val="black"/>
                </a:solidFill>
                <a:effectLst/>
                <a:uLnTx/>
                <a:uFillTx/>
                <a:latin typeface="Calibri" panose="020F0502020204030204"/>
                <a:ea typeface="+mn-ea"/>
                <a:cs typeface="Arial" panose="020B0604020202020204" pitchFamily="34" charset="0"/>
              </a:rPr>
              <a:t> debe inscribirse en un plan para obtener cobertura de medicamentos.</a:t>
            </a:r>
            <a:r>
              <a:rPr kumimoji="0" lang="es-US" sz="1050" b="0" i="0" u="none" strike="noStrike" cap="none" normalizeH="0" baseline="0" noProof="0" dirty="0">
                <a:ln>
                  <a:noFill/>
                </a:ln>
                <a:solidFill>
                  <a:prstClr val="black"/>
                </a:solidFill>
                <a:effectLst/>
                <a:uLnTx/>
                <a:uFillTx/>
                <a:latin typeface="Calibri" panose="020F0502020204030204"/>
                <a:ea typeface="+mn-ea"/>
                <a:cs typeface="Arial" panose="020B0604020202020204" pitchFamily="34" charset="0"/>
              </a:rPr>
              <a:t> Cuando se inscriba en un plan de medicamentos de Medicare (también conocido como PDP), paga una prima mensual, más una parte del costo de sus medicamentos (copago o </a:t>
            </a:r>
            <a:r>
              <a:rPr kumimoji="0" lang="es-US" sz="1050" b="0" i="0" u="none" strike="noStrike" cap="none" normalizeH="0" baseline="0" noProof="0" dirty="0" err="1">
                <a:ln>
                  <a:noFill/>
                </a:ln>
                <a:solidFill>
                  <a:prstClr val="black"/>
                </a:solidFill>
                <a:effectLst/>
                <a:uLnTx/>
                <a:uFillTx/>
                <a:latin typeface="Calibri" panose="020F0502020204030204"/>
                <a:ea typeface="+mn-ea"/>
                <a:cs typeface="Arial" panose="020B0604020202020204" pitchFamily="34" charset="0"/>
              </a:rPr>
              <a:t>coseguro</a:t>
            </a:r>
            <a:r>
              <a:rPr kumimoji="0" lang="es-US" sz="1050" b="0" i="0" u="none" strike="noStrike" cap="none"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s-US" sz="1050" b="1" i="0" u="none" strike="noStrike" cap="none" normalizeH="0" baseline="0" noProof="0" dirty="0">
                <a:ln>
                  <a:noFill/>
                </a:ln>
                <a:solidFill>
                  <a:prstClr val="black"/>
                </a:solidFill>
                <a:effectLst/>
                <a:uLnTx/>
                <a:uFillTx/>
                <a:latin typeface="Calibri" panose="020F0502020204030204"/>
                <a:ea typeface="+mn-ea"/>
                <a:cs typeface="Arial" panose="020B0604020202020204" pitchFamily="34" charset="0"/>
              </a:rPr>
              <a:t>Si se inscribe en un plan Medicare </a:t>
            </a:r>
            <a:r>
              <a:rPr kumimoji="0" lang="es-US" sz="1050" b="1" i="0" u="none" strike="noStrike" cap="none" normalizeH="0" baseline="0" noProof="0" dirty="0" err="1">
                <a:ln>
                  <a:noFill/>
                </a:ln>
                <a:solidFill>
                  <a:prstClr val="black"/>
                </a:solidFill>
                <a:effectLst/>
                <a:uLnTx/>
                <a:uFillTx/>
                <a:latin typeface="Calibri" panose="020F0502020204030204"/>
                <a:ea typeface="+mn-ea"/>
                <a:cs typeface="Arial" panose="020B0604020202020204" pitchFamily="34" charset="0"/>
              </a:rPr>
              <a:t>Advantage</a:t>
            </a:r>
            <a:r>
              <a:rPr kumimoji="0" lang="es-US" sz="1050" b="1" i="0" u="none" strike="noStrike" cap="none" normalizeH="0" baseline="0" noProof="0" dirty="0">
                <a:ln>
                  <a:noFill/>
                </a:ln>
                <a:solidFill>
                  <a:prstClr val="black"/>
                </a:solidFill>
                <a:effectLst/>
                <a:uLnTx/>
                <a:uFillTx/>
                <a:latin typeface="Calibri" panose="020F0502020204030204"/>
                <a:ea typeface="+mn-ea"/>
                <a:cs typeface="Arial" panose="020B0604020202020204" pitchFamily="34" charset="0"/>
              </a:rPr>
              <a:t> con cobertura de medicamentos,</a:t>
            </a:r>
            <a:r>
              <a:rPr kumimoji="0" lang="es-US" sz="1050" i="0" u="none" strike="noStrike" cap="none"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s-US" sz="1050" b="0" i="0" u="none" strike="noStrike" cap="none" normalizeH="0" baseline="0" noProof="0" dirty="0">
                <a:ln>
                  <a:noFill/>
                </a:ln>
                <a:solidFill>
                  <a:prstClr val="black"/>
                </a:solidFill>
                <a:effectLst/>
                <a:uLnTx/>
                <a:uFillTx/>
                <a:latin typeface="Calibri" panose="020F0502020204030204"/>
                <a:ea typeface="+mn-ea"/>
                <a:cs typeface="Arial" panose="020B0604020202020204" pitchFamily="34" charset="0"/>
              </a:rPr>
              <a:t>obtendrá cobertura de sus medicamentos a través de su plan y no podrá inscribirse en un</a:t>
            </a:r>
            <a:r>
              <a:rPr kumimoji="0" lang="es-US" sz="1050" i="0" u="none" strike="noStrike" cap="none" normalizeH="0" baseline="0" noProof="0" dirty="0">
                <a:ln>
                  <a:noFill/>
                </a:ln>
                <a:solidFill>
                  <a:prstClr val="black"/>
                </a:solidFill>
                <a:effectLst/>
                <a:uLnTx/>
                <a:uFillTx/>
                <a:latin typeface="Calibri" panose="020F0502020204030204"/>
                <a:ea typeface="+mn-ea"/>
                <a:cs typeface="Arial" panose="020B0604020202020204" pitchFamily="34" charset="0"/>
              </a:rPr>
              <a:t> plan de medicamentos de Medicare por separado.</a:t>
            </a:r>
          </a:p>
          <a:p>
            <a:pPr marL="181221" marR="0" lvl="0" indent="-181221" algn="l" defTabSz="966508" rtl="0" eaLnBrk="1" fontAlgn="auto" latinLnBrk="0" hangingPunct="1">
              <a:lnSpc>
                <a:spcPct val="100000"/>
              </a:lnSpc>
              <a:spcBef>
                <a:spcPts val="0"/>
              </a:spcBef>
              <a:spcAft>
                <a:spcPts val="400"/>
              </a:spcAft>
              <a:buClrTx/>
              <a:buSzTx/>
              <a:buFont typeface="Wingdings" panose="05000000000000000000" pitchFamily="2" charset="2"/>
              <a:buChar char="§"/>
              <a:tabLst/>
              <a:defRPr/>
            </a:pPr>
            <a:r>
              <a:rPr kumimoji="0" lang="es-US" sz="1050" b="1" i="0" u="none" strike="noStrike" cap="none" normalizeH="0" baseline="0" noProof="0" dirty="0">
                <a:ln>
                  <a:noFill/>
                </a:ln>
                <a:solidFill>
                  <a:prstClr val="black"/>
                </a:solidFill>
                <a:effectLst/>
                <a:uLnTx/>
                <a:uFillTx/>
                <a:latin typeface="Calibri" panose="020F0502020204030204"/>
                <a:ea typeface="+mn-ea"/>
                <a:cs typeface="Arial" panose="020B0604020202020204" pitchFamily="34" charset="0"/>
              </a:rPr>
              <a:t>Si padezco ESRD, ¿puedo inscribirme en la cobertura de medicamentos de Medicare? </a:t>
            </a:r>
            <a:r>
              <a:rPr kumimoji="0" lang="es-US" sz="1050" b="0" i="0" u="none" strike="noStrike" cap="none" normalizeH="0" baseline="0" noProof="0" dirty="0">
                <a:ln>
                  <a:noFill/>
                </a:ln>
                <a:solidFill>
                  <a:prstClr val="black"/>
                </a:solidFill>
                <a:effectLst/>
                <a:uLnTx/>
                <a:uFillTx/>
                <a:latin typeface="Calibri" panose="020F0502020204030204"/>
                <a:ea typeface="+mn-ea"/>
                <a:cs typeface="Arial" panose="020B0604020202020204" pitchFamily="34" charset="0"/>
              </a:rPr>
              <a:t>Sí. Si cumple los requisitos para inscribirse en Medicare debido a la ESRD, su primera oportunidad de inscribirse en la cobertura de medicamentos de Medicare (Parte D) será durante el período de 7 meses que comienza 3 meses antes del mes en que cumplió los requisitos para recibir Medicare y finaliza 3 meses después del primer mes en que cumplió los requisitos para recibir Medicare (denominado Período de Inscripción Inicial). Su cobertura de medicamentos de Medicare comenzará al mismo tiempo que su cobertura de la Parte A y/o la Parte B de Medicare. Si se inscribe en un plan de medicamentos de Medicare después de que comience su cobertura de la Parte A y/o la Parte B de Medicare, este entrará en vigor el primer día del mes siguiente a su inscripción.</a:t>
            </a:r>
          </a:p>
          <a:p>
            <a:pPr marL="181221" marR="0" lvl="0" indent="-181221" algn="l" defTabSz="966508" rtl="0" eaLnBrk="1" fontAlgn="auto" latinLnBrk="0" hangingPunct="1">
              <a:lnSpc>
                <a:spcPct val="100000"/>
              </a:lnSpc>
              <a:spcBef>
                <a:spcPts val="0"/>
              </a:spcBef>
              <a:spcAft>
                <a:spcPts val="400"/>
              </a:spcAft>
              <a:buClrTx/>
              <a:buSzTx/>
              <a:buFont typeface="Wingdings" panose="05000000000000000000" pitchFamily="2" charset="2"/>
              <a:buChar char="§"/>
              <a:tabLst/>
              <a:defRPr/>
            </a:pPr>
            <a:r>
              <a:rPr kumimoji="0" lang="es-US" sz="1050" b="1" i="0" u="none" strike="noStrike" cap="none" normalizeH="0" baseline="0" noProof="0" dirty="0">
                <a:ln>
                  <a:noFill/>
                </a:ln>
                <a:solidFill>
                  <a:prstClr val="black"/>
                </a:solidFill>
                <a:effectLst/>
                <a:uLnTx/>
                <a:uFillTx/>
                <a:latin typeface="Calibri" panose="020F0502020204030204"/>
                <a:ea typeface="+mn-ea"/>
                <a:cs typeface="Arial" panose="020B0604020202020204" pitchFamily="34" charset="0"/>
              </a:rPr>
              <a:t>¿Puedo obtener ayuda para pagar la cobertura de medicamentos de Medicare? </a:t>
            </a:r>
            <a:r>
              <a:rPr kumimoji="0" lang="es-US" sz="1050" b="0" i="0" u="none" strike="noStrike" cap="none" normalizeH="0" baseline="0" noProof="0" dirty="0">
                <a:ln>
                  <a:noFill/>
                </a:ln>
                <a:solidFill>
                  <a:prstClr val="black"/>
                </a:solidFill>
                <a:effectLst/>
                <a:uLnTx/>
                <a:uFillTx/>
                <a:latin typeface="Calibri" panose="020F0502020204030204"/>
                <a:ea typeface="+mn-ea"/>
                <a:cs typeface="Arial" panose="020B0604020202020204" pitchFamily="34" charset="0"/>
              </a:rPr>
              <a:t>Si tiene ingresos y recursos limitados, es posible que obtenga ayuda adicional para pagar sus costos de medicamentos de Medicare. Para solicitar Ayuda Adicional, visite </a:t>
            </a:r>
            <a:r>
              <a:rPr kumimoji="0" lang="es-US" sz="1050" b="0" i="0" u="none" strike="noStrike" cap="none" normalizeH="0" baseline="0" noProof="0" dirty="0">
                <a:ln>
                  <a:noFill/>
                </a:ln>
                <a:solidFill>
                  <a:prstClr val="black"/>
                </a:solidFill>
                <a:effectLst/>
                <a:uLnTx/>
                <a:uFillTx/>
                <a:latin typeface="Calibri" panose="020F0502020204030204"/>
                <a:ea typeface="+mn-ea"/>
                <a:cs typeface="Arial" panose="020B0604020202020204" pitchFamily="34" charset="0"/>
                <a:hlinkClick r:id="rId3"/>
              </a:rPr>
              <a:t>SSA.gov/medicare/</a:t>
            </a:r>
            <a:r>
              <a:rPr kumimoji="0" lang="es-US" sz="1050" b="0" i="0" u="none" strike="noStrike" cap="none" normalizeH="0" baseline="0" noProof="0" dirty="0" err="1">
                <a:ln>
                  <a:noFill/>
                </a:ln>
                <a:solidFill>
                  <a:prstClr val="black"/>
                </a:solidFill>
                <a:effectLst/>
                <a:uLnTx/>
                <a:uFillTx/>
                <a:latin typeface="Calibri" panose="020F0502020204030204"/>
                <a:ea typeface="+mn-ea"/>
                <a:cs typeface="Arial" panose="020B0604020202020204" pitchFamily="34" charset="0"/>
                <a:hlinkClick r:id="rId3"/>
              </a:rPr>
              <a:t>part</a:t>
            </a:r>
            <a:r>
              <a:rPr kumimoji="0" lang="es-US" sz="1050" b="0" i="0" u="none" strike="noStrike" cap="none" normalizeH="0" baseline="0" noProof="0" dirty="0">
                <a:ln>
                  <a:noFill/>
                </a:ln>
                <a:solidFill>
                  <a:prstClr val="black"/>
                </a:solidFill>
                <a:effectLst/>
                <a:uLnTx/>
                <a:uFillTx/>
                <a:latin typeface="Calibri" panose="020F0502020204030204"/>
                <a:ea typeface="+mn-ea"/>
                <a:cs typeface="Arial" panose="020B0604020202020204" pitchFamily="34" charset="0"/>
                <a:hlinkClick r:id="rId3"/>
              </a:rPr>
              <a:t>-d-extra-</a:t>
            </a:r>
            <a:r>
              <a:rPr kumimoji="0" lang="es-US" sz="1050" b="0" i="0" u="none" strike="noStrike" cap="none" normalizeH="0" baseline="0" noProof="0" dirty="0" err="1">
                <a:ln>
                  <a:noFill/>
                </a:ln>
                <a:solidFill>
                  <a:prstClr val="black"/>
                </a:solidFill>
                <a:effectLst/>
                <a:uLnTx/>
                <a:uFillTx/>
                <a:latin typeface="Calibri" panose="020F0502020204030204"/>
                <a:ea typeface="+mn-ea"/>
                <a:cs typeface="Arial" panose="020B0604020202020204" pitchFamily="34" charset="0"/>
                <a:hlinkClick r:id="rId3"/>
              </a:rPr>
              <a:t>help</a:t>
            </a:r>
            <a:r>
              <a:rPr kumimoji="0" lang="es-US" sz="1050" b="0" i="0" u="none" strike="noStrike" cap="none" normalizeH="0" baseline="0" noProof="0" dirty="0">
                <a:ln>
                  <a:noFill/>
                </a:ln>
                <a:solidFill>
                  <a:prstClr val="black"/>
                </a:solidFill>
                <a:effectLst/>
                <a:uLnTx/>
                <a:uFillTx/>
                <a:latin typeface="Calibri" panose="020F0502020204030204"/>
                <a:ea typeface="+mn-ea"/>
                <a:cs typeface="Arial" panose="020B0604020202020204" pitchFamily="34" charset="0"/>
              </a:rPr>
              <a:t> o llame al Seguro Social al 1-800-772-1213 para solicitarla. Los usuarios de TTY pueden llamar al 1-800-325-0778.</a:t>
            </a:r>
          </a:p>
          <a:p>
            <a:pPr marL="181221" marR="0" lvl="0" indent="-181221" algn="l" defTabSz="966508" rtl="0" eaLnBrk="1" fontAlgn="auto" latinLnBrk="0" hangingPunct="1">
              <a:lnSpc>
                <a:spcPct val="100000"/>
              </a:lnSpc>
              <a:spcBef>
                <a:spcPts val="0"/>
              </a:spcBef>
              <a:spcAft>
                <a:spcPts val="400"/>
              </a:spcAft>
              <a:buClrTx/>
              <a:buSzTx/>
              <a:buFont typeface="Wingdings" panose="05000000000000000000" pitchFamily="2" charset="2"/>
              <a:buChar char="§"/>
              <a:tabLst/>
              <a:defRPr/>
            </a:pPr>
            <a:r>
              <a:rPr kumimoji="0" lang="es-US" sz="1050" b="1" i="0" u="none" strike="noStrike" cap="none" normalizeH="0" baseline="0" noProof="0" dirty="0">
                <a:ln>
                  <a:noFill/>
                </a:ln>
                <a:solidFill>
                  <a:prstClr val="black"/>
                </a:solidFill>
                <a:effectLst/>
                <a:uLnTx/>
                <a:uFillTx/>
                <a:latin typeface="Calibri" panose="020F0502020204030204"/>
                <a:ea typeface="+mn-ea"/>
                <a:cs typeface="Arial" panose="020B0604020202020204" pitchFamily="34" charset="0"/>
              </a:rPr>
              <a:t>¿Dónde puedo obtener más información sobre la cobertura de medicamentos de Medicare? </a:t>
            </a:r>
            <a:r>
              <a:rPr kumimoji="0" lang="es-US" sz="1050" b="0" i="0" u="none" strike="noStrike" cap="none" normalizeH="0" baseline="0" noProof="0" dirty="0">
                <a:ln>
                  <a:noFill/>
                </a:ln>
                <a:solidFill>
                  <a:prstClr val="black"/>
                </a:solidFill>
                <a:effectLst/>
                <a:uLnTx/>
                <a:uFillTx/>
                <a:latin typeface="Calibri" panose="020F0502020204030204"/>
                <a:ea typeface="+mn-ea"/>
                <a:cs typeface="Arial" panose="020B0604020202020204" pitchFamily="34" charset="0"/>
              </a:rPr>
              <a:t>Si desea más información sobre la cobertura de medicamentos de Medicare, visite </a:t>
            </a:r>
            <a:r>
              <a:rPr kumimoji="0" lang="es-US" sz="1050" b="0" i="0" u="none" strike="noStrike" cap="none" normalizeH="0" baseline="0" noProof="0" dirty="0">
                <a:ln>
                  <a:noFill/>
                </a:ln>
                <a:solidFill>
                  <a:prstClr val="black"/>
                </a:solidFill>
                <a:effectLst/>
                <a:uLnTx/>
                <a:uFillTx/>
                <a:latin typeface="Calibri" panose="020F0502020204030204"/>
                <a:ea typeface="+mn-ea"/>
                <a:cs typeface="Arial" panose="020B0604020202020204" pitchFamily="34" charset="0"/>
                <a:hlinkClick r:id="rId4"/>
              </a:rPr>
              <a:t>Medicare.gov/</a:t>
            </a:r>
            <a:r>
              <a:rPr kumimoji="0" lang="es-US" sz="1050" b="0" i="0" u="none" strike="noStrike" cap="none" normalizeH="0" baseline="0" noProof="0" dirty="0" err="1">
                <a:ln>
                  <a:noFill/>
                </a:ln>
                <a:solidFill>
                  <a:prstClr val="black"/>
                </a:solidFill>
                <a:effectLst/>
                <a:uLnTx/>
                <a:uFillTx/>
                <a:latin typeface="Calibri" panose="020F0502020204030204"/>
                <a:ea typeface="+mn-ea"/>
                <a:cs typeface="Arial" panose="020B0604020202020204" pitchFamily="34" charset="0"/>
                <a:hlinkClick r:id="rId4"/>
              </a:rPr>
              <a:t>drug</a:t>
            </a:r>
            <a:r>
              <a:rPr kumimoji="0" lang="es-US" sz="1050" b="0" i="0" u="none" strike="noStrike" cap="none" normalizeH="0" baseline="0" noProof="0" dirty="0">
                <a:ln>
                  <a:noFill/>
                </a:ln>
                <a:solidFill>
                  <a:prstClr val="black"/>
                </a:solidFill>
                <a:effectLst/>
                <a:uLnTx/>
                <a:uFillTx/>
                <a:latin typeface="Calibri" panose="020F0502020204030204"/>
                <a:ea typeface="+mn-ea"/>
                <a:cs typeface="Arial" panose="020B0604020202020204" pitchFamily="34" charset="0"/>
                <a:hlinkClick r:id="rId4"/>
              </a:rPr>
              <a:t>-</a:t>
            </a:r>
            <a:r>
              <a:rPr kumimoji="0" lang="es-US" sz="1050" b="0" i="0" u="none" strike="noStrike" cap="none" normalizeH="0" baseline="0" noProof="0" dirty="0" err="1">
                <a:ln>
                  <a:noFill/>
                </a:ln>
                <a:solidFill>
                  <a:prstClr val="black"/>
                </a:solidFill>
                <a:effectLst/>
                <a:uLnTx/>
                <a:uFillTx/>
                <a:latin typeface="Calibri" panose="020F0502020204030204"/>
                <a:ea typeface="+mn-ea"/>
                <a:cs typeface="Arial" panose="020B0604020202020204" pitchFamily="34" charset="0"/>
                <a:hlinkClick r:id="rId4"/>
              </a:rPr>
              <a:t>coverage</a:t>
            </a:r>
            <a:r>
              <a:rPr kumimoji="0" lang="es-US" sz="1050" b="0" i="0" u="none" strike="noStrike" cap="none" normalizeH="0" baseline="0" noProof="0" dirty="0">
                <a:ln>
                  <a:noFill/>
                </a:ln>
                <a:solidFill>
                  <a:prstClr val="black"/>
                </a:solidFill>
                <a:effectLst/>
                <a:uLnTx/>
                <a:uFillTx/>
                <a:latin typeface="Calibri" panose="020F0502020204030204"/>
                <a:ea typeface="+mn-ea"/>
                <a:cs typeface="Arial" panose="020B0604020202020204" pitchFamily="34" charset="0"/>
                <a:hlinkClick r:id="rId4"/>
              </a:rPr>
              <a:t>-</a:t>
            </a:r>
            <a:r>
              <a:rPr kumimoji="0" lang="es-US" sz="1050" b="0" i="0" u="none" strike="noStrike" cap="none" normalizeH="0" baseline="0" noProof="0" dirty="0" err="1">
                <a:ln>
                  <a:noFill/>
                </a:ln>
                <a:solidFill>
                  <a:prstClr val="black"/>
                </a:solidFill>
                <a:effectLst/>
                <a:uLnTx/>
                <a:uFillTx/>
                <a:latin typeface="Calibri" panose="020F0502020204030204"/>
                <a:ea typeface="+mn-ea"/>
                <a:cs typeface="Arial" panose="020B0604020202020204" pitchFamily="34" charset="0"/>
                <a:hlinkClick r:id="rId4"/>
              </a:rPr>
              <a:t>part</a:t>
            </a:r>
            <a:r>
              <a:rPr kumimoji="0" lang="es-US" sz="1050" b="0" i="0" u="none" strike="noStrike" cap="none" normalizeH="0" baseline="0" noProof="0" dirty="0">
                <a:ln>
                  <a:noFill/>
                </a:ln>
                <a:solidFill>
                  <a:prstClr val="black"/>
                </a:solidFill>
                <a:effectLst/>
                <a:uLnTx/>
                <a:uFillTx/>
                <a:latin typeface="Calibri" panose="020F0502020204030204"/>
                <a:ea typeface="+mn-ea"/>
                <a:cs typeface="Arial" panose="020B0604020202020204" pitchFamily="34" charset="0"/>
                <a:hlinkClick r:id="rId4"/>
              </a:rPr>
              <a:t>-d</a:t>
            </a:r>
            <a:r>
              <a:rPr kumimoji="0" lang="es-US" sz="1050" b="0" i="0" u="none" strike="noStrike" cap="none" normalizeH="0" baseline="0" noProof="0" dirty="0">
                <a:ln>
                  <a:noFill/>
                </a:ln>
                <a:solidFill>
                  <a:prstClr val="black"/>
                </a:solidFill>
                <a:effectLst/>
                <a:uLnTx/>
                <a:uFillTx/>
                <a:latin typeface="Calibri" panose="020F0502020204030204"/>
                <a:ea typeface="+mn-ea"/>
                <a:cs typeface="Arial" panose="020B0604020202020204" pitchFamily="34" charset="0"/>
              </a:rPr>
              <a:t> y </a:t>
            </a:r>
            <a:r>
              <a:rPr kumimoji="0" lang="es-US" sz="1050" b="0" i="0" u="none" strike="noStrike" cap="none" normalizeH="0" baseline="0" noProof="0" dirty="0">
                <a:ln>
                  <a:noFill/>
                </a:ln>
                <a:solidFill>
                  <a:prstClr val="black"/>
                </a:solidFill>
                <a:effectLst/>
                <a:uLnTx/>
                <a:uFillTx/>
                <a:latin typeface="Calibri" panose="020F0502020204030204"/>
                <a:ea typeface="+mn-ea"/>
                <a:cs typeface="Arial" panose="020B0604020202020204" pitchFamily="34" charset="0"/>
                <a:hlinkClick r:id="rId5"/>
              </a:rPr>
              <a:t>Medicare.gov/</a:t>
            </a:r>
            <a:r>
              <a:rPr kumimoji="0" lang="es-US" sz="1050" b="0" i="0" u="none" strike="noStrike" cap="none" normalizeH="0" baseline="0" noProof="0" dirty="0" err="1">
                <a:ln>
                  <a:noFill/>
                </a:ln>
                <a:solidFill>
                  <a:prstClr val="black"/>
                </a:solidFill>
                <a:effectLst/>
                <a:uLnTx/>
                <a:uFillTx/>
                <a:latin typeface="Calibri" panose="020F0502020204030204"/>
                <a:ea typeface="+mn-ea"/>
                <a:cs typeface="Arial" panose="020B0604020202020204" pitchFamily="34" charset="0"/>
                <a:hlinkClick r:id="rId5"/>
              </a:rPr>
              <a:t>basics</a:t>
            </a:r>
            <a:r>
              <a:rPr kumimoji="0" lang="es-US" sz="1050" b="0" i="0" u="none" strike="noStrike" cap="none" normalizeH="0" baseline="0" noProof="0" dirty="0">
                <a:ln>
                  <a:noFill/>
                </a:ln>
                <a:solidFill>
                  <a:prstClr val="black"/>
                </a:solidFill>
                <a:effectLst/>
                <a:uLnTx/>
                <a:uFillTx/>
                <a:latin typeface="Calibri" panose="020F0502020204030204"/>
                <a:ea typeface="+mn-ea"/>
                <a:cs typeface="Arial" panose="020B0604020202020204" pitchFamily="34" charset="0"/>
                <a:hlinkClick r:id="rId5"/>
              </a:rPr>
              <a:t>/</a:t>
            </a:r>
            <a:r>
              <a:rPr kumimoji="0" lang="es-US" sz="1050" b="0" i="0" u="none" strike="noStrike" cap="none" normalizeH="0" baseline="0" noProof="0" dirty="0" err="1">
                <a:ln>
                  <a:noFill/>
                </a:ln>
                <a:solidFill>
                  <a:prstClr val="black"/>
                </a:solidFill>
                <a:effectLst/>
                <a:uLnTx/>
                <a:uFillTx/>
                <a:latin typeface="Calibri" panose="020F0502020204030204"/>
                <a:ea typeface="+mn-ea"/>
                <a:cs typeface="Arial" panose="020B0604020202020204" pitchFamily="34" charset="0"/>
                <a:hlinkClick r:id="rId5"/>
              </a:rPr>
              <a:t>costs</a:t>
            </a:r>
            <a:r>
              <a:rPr kumimoji="0" lang="es-US" sz="1050" b="0" i="0" u="none" strike="noStrike" cap="none" normalizeH="0" baseline="0" noProof="0" dirty="0">
                <a:ln>
                  <a:noFill/>
                </a:ln>
                <a:solidFill>
                  <a:prstClr val="black"/>
                </a:solidFill>
                <a:effectLst/>
                <a:uLnTx/>
                <a:uFillTx/>
                <a:latin typeface="Calibri" panose="020F0502020204030204"/>
                <a:ea typeface="+mn-ea"/>
                <a:cs typeface="Arial" panose="020B0604020202020204" pitchFamily="34" charset="0"/>
                <a:hlinkClick r:id="rId5"/>
              </a:rPr>
              <a:t>/</a:t>
            </a:r>
            <a:r>
              <a:rPr kumimoji="0" lang="es-US" sz="1050" b="0" i="0" u="none" strike="noStrike" cap="none" normalizeH="0" baseline="0" noProof="0" dirty="0" err="1">
                <a:ln>
                  <a:noFill/>
                </a:ln>
                <a:solidFill>
                  <a:prstClr val="black"/>
                </a:solidFill>
                <a:effectLst/>
                <a:uLnTx/>
                <a:uFillTx/>
                <a:latin typeface="Calibri" panose="020F0502020204030204"/>
                <a:ea typeface="+mn-ea"/>
                <a:cs typeface="Arial" panose="020B0604020202020204" pitchFamily="34" charset="0"/>
                <a:hlinkClick r:id="rId5"/>
              </a:rPr>
              <a:t>help</a:t>
            </a:r>
            <a:r>
              <a:rPr kumimoji="0" lang="es-US" sz="1050" b="0" i="0" u="none" strike="noStrike" cap="none" normalizeH="0" baseline="0" noProof="0" dirty="0">
                <a:ln>
                  <a:noFill/>
                </a:ln>
                <a:solidFill>
                  <a:prstClr val="black"/>
                </a:solidFill>
                <a:effectLst/>
                <a:uLnTx/>
                <a:uFillTx/>
                <a:latin typeface="Calibri" panose="020F0502020204030204"/>
                <a:ea typeface="+mn-ea"/>
                <a:cs typeface="Arial" panose="020B0604020202020204" pitchFamily="34" charset="0"/>
                <a:hlinkClick r:id="rId5"/>
              </a:rPr>
              <a:t>/</a:t>
            </a:r>
            <a:r>
              <a:rPr kumimoji="0" lang="es-US" sz="1050" b="0" i="0" u="none" strike="noStrike" cap="none" normalizeH="0" baseline="0" noProof="0" dirty="0" err="1">
                <a:ln>
                  <a:noFill/>
                </a:ln>
                <a:solidFill>
                  <a:prstClr val="black"/>
                </a:solidFill>
                <a:effectLst/>
                <a:uLnTx/>
                <a:uFillTx/>
                <a:latin typeface="Calibri" panose="020F0502020204030204"/>
                <a:ea typeface="+mn-ea"/>
                <a:cs typeface="Arial" panose="020B0604020202020204" pitchFamily="34" charset="0"/>
                <a:hlinkClick r:id="rId5"/>
              </a:rPr>
              <a:t>drug-costs</a:t>
            </a:r>
            <a:r>
              <a:rPr kumimoji="0" lang="es-US" sz="1050" b="0" i="0" u="none" strike="noStrike" cap="none" normalizeH="0" baseline="0" noProof="0" dirty="0">
                <a:ln>
                  <a:noFill/>
                </a:ln>
                <a:solidFill>
                  <a:prstClr val="black"/>
                </a:solidFill>
                <a:effectLst/>
                <a:uLnTx/>
                <a:uFillTx/>
                <a:latin typeface="Calibri" panose="020F0502020204030204"/>
                <a:ea typeface="+mn-ea"/>
                <a:cs typeface="Arial" panose="020B0604020202020204" pitchFamily="34" charset="0"/>
              </a:rPr>
              <a:t>. </a:t>
            </a:r>
          </a:p>
        </p:txBody>
      </p:sp>
    </p:spTree>
    <p:extLst>
      <p:ext uri="{BB962C8B-B14F-4D97-AF65-F5344CB8AC3E}">
        <p14:creationId xmlns:p14="http://schemas.microsoft.com/office/powerpoint/2010/main" val="114164071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lvl="1" defTabSz="966508">
              <a:spcAft>
                <a:spcPts val="600"/>
              </a:spcAft>
              <a:defRPr/>
            </a:pPr>
            <a:r>
              <a:rPr lang="es-US" b="1">
                <a:solidFill>
                  <a:srgbClr val="000000"/>
                </a:solidFill>
                <a:cs typeface="Arial" panose="020B0604020202020204" pitchFamily="34" charset="0"/>
              </a:rPr>
              <a:t>Esta diapositiva tiene animación.</a:t>
            </a:r>
          </a:p>
          <a:p>
            <a:pPr defTabSz="966508">
              <a:spcBef>
                <a:spcPts val="648"/>
              </a:spcBef>
              <a:spcAft>
                <a:spcPts val="600"/>
              </a:spcAft>
              <a:defRPr/>
            </a:pPr>
            <a:r>
              <a:rPr lang="es-US" b="1">
                <a:solidFill>
                  <a:srgbClr val="000000"/>
                </a:solidFill>
                <a:cs typeface="Arial" panose="020B0604020202020204" pitchFamily="34" charset="0"/>
              </a:rPr>
              <a:t>Notas del presentador</a:t>
            </a:r>
            <a:r>
              <a:rPr lang="es-US">
                <a:solidFill>
                  <a:srgbClr val="444444"/>
                </a:solidFill>
                <a:cs typeface="Arial" panose="020B0604020202020204" pitchFamily="34" charset="0"/>
              </a:rPr>
              <a:t>​</a:t>
            </a:r>
          </a:p>
          <a:p>
            <a:pPr defTabSz="966508">
              <a:spcBef>
                <a:spcPts val="648"/>
              </a:spcBef>
              <a:spcAft>
                <a:spcPts val="600"/>
              </a:spcAft>
              <a:defRPr/>
            </a:pPr>
            <a:r>
              <a:rPr lang="es-US">
                <a:solidFill>
                  <a:prstClr val="black"/>
                </a:solidFill>
                <a:cs typeface="Arial" panose="020B0604020202020204" pitchFamily="34" charset="0"/>
              </a:rPr>
              <a:t>Compruebe sus conocimientos: Pregunta 6</a:t>
            </a:r>
          </a:p>
          <a:p>
            <a:pPr>
              <a:spcBef>
                <a:spcPts val="648"/>
              </a:spcBef>
              <a:spcAft>
                <a:spcPts val="600"/>
              </a:spcAft>
              <a:defRPr/>
            </a:pPr>
            <a:r>
              <a:rPr lang="es-US" b="1">
                <a:cs typeface="Arial" panose="020B0604020202020204" pitchFamily="34" charset="0"/>
              </a:rPr>
              <a:t>Si tiene menos de 65 años y tiene Medicare por ESRD, es posible que no pueda comprar la póliza del Seguro Suplementario de Medicare (Medigap) que desea. </a:t>
            </a:r>
          </a:p>
          <a:p>
            <a:pPr marL="182898" indent="-182898" defTabSz="966508">
              <a:spcBef>
                <a:spcPts val="648"/>
              </a:spcBef>
              <a:spcAft>
                <a:spcPts val="600"/>
              </a:spcAft>
              <a:buFont typeface="+mj-lt"/>
              <a:buAutoNum type="alphaLcPeriod"/>
              <a:defRPr/>
            </a:pPr>
            <a:r>
              <a:rPr lang="es-US">
                <a:solidFill>
                  <a:prstClr val="black"/>
                </a:solidFill>
                <a:cs typeface="Arial" panose="020B0604020202020204" pitchFamily="34" charset="0"/>
              </a:rPr>
              <a:t>Verdadero</a:t>
            </a:r>
          </a:p>
          <a:p>
            <a:pPr marL="182898" indent="-182898" defTabSz="966508">
              <a:spcBef>
                <a:spcPts val="648"/>
              </a:spcBef>
              <a:spcAft>
                <a:spcPts val="600"/>
              </a:spcAft>
              <a:buFont typeface="+mj-lt"/>
              <a:buAutoNum type="alphaLcPeriod"/>
              <a:defRPr/>
            </a:pPr>
            <a:r>
              <a:rPr lang="es-US">
                <a:solidFill>
                  <a:prstClr val="black"/>
                </a:solidFill>
                <a:cs typeface="Arial" panose="020B0604020202020204" pitchFamily="34" charset="0"/>
              </a:rPr>
              <a:t>Falso</a:t>
            </a:r>
          </a:p>
          <a:p>
            <a:pPr defTabSz="966508">
              <a:spcBef>
                <a:spcPts val="648"/>
              </a:spcBef>
              <a:spcAft>
                <a:spcPts val="600"/>
              </a:spcAft>
              <a:defRPr/>
            </a:pPr>
            <a:r>
              <a:rPr lang="es-US" b="1">
                <a:solidFill>
                  <a:prstClr val="black"/>
                </a:solidFill>
                <a:cs typeface="Arial" panose="020B0604020202020204" pitchFamily="34" charset="0"/>
              </a:rPr>
              <a:t>Respuesta: a. Verdadero. </a:t>
            </a:r>
          </a:p>
          <a:p>
            <a:pPr defTabSz="966508">
              <a:spcBef>
                <a:spcPts val="648"/>
              </a:spcBef>
              <a:spcAft>
                <a:spcPts val="600"/>
              </a:spcAft>
              <a:defRPr/>
            </a:pPr>
            <a:r>
              <a:rPr lang="es-US">
                <a:solidFill>
                  <a:prstClr val="black"/>
                </a:solidFill>
                <a:cs typeface="Arial" panose="020B0604020202020204" pitchFamily="34" charset="0"/>
              </a:rPr>
              <a:t>Si tiene menos de 65 años y tiene Medicare por una discapacidad o ESRD, es posible que no pueda comprar la póliza Medigap que desee, o ninguna póliza Medigap, hasta que cumpla 65 años. Por lo general, la ley federal no obliga a las compañías de seguros a vender pólizas de Medigap a las personas menores de 65 años. Sin embargo, algunos estados exigen que las compañías de seguros de Medigap le vendan una póliza Medigap, incluso si tiene menos de 65 años.</a:t>
            </a:r>
          </a:p>
        </p:txBody>
      </p:sp>
    </p:spTree>
    <p:extLst>
      <p:ext uri="{BB962C8B-B14F-4D97-AF65-F5344CB8AC3E}">
        <p14:creationId xmlns:p14="http://schemas.microsoft.com/office/powerpoint/2010/main" val="5225819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08">
              <a:spcAft>
                <a:spcPts val="600"/>
              </a:spcAft>
              <a:defRPr/>
            </a:pPr>
            <a:r>
              <a:rPr lang="es-US" b="1"/>
              <a:t>Notas del presentador/a</a:t>
            </a:r>
          </a:p>
          <a:p>
            <a:pPr>
              <a:spcAft>
                <a:spcPts val="600"/>
              </a:spcAft>
              <a:defRPr/>
            </a:pPr>
            <a:r>
              <a:rPr lang="es-US"/>
              <a:t>En esta lección se explica dónde encontrar información adicional sobre Medicare para personas con enfermedad renal en etapa terminal (ESRD) y recursos para personas que viven con enfermedad renal.</a:t>
            </a:r>
          </a:p>
        </p:txBody>
      </p:sp>
    </p:spTree>
    <p:extLst>
      <p:ext uri="{BB962C8B-B14F-4D97-AF65-F5344CB8AC3E}">
        <p14:creationId xmlns:p14="http://schemas.microsoft.com/office/powerpoint/2010/main" val="230093654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118801" indent="-118801">
              <a:spcAft>
                <a:spcPts val="600"/>
              </a:spcAft>
            </a:pPr>
            <a:r>
              <a:rPr lang="es-US" b="1">
                <a:cs typeface="Arial" panose="020B0604020202020204" pitchFamily="34" charset="0"/>
              </a:rPr>
              <a:t>Notas del presentador</a:t>
            </a:r>
          </a:p>
          <a:p>
            <a:pPr marL="118801" indent="-118801">
              <a:spcAft>
                <a:spcPts val="600"/>
              </a:spcAft>
            </a:pPr>
            <a:r>
              <a:rPr lang="es-US" b="0">
                <a:cs typeface="Arial" panose="020B0604020202020204" pitchFamily="34" charset="0"/>
              </a:rPr>
              <a:t>Al finalizar esta lección, usted podrá:</a:t>
            </a:r>
          </a:p>
          <a:p>
            <a:pPr marL="181221" indent="-181221">
              <a:spcAft>
                <a:spcPts val="600"/>
              </a:spcAft>
              <a:buFont typeface="Wingdings" panose="05000000000000000000" pitchFamily="2" charset="2"/>
              <a:buChar char="§"/>
            </a:pPr>
            <a:r>
              <a:rPr lang="es-US" b="0">
                <a:cs typeface="Arial" panose="020B0604020202020204" pitchFamily="34" charset="0"/>
              </a:rPr>
              <a:t>Describir los modelos basados en episodios y enfermedades específicas de los Centros de Servicios de Medicare y Medicaid (CMS) y su finalidad.</a:t>
            </a:r>
          </a:p>
          <a:p>
            <a:pPr marL="181221" indent="-181221">
              <a:spcAft>
                <a:spcPts val="600"/>
              </a:spcAft>
              <a:buFont typeface="Wingdings" panose="05000000000000000000" pitchFamily="2" charset="2"/>
              <a:buChar char="§"/>
            </a:pPr>
            <a:r>
              <a:rPr lang="es-US" b="0">
                <a:cs typeface="Arial" panose="020B0604020202020204" pitchFamily="34" charset="0"/>
              </a:rPr>
              <a:t>Describir cómo los CMS evalúan la calidad de la atención en los centros de diálisis</a:t>
            </a:r>
          </a:p>
          <a:p>
            <a:pPr marL="181221" indent="-181221">
              <a:spcAft>
                <a:spcPts val="600"/>
              </a:spcAft>
              <a:buFont typeface="Wingdings" panose="05000000000000000000" pitchFamily="2" charset="2"/>
              <a:buChar char="§"/>
            </a:pPr>
            <a:r>
              <a:rPr lang="es-US" b="0">
                <a:cs typeface="Arial" panose="020B0604020202020204" pitchFamily="34" charset="0"/>
              </a:rPr>
              <a:t>Describir el Centro Nacional de Coordinación de la Enfermedad Renal en Etapa Terminal (ESRD) y su propósito</a:t>
            </a:r>
          </a:p>
        </p:txBody>
      </p:sp>
    </p:spTree>
    <p:extLst>
      <p:ext uri="{BB962C8B-B14F-4D97-AF65-F5344CB8AC3E}">
        <p14:creationId xmlns:p14="http://schemas.microsoft.com/office/powerpoint/2010/main" val="38857716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118801" indent="-118801">
              <a:spcAft>
                <a:spcPts val="600"/>
              </a:spcAft>
            </a:pPr>
            <a:r>
              <a:rPr lang="es-US" b="1">
                <a:cs typeface="Arial" panose="020B0604020202020204" pitchFamily="34" charset="0"/>
              </a:rPr>
              <a:t>Notas del presentador</a:t>
            </a:r>
          </a:p>
          <a:p>
            <a:pPr marL="118801" indent="-118801">
              <a:spcAft>
                <a:spcPts val="600"/>
              </a:spcAft>
            </a:pPr>
            <a:r>
              <a:rPr lang="es-US" b="0">
                <a:cs typeface="Arial" panose="020B0604020202020204" pitchFamily="34" charset="0"/>
              </a:rPr>
              <a:t>Al finalizar esta lección, usted podrá:</a:t>
            </a:r>
          </a:p>
          <a:p>
            <a:pPr marL="183636" indent="-183636">
              <a:spcAft>
                <a:spcPts val="600"/>
              </a:spcAft>
              <a:buFont typeface="Wingdings" panose="05000000000000000000" pitchFamily="2" charset="2"/>
              <a:buChar char="§"/>
            </a:pPr>
            <a:r>
              <a:rPr lang="es-US" b="0">
                <a:cs typeface="Arial" panose="020B0604020202020204" pitchFamily="34" charset="0"/>
              </a:rPr>
              <a:t>Describir la ESRD y los tratamientos médicos para la ESRD</a:t>
            </a:r>
          </a:p>
          <a:p>
            <a:pPr marL="183636" indent="-183636">
              <a:spcAft>
                <a:spcPts val="600"/>
              </a:spcAft>
              <a:buFont typeface="Wingdings" panose="05000000000000000000" pitchFamily="2" charset="2"/>
              <a:buChar char="§"/>
            </a:pPr>
            <a:r>
              <a:rPr lang="es-US" b="0">
                <a:cs typeface="Arial" panose="020B0604020202020204" pitchFamily="34" charset="0"/>
              </a:rPr>
              <a:t>Explicar la elegibilidad para Medicare por ESRD</a:t>
            </a:r>
          </a:p>
          <a:p>
            <a:pPr marL="183636" indent="-183636">
              <a:spcAft>
                <a:spcPts val="600"/>
              </a:spcAft>
              <a:buFont typeface="Wingdings" panose="05000000000000000000" pitchFamily="2" charset="2"/>
              <a:buChar char="§"/>
            </a:pPr>
            <a:r>
              <a:rPr lang="es-US" b="0">
                <a:cs typeface="Arial" panose="020B0604020202020204" pitchFamily="34" charset="0"/>
              </a:rPr>
              <a:t>Saber a quién dirigirse si tiene preguntas sobre la elegibilidad para Medicare por ESRD</a:t>
            </a:r>
          </a:p>
        </p:txBody>
      </p:sp>
    </p:spTree>
    <p:extLst>
      <p:ext uri="{BB962C8B-B14F-4D97-AF65-F5344CB8AC3E}">
        <p14:creationId xmlns:p14="http://schemas.microsoft.com/office/powerpoint/2010/main" val="35229469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66675" y="3757509"/>
            <a:ext cx="7162799" cy="5621622"/>
          </a:xfrm>
        </p:spPr>
        <p:txBody>
          <a:bodyPr/>
          <a:lstStyle/>
          <a:p>
            <a:pPr defTabSz="966508">
              <a:spcAft>
                <a:spcPts val="600"/>
              </a:spcAft>
              <a:defRPr/>
            </a:pPr>
            <a:r>
              <a:rPr lang="es-US" sz="1100" b="1" dirty="0">
                <a:solidFill>
                  <a:srgbClr val="000000"/>
                </a:solidFill>
                <a:cs typeface="Arial" panose="020B0604020202020204" pitchFamily="34" charset="0"/>
              </a:rPr>
              <a:t>Notas del presentador</a:t>
            </a:r>
            <a:r>
              <a:rPr lang="es-US" sz="1100" dirty="0">
                <a:solidFill>
                  <a:srgbClr val="444444"/>
                </a:solidFill>
                <a:cs typeface="Arial" panose="020B0604020202020204" pitchFamily="34" charset="0"/>
              </a:rPr>
              <a:t>​</a:t>
            </a:r>
          </a:p>
          <a:p>
            <a:pPr marL="181221" indent="-181221">
              <a:spcAft>
                <a:spcPts val="600"/>
              </a:spcAft>
              <a:buFont typeface="Wingdings" panose="05000000000000000000" pitchFamily="2" charset="2"/>
              <a:buChar char="§"/>
            </a:pPr>
            <a:r>
              <a:rPr lang="es-US" sz="1100" dirty="0"/>
              <a:t>Los CMS publicaron la regla final (CMS-5527-F) para los Modelos de atención especializada para mejorar la calidad de la atención y reducir los gastos (</a:t>
            </a:r>
            <a:r>
              <a:rPr lang="es-US" sz="1100" u="sng" dirty="0">
                <a:cs typeface="Arial" panose="020B0604020202020204" pitchFamily="34" charset="0"/>
                <a:hlinkClick r:id="rId3"/>
              </a:rPr>
              <a:t>Federalregister.gov/</a:t>
            </a:r>
            <a:r>
              <a:rPr lang="es-US" sz="1100" u="sng" dirty="0" err="1">
                <a:cs typeface="Arial" panose="020B0604020202020204" pitchFamily="34" charset="0"/>
                <a:hlinkClick r:id="rId3"/>
              </a:rPr>
              <a:t>documents</a:t>
            </a:r>
            <a:r>
              <a:rPr lang="es-US" sz="1100" u="sng" dirty="0">
                <a:cs typeface="Arial" panose="020B0604020202020204" pitchFamily="34" charset="0"/>
                <a:hlinkClick r:id="rId3"/>
              </a:rPr>
              <a:t>/2020/09/29/2020-20907/medicare-program-specialty-care-models-to-improve-quality-of-care-and-reduce-expenditures</a:t>
            </a:r>
            <a:r>
              <a:rPr lang="es-US" sz="1100" dirty="0"/>
              <a:t>), la cual incluye el </a:t>
            </a:r>
            <a:r>
              <a:rPr lang="es-US" sz="1100" b="1" dirty="0"/>
              <a:t>Modelo de Opciones de Tratamiento para </a:t>
            </a:r>
            <a:r>
              <a:rPr lang="es-US" sz="1100" b="1" dirty="0">
                <a:cs typeface="Arial" panose="020B0604020202020204" pitchFamily="34" charset="0"/>
              </a:rPr>
              <a:t>ESRD (ETC)</a:t>
            </a:r>
            <a:r>
              <a:rPr lang="es-US" sz="1100" dirty="0"/>
              <a:t> finalizado. El </a:t>
            </a:r>
            <a:r>
              <a:rPr lang="es-US" sz="1100" b="0" dirty="0">
                <a:cs typeface="Arial" panose="020B0604020202020204" pitchFamily="34" charset="0"/>
              </a:rPr>
              <a:t>Modelo ETC</a:t>
            </a:r>
            <a:r>
              <a:rPr lang="es-US" sz="1100" dirty="0"/>
              <a:t> está probando la eficacia de ajustar ciertos pagos de Medicare para fomentar un mayor uso de la diálisis domiciliaria y los trasplantes de riñón para las personas con Medicare con ESRD a fin de preservar o mejorar la calidad de la atención brindada a los beneficiarios de Medicare y reducir, al mismo tiempo, los costos de Medicare. Los ajustes de pago según este modelo son desde el 1 de enero de 2021 al 30 de junio de 2027. </a:t>
            </a:r>
            <a:br>
              <a:rPr lang="es-US" sz="1100" dirty="0"/>
            </a:br>
            <a:br>
              <a:rPr lang="es-US" sz="1100" dirty="0"/>
            </a:br>
            <a:r>
              <a:rPr lang="es-US" sz="1100" b="0" i="0" dirty="0">
                <a:solidFill>
                  <a:srgbClr val="262626"/>
                </a:solidFill>
                <a:effectLst/>
              </a:rPr>
              <a:t>Los CMS exigen la participación para reducir al mínimo el posible efecto de selección. El efecto de selección se produce cuando solo los posibles participantes que se beneficiarían económicamente de un modelo deciden participar. El efecto de selección puede reducir el monto de ahorro que puede generar un modelo. Requerir la participación en determinados modelos ayuda a los CMS a comprender el impacto en una variedad de tipos de proveedores, de modo que los datos resultantes sean más ampliamente representativos. </a:t>
            </a:r>
            <a:r>
              <a:rPr lang="es-US" sz="1100" dirty="0"/>
              <a:t>Para más información sobre el modelo ETC, visite </a:t>
            </a:r>
            <a:r>
              <a:rPr lang="es-US" sz="1100" dirty="0">
                <a:cs typeface="Arial" panose="020B0604020202020204" pitchFamily="34" charset="0"/>
                <a:hlinkClick r:id="rId4"/>
              </a:rPr>
              <a:t>CMS.gov/</a:t>
            </a:r>
            <a:r>
              <a:rPr lang="es-US" sz="1100" dirty="0" err="1">
                <a:cs typeface="Arial" panose="020B0604020202020204" pitchFamily="34" charset="0"/>
                <a:hlinkClick r:id="rId4"/>
              </a:rPr>
              <a:t>priorities</a:t>
            </a:r>
            <a:r>
              <a:rPr lang="es-US" sz="1100" dirty="0">
                <a:cs typeface="Arial" panose="020B0604020202020204" pitchFamily="34" charset="0"/>
                <a:hlinkClick r:id="rId4"/>
              </a:rPr>
              <a:t>/</a:t>
            </a:r>
            <a:r>
              <a:rPr lang="es-US" sz="1100" dirty="0" err="1">
                <a:cs typeface="Arial" panose="020B0604020202020204" pitchFamily="34" charset="0"/>
                <a:hlinkClick r:id="rId4"/>
              </a:rPr>
              <a:t>innovation</a:t>
            </a:r>
            <a:r>
              <a:rPr lang="es-US" sz="1100" dirty="0">
                <a:cs typeface="Arial" panose="020B0604020202020204" pitchFamily="34" charset="0"/>
                <a:hlinkClick r:id="rId4"/>
              </a:rPr>
              <a:t>/</a:t>
            </a:r>
            <a:r>
              <a:rPr lang="es-US" sz="1100" dirty="0" err="1">
                <a:cs typeface="Arial" panose="020B0604020202020204" pitchFamily="34" charset="0"/>
                <a:hlinkClick r:id="rId4"/>
              </a:rPr>
              <a:t>innovation-models</a:t>
            </a:r>
            <a:r>
              <a:rPr lang="es-US" sz="1100" dirty="0">
                <a:cs typeface="Arial" panose="020B0604020202020204" pitchFamily="34" charset="0"/>
                <a:hlinkClick r:id="rId4"/>
              </a:rPr>
              <a:t>/</a:t>
            </a:r>
            <a:r>
              <a:rPr lang="es-US" sz="1100" dirty="0" err="1">
                <a:cs typeface="Arial" panose="020B0604020202020204" pitchFamily="34" charset="0"/>
                <a:hlinkClick r:id="rId4"/>
              </a:rPr>
              <a:t>esrd-treatment-choices-model</a:t>
            </a:r>
            <a:r>
              <a:rPr lang="es-US" sz="1100" dirty="0"/>
              <a:t>. </a:t>
            </a:r>
          </a:p>
          <a:p>
            <a:pPr marL="181221" indent="-181221">
              <a:spcAft>
                <a:spcPts val="600"/>
              </a:spcAft>
              <a:buFont typeface="Wingdings" panose="05000000000000000000" pitchFamily="2" charset="2"/>
              <a:buChar char="§"/>
            </a:pPr>
            <a:r>
              <a:rPr lang="es-US" sz="1100" dirty="0"/>
              <a:t>El modelo opcional </a:t>
            </a:r>
            <a:r>
              <a:rPr lang="es-US" sz="1100" b="1" dirty="0" err="1"/>
              <a:t>Kidney</a:t>
            </a:r>
            <a:r>
              <a:rPr lang="es-US" sz="1100" b="1" dirty="0"/>
              <a:t> Care </a:t>
            </a:r>
            <a:r>
              <a:rPr lang="es-US" sz="1100" b="1" dirty="0" err="1"/>
              <a:t>Choices</a:t>
            </a:r>
            <a:r>
              <a:rPr lang="es-US" sz="1100" b="1" dirty="0"/>
              <a:t> (KCC)</a:t>
            </a:r>
            <a:r>
              <a:rPr lang="es-US" sz="1100" dirty="0"/>
              <a:t> de los CMS se basa en la estructura del modelo de </a:t>
            </a:r>
            <a:r>
              <a:rPr lang="es-US" sz="1100" b="1" dirty="0"/>
              <a:t>Tratamiento Integral de la Enfermedad Renal en Etapa Terminal (ESRD) (CEC),</a:t>
            </a:r>
            <a:r>
              <a:rPr lang="es-US" sz="1100" dirty="0"/>
              <a:t> en el que los centros de diálisis, los nefrólogos y otros proveedores de atención médica forman organizaciones de atención responsable centradas en la ESRD para administrar la atención que se brinda a los beneficiarios con ESRD, mediante la adición de fuertes incentivos financieros para que los proveedores de atención médica gestionen la atención de los beneficiarios de Medicare con enfermedad renal crónica (CKD) etapas 4 y 5 y ESRD, para retrasar el inicio de la diálisis e incentivar el trasplante de riñón. El modelo tiene cuatro opciones de pago: </a:t>
            </a:r>
            <a:r>
              <a:rPr lang="es-US" sz="1100" b="1" dirty="0"/>
              <a:t>Opción de</a:t>
            </a:r>
            <a:r>
              <a:rPr lang="es-US" sz="1100" dirty="0"/>
              <a:t> </a:t>
            </a:r>
            <a:r>
              <a:rPr lang="es-US" sz="1100" b="1" dirty="0" err="1"/>
              <a:t>Kidney</a:t>
            </a:r>
            <a:r>
              <a:rPr lang="es-US" sz="1100" b="1" dirty="0"/>
              <a:t> Care</a:t>
            </a:r>
            <a:r>
              <a:rPr lang="es-US" sz="1100" dirty="0"/>
              <a:t> </a:t>
            </a:r>
            <a:r>
              <a:rPr lang="es-US" sz="1100" b="1" dirty="0" err="1">
                <a:cs typeface="Arial" panose="020B0604020202020204" pitchFamily="34" charset="0"/>
              </a:rPr>
              <a:t>First</a:t>
            </a:r>
            <a:r>
              <a:rPr lang="es-US" sz="1100" b="1" dirty="0">
                <a:cs typeface="Arial" panose="020B0604020202020204" pitchFamily="34" charset="0"/>
              </a:rPr>
              <a:t> (KCF) de los CMS, la opción para graduados de Contratistas integrales de cuidados renales (CKCC), la opción profesional de CKCC y las opciones globales de CKCC</a:t>
            </a:r>
            <a:r>
              <a:rPr lang="es-US" sz="1100" dirty="0"/>
              <a:t>. Los modelos opcionales estarán disponibles desde el 1 de abril de 2021 hasta el 31 de diciembre de 2025. Para más información sobre el modelo KCC y sus 4 opciones de pago, visite </a:t>
            </a:r>
            <a:r>
              <a:rPr lang="es-US" sz="1100" dirty="0">
                <a:cs typeface="Arial" panose="020B0604020202020204" pitchFamily="34" charset="0"/>
                <a:hlinkClick r:id="rId5"/>
              </a:rPr>
              <a:t>CMS.gov/</a:t>
            </a:r>
            <a:r>
              <a:rPr lang="es-US" sz="1100" dirty="0" err="1">
                <a:cs typeface="Arial" panose="020B0604020202020204" pitchFamily="34" charset="0"/>
                <a:hlinkClick r:id="rId5"/>
              </a:rPr>
              <a:t>priorities</a:t>
            </a:r>
            <a:r>
              <a:rPr lang="es-US" sz="1100" dirty="0">
                <a:cs typeface="Arial" panose="020B0604020202020204" pitchFamily="34" charset="0"/>
                <a:hlinkClick r:id="rId5"/>
              </a:rPr>
              <a:t>/</a:t>
            </a:r>
            <a:r>
              <a:rPr lang="es-US" sz="1100" dirty="0" err="1">
                <a:cs typeface="Arial" panose="020B0604020202020204" pitchFamily="34" charset="0"/>
                <a:hlinkClick r:id="rId5"/>
              </a:rPr>
              <a:t>innovation</a:t>
            </a:r>
            <a:r>
              <a:rPr lang="es-US" sz="1100" dirty="0">
                <a:cs typeface="Arial" panose="020B0604020202020204" pitchFamily="34" charset="0"/>
                <a:hlinkClick r:id="rId5"/>
              </a:rPr>
              <a:t>/</a:t>
            </a:r>
            <a:r>
              <a:rPr lang="es-US" sz="1100" dirty="0" err="1">
                <a:cs typeface="Arial" panose="020B0604020202020204" pitchFamily="34" charset="0"/>
                <a:hlinkClick r:id="rId5"/>
              </a:rPr>
              <a:t>innovation-models</a:t>
            </a:r>
            <a:r>
              <a:rPr lang="es-US" sz="1100" dirty="0">
                <a:cs typeface="Arial" panose="020B0604020202020204" pitchFamily="34" charset="0"/>
                <a:hlinkClick r:id="rId5"/>
              </a:rPr>
              <a:t>/</a:t>
            </a:r>
            <a:r>
              <a:rPr lang="es-US" sz="1100" dirty="0" err="1">
                <a:cs typeface="Arial" panose="020B0604020202020204" pitchFamily="34" charset="0"/>
                <a:hlinkClick r:id="rId5"/>
              </a:rPr>
              <a:t>kidney</a:t>
            </a:r>
            <a:r>
              <a:rPr lang="es-US" sz="1100" dirty="0">
                <a:cs typeface="Arial" panose="020B0604020202020204" pitchFamily="34" charset="0"/>
                <a:hlinkClick r:id="rId5"/>
              </a:rPr>
              <a:t>-care-</a:t>
            </a:r>
            <a:r>
              <a:rPr lang="es-US" sz="1100" dirty="0" err="1">
                <a:cs typeface="Arial" panose="020B0604020202020204" pitchFamily="34" charset="0"/>
                <a:hlinkClick r:id="rId5"/>
              </a:rPr>
              <a:t>choices</a:t>
            </a:r>
            <a:r>
              <a:rPr lang="es-US" sz="1100" dirty="0">
                <a:cs typeface="Arial" panose="020B0604020202020204" pitchFamily="34" charset="0"/>
                <a:hlinkClick r:id="rId5"/>
              </a:rPr>
              <a:t>-</a:t>
            </a:r>
            <a:r>
              <a:rPr lang="es-US" sz="1100" dirty="0" err="1">
                <a:cs typeface="Arial" panose="020B0604020202020204" pitchFamily="34" charset="0"/>
                <a:hlinkClick r:id="rId5"/>
              </a:rPr>
              <a:t>kcc-model</a:t>
            </a:r>
            <a:r>
              <a:rPr lang="es-US" sz="1100" dirty="0"/>
              <a:t>. </a:t>
            </a:r>
          </a:p>
          <a:p>
            <a:pPr>
              <a:spcAft>
                <a:spcPts val="600"/>
              </a:spcAft>
            </a:pPr>
            <a:endParaRPr lang="en-US" sz="1100" dirty="0">
              <a:cs typeface="Arial" panose="020B0604020202020204" pitchFamily="34" charset="0"/>
            </a:endParaRPr>
          </a:p>
          <a:p>
            <a:pPr>
              <a:spcAft>
                <a:spcPts val="600"/>
              </a:spcAft>
            </a:pPr>
            <a:r>
              <a:rPr lang="es-US" sz="1100" b="0" dirty="0">
                <a:cs typeface="Arial" panose="020B0604020202020204" pitchFamily="34" charset="0"/>
              </a:rPr>
              <a:t> </a:t>
            </a:r>
          </a:p>
        </p:txBody>
      </p:sp>
    </p:spTree>
    <p:extLst>
      <p:ext uri="{BB962C8B-B14F-4D97-AF65-F5344CB8AC3E}">
        <p14:creationId xmlns:p14="http://schemas.microsoft.com/office/powerpoint/2010/main" val="306946359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57507"/>
            <a:ext cx="5974080" cy="5144347"/>
          </a:xfrm>
        </p:spPr>
        <p:txBody>
          <a:bodyPr/>
          <a:lstStyle/>
          <a:p>
            <a:pPr defTabSz="966508">
              <a:spcAft>
                <a:spcPts val="600"/>
              </a:spcAft>
              <a:defRPr/>
            </a:pPr>
            <a:r>
              <a:rPr lang="es-US" b="1" dirty="0">
                <a:solidFill>
                  <a:srgbClr val="000000"/>
                </a:solidFill>
                <a:cs typeface="Arial" panose="020B0604020202020204" pitchFamily="34" charset="0"/>
              </a:rPr>
              <a:t>Notas del presentador</a:t>
            </a:r>
            <a:r>
              <a:rPr lang="es-US" dirty="0">
                <a:solidFill>
                  <a:srgbClr val="444444"/>
                </a:solidFill>
                <a:cs typeface="Arial" panose="020B0604020202020204" pitchFamily="34" charset="0"/>
              </a:rPr>
              <a:t>​</a:t>
            </a:r>
          </a:p>
          <a:p>
            <a:pPr marL="0" indent="0">
              <a:spcAft>
                <a:spcPts val="600"/>
              </a:spcAft>
              <a:buFont typeface="Wingdings" panose="05000000000000000000" pitchFamily="2" charset="2"/>
              <a:buNone/>
              <a:defRPr/>
            </a:pPr>
            <a:r>
              <a:rPr lang="es-US" b="1" dirty="0">
                <a:solidFill>
                  <a:prstClr val="black"/>
                </a:solidFill>
                <a:cs typeface="Arial" panose="020B0604020202020204" pitchFamily="34" charset="0"/>
              </a:rPr>
              <a:t>CMS utiliza muchas medidas de calidad diferentes para evaluar los centros de diálisis cada año. </a:t>
            </a:r>
            <a:r>
              <a:rPr lang="es-US" dirty="0">
                <a:solidFill>
                  <a:prstClr val="black"/>
                </a:solidFill>
                <a:cs typeface="Arial" panose="020B0604020202020204" pitchFamily="34" charset="0"/>
              </a:rPr>
              <a:t>Estos criterios de calidad señalan la frecuencia con que los centros de diálisis emplean las mejores prácticas cuando le atienden. Cada centro de diálisis recibe un resultado basado en la evaluación por parte de los CMS de estos criterios de calidad. Los centros de diálisis deben mostrar los resultados en un área que usted puede encontrar fácilmente, y en un formato e idioma que usted entiende. Los resultados varían entre 0 y 100 (un resultado más alto indica que es un centro de mayor calidad) y se basan en el desempeño del centro en relación con los criterios de calidad. </a:t>
            </a:r>
          </a:p>
          <a:p>
            <a:pPr>
              <a:spcAft>
                <a:spcPts val="600"/>
              </a:spcAft>
              <a:defRPr/>
            </a:pPr>
            <a:r>
              <a:rPr lang="es-US" dirty="0">
                <a:solidFill>
                  <a:prstClr val="black"/>
                </a:solidFill>
                <a:cs typeface="Arial" panose="020B0604020202020204" pitchFamily="34" charset="0"/>
              </a:rPr>
              <a:t>Visite </a:t>
            </a:r>
            <a:r>
              <a:rPr lang="es-US" dirty="0">
                <a:solidFill>
                  <a:prstClr val="black"/>
                </a:solidFill>
                <a:cs typeface="Arial" panose="020B0604020202020204" pitchFamily="34" charset="0"/>
                <a:hlinkClick r:id="rId3"/>
              </a:rPr>
              <a:t>Medicare.gov/care-compare</a:t>
            </a:r>
            <a:r>
              <a:rPr lang="es-US" dirty="0">
                <a:solidFill>
                  <a:prstClr val="black"/>
                </a:solidFill>
                <a:cs typeface="Arial" panose="020B0604020202020204" pitchFamily="34" charset="0"/>
              </a:rPr>
              <a:t> para buscar el centro de diálisis más cerca de usted.</a:t>
            </a:r>
          </a:p>
        </p:txBody>
      </p:sp>
    </p:spTree>
    <p:extLst>
      <p:ext uri="{BB962C8B-B14F-4D97-AF65-F5344CB8AC3E}">
        <p14:creationId xmlns:p14="http://schemas.microsoft.com/office/powerpoint/2010/main" val="5718879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96428" y="3757507"/>
            <a:ext cx="6956213" cy="5501983"/>
          </a:xfrm>
        </p:spPr>
        <p:txBody>
          <a:bodyPr/>
          <a:lstStyle/>
          <a:p>
            <a:pPr defTabSz="966508">
              <a:spcAft>
                <a:spcPts val="600"/>
              </a:spcAft>
              <a:defRPr/>
            </a:pPr>
            <a:r>
              <a:rPr lang="es-US" sz="1100" b="1" dirty="0">
                <a:solidFill>
                  <a:srgbClr val="000000"/>
                </a:solidFill>
                <a:cs typeface="Arial" panose="020B0604020202020204" pitchFamily="34" charset="0"/>
              </a:rPr>
              <a:t>Notas del presentador</a:t>
            </a:r>
            <a:r>
              <a:rPr lang="es-US" sz="1100" dirty="0">
                <a:solidFill>
                  <a:srgbClr val="444444"/>
                </a:solidFill>
                <a:cs typeface="Arial" panose="020B0604020202020204" pitchFamily="34" charset="0"/>
              </a:rPr>
              <a:t>​</a:t>
            </a:r>
          </a:p>
          <a:p>
            <a:pPr marL="181221" indent="-181221" defTabSz="966508">
              <a:spcAft>
                <a:spcPts val="600"/>
              </a:spcAft>
              <a:buFont typeface="Wingdings" panose="05000000000000000000" pitchFamily="2" charset="2"/>
              <a:buChar char="§"/>
              <a:defRPr/>
            </a:pPr>
            <a:r>
              <a:rPr lang="es-US" sz="1100" dirty="0">
                <a:solidFill>
                  <a:prstClr val="black"/>
                </a:solidFill>
                <a:cs typeface="Arial" panose="020B0604020202020204" pitchFamily="34" charset="0"/>
              </a:rPr>
              <a:t>Bajo la dirección de los CMS, el programa de la Red de ESRD es una </a:t>
            </a:r>
            <a:r>
              <a:rPr lang="es-US" sz="1100" b="1" dirty="0">
                <a:solidFill>
                  <a:prstClr val="black"/>
                </a:solidFill>
                <a:cs typeface="Arial" panose="020B0604020202020204" pitchFamily="34" charset="0"/>
              </a:rPr>
              <a:t>red nacional de</a:t>
            </a:r>
            <a:r>
              <a:rPr lang="es-US" sz="1100" dirty="0">
                <a:solidFill>
                  <a:prstClr val="black"/>
                </a:solidFill>
                <a:cs typeface="Arial" panose="020B0604020202020204" pitchFamily="34" charset="0"/>
              </a:rPr>
              <a:t> </a:t>
            </a:r>
            <a:r>
              <a:rPr lang="es-US" sz="1100" b="1" dirty="0">
                <a:solidFill>
                  <a:prstClr val="black"/>
                </a:solidFill>
                <a:cs typeface="Arial" panose="020B0604020202020204" pitchFamily="34" charset="0"/>
              </a:rPr>
              <a:t>18 Redes de ESRD</a:t>
            </a:r>
            <a:r>
              <a:rPr lang="es-US" sz="1100" dirty="0">
                <a:solidFill>
                  <a:prstClr val="black"/>
                </a:solidFill>
                <a:cs typeface="Arial" panose="020B0604020202020204" pitchFamily="34" charset="0"/>
              </a:rPr>
              <a:t>, responsables en cada estado y territorio de los EE. UU. y el Distrito de Columbia. Las Redes de ESRD prestan servicios en áreas geográficas según la cantidad y concentración de personas con Medicare. Las Redes de ESRD trabajan con los consumidores, los centros de ESRD y con otros proveedores de servicios relacionados con la ESRD para perfeccionar los sistemas de prestación de atención, a fin de garantizar que los pacientes con ESRD reciban la atención adecuada en el momento indicado.</a:t>
            </a:r>
          </a:p>
          <a:p>
            <a:pPr marL="181221" indent="-181221" defTabSz="966508">
              <a:spcAft>
                <a:spcPts val="600"/>
              </a:spcAft>
              <a:buFont typeface="Wingdings" panose="05000000000000000000" pitchFamily="2" charset="2"/>
              <a:buChar char="§"/>
              <a:defRPr/>
            </a:pPr>
            <a:r>
              <a:rPr lang="es-US" sz="1100" dirty="0">
                <a:solidFill>
                  <a:prstClr val="black"/>
                </a:solidFill>
                <a:cs typeface="Arial" panose="020B0604020202020204" pitchFamily="34" charset="0"/>
              </a:rPr>
              <a:t>Las Redes de ESRD son una excelente fuente de información para personas con Medicare y proveedores de atención médica. Las Redes de ESRD </a:t>
            </a:r>
            <a:r>
              <a:rPr lang="es-US" sz="1100" b="1" dirty="0">
                <a:solidFill>
                  <a:prstClr val="black"/>
                </a:solidFill>
                <a:cs typeface="Arial" panose="020B0604020202020204" pitchFamily="34" charset="0"/>
              </a:rPr>
              <a:t>se encargan de establecer criterios y normas</a:t>
            </a:r>
            <a:r>
              <a:rPr lang="es-US" sz="1100" dirty="0">
                <a:solidFill>
                  <a:prstClr val="black"/>
                </a:solidFill>
                <a:cs typeface="Arial" panose="020B0604020202020204" pitchFamily="34" charset="0"/>
              </a:rPr>
              <a:t> en relación con la calidad y adecuación de la atención de pacientes con ESRD. Evalúan las modalidades de tratamiento y la calidad de la atención. También ofrecen asistencia técnica a los centros de diálisis. </a:t>
            </a:r>
          </a:p>
          <a:p>
            <a:pPr marL="181221" indent="-181221" defTabSz="966508">
              <a:spcAft>
                <a:spcPts val="600"/>
              </a:spcAft>
              <a:buFont typeface="Wingdings" panose="05000000000000000000" pitchFamily="2" charset="2"/>
              <a:buChar char="§"/>
              <a:defRPr/>
            </a:pPr>
            <a:r>
              <a:rPr lang="es-US" sz="1100" dirty="0">
                <a:solidFill>
                  <a:prstClr val="black"/>
                </a:solidFill>
                <a:cs typeface="Arial" panose="020B0604020202020204" pitchFamily="34" charset="0"/>
              </a:rPr>
              <a:t>Las redes de ESRD también </a:t>
            </a:r>
            <a:r>
              <a:rPr lang="es-US" sz="1100" b="1" dirty="0">
                <a:solidFill>
                  <a:prstClr val="black"/>
                </a:solidFill>
                <a:cs typeface="Arial" panose="020B0604020202020204" pitchFamily="34" charset="0"/>
              </a:rPr>
              <a:t>ayudan a educar a las personas con Medicare</a:t>
            </a:r>
            <a:r>
              <a:rPr lang="es-US" sz="1100" dirty="0">
                <a:solidFill>
                  <a:prstClr val="black"/>
                </a:solidFill>
                <a:cs typeface="Arial" panose="020B0604020202020204" pitchFamily="34" charset="0"/>
              </a:rPr>
              <a:t> acerca de Medicare y a </a:t>
            </a:r>
            <a:r>
              <a:rPr lang="es-US" sz="1100" b="1" dirty="0">
                <a:solidFill>
                  <a:prstClr val="black"/>
                </a:solidFill>
                <a:cs typeface="Arial" panose="020B0604020202020204" pitchFamily="34" charset="0"/>
              </a:rPr>
              <a:t>implementar procedimientos para evaluar y resolver las quejas de los pacientes.</a:t>
            </a:r>
            <a:r>
              <a:rPr lang="es-US" sz="1100" dirty="0">
                <a:solidFill>
                  <a:prstClr val="black"/>
                </a:solidFill>
                <a:cs typeface="Arial" panose="020B0604020202020204" pitchFamily="34" charset="0"/>
              </a:rPr>
              <a:t> Para proteger a los pacientes contra represalias, la política de CMS ya no exige que el proceso de queja se empiece en el centro. Los pacientes ahora pueden obviar el centro y presentar las quejas formales directamente en la Red de ESRD.</a:t>
            </a:r>
          </a:p>
          <a:p>
            <a:pPr marL="181221" indent="-181221">
              <a:spcAft>
                <a:spcPts val="600"/>
              </a:spcAft>
              <a:buFont typeface="Wingdings" panose="05000000000000000000" pitchFamily="2" charset="2"/>
              <a:buChar char="§"/>
              <a:defRPr/>
            </a:pPr>
            <a:r>
              <a:rPr lang="es-US" sz="1100" b="1" dirty="0">
                <a:cs typeface="Arial" panose="020B0604020202020204" pitchFamily="34" charset="0"/>
              </a:rPr>
              <a:t>La información de contacto de su red local de ESRD está disponible en </a:t>
            </a:r>
            <a:r>
              <a:rPr lang="es-US" sz="1100" dirty="0">
                <a:cs typeface="Arial" panose="020B0604020202020204" pitchFamily="34" charset="0"/>
                <a:hlinkClick r:id="rId3"/>
              </a:rPr>
              <a:t>esrdnetworks.org/</a:t>
            </a:r>
            <a:r>
              <a:rPr lang="es-US" sz="1100" dirty="0" err="1">
                <a:cs typeface="Arial" panose="020B0604020202020204" pitchFamily="34" charset="0"/>
                <a:hlinkClick r:id="rId3"/>
              </a:rPr>
              <a:t>membership</a:t>
            </a:r>
            <a:r>
              <a:rPr lang="es-US" sz="1100" dirty="0">
                <a:cs typeface="Arial" panose="020B0604020202020204" pitchFamily="34" charset="0"/>
                <a:hlinkClick r:id="rId3"/>
              </a:rPr>
              <a:t>/</a:t>
            </a:r>
            <a:r>
              <a:rPr lang="es-US" sz="1100" dirty="0" err="1">
                <a:cs typeface="Arial" panose="020B0604020202020204" pitchFamily="34" charset="0"/>
                <a:hlinkClick r:id="rId3"/>
              </a:rPr>
              <a:t>esrd-networks-contact-information</a:t>
            </a:r>
            <a:r>
              <a:rPr lang="es-US" sz="1100" b="1" dirty="0">
                <a:cs typeface="Arial" panose="020B0604020202020204" pitchFamily="34" charset="0"/>
              </a:rPr>
              <a:t>.</a:t>
            </a:r>
          </a:p>
          <a:p>
            <a:pPr marL="181221" indent="-181221" defTabSz="966508">
              <a:spcAft>
                <a:spcPts val="600"/>
              </a:spcAft>
              <a:buFont typeface="Wingdings" panose="05000000000000000000" pitchFamily="2" charset="2"/>
              <a:buChar char="§"/>
              <a:defRPr/>
            </a:pPr>
            <a:r>
              <a:rPr lang="es-US" sz="1100" dirty="0">
                <a:solidFill>
                  <a:prstClr val="black"/>
                </a:solidFill>
                <a:cs typeface="Arial" panose="020B0604020202020204" pitchFamily="34" charset="0"/>
              </a:rPr>
              <a:t>El Centro Nacional de Coordinación de la ESRD (NCC) es el contratista de apoyo de CMS para las 18 Redes de ESRD. El NCC de ESRD también proporciona información y recursos útiles pensados para ayudar a los pacientes con ESRD y a sus acompañantes a participar, informarse y empoderarse. Para obtener más información, visite </a:t>
            </a:r>
            <a:r>
              <a:rPr lang="es-US" sz="1100" dirty="0">
                <a:solidFill>
                  <a:prstClr val="black"/>
                </a:solidFill>
                <a:cs typeface="Arial" panose="020B0604020202020204" pitchFamily="34" charset="0"/>
                <a:hlinkClick r:id="rId4"/>
              </a:rPr>
              <a:t>esrdncc.org</a:t>
            </a:r>
            <a:r>
              <a:rPr lang="es-US" sz="1100" dirty="0">
                <a:solidFill>
                  <a:prstClr val="black"/>
                </a:solidFill>
                <a:cs typeface="Arial" panose="020B0604020202020204" pitchFamily="34" charset="0"/>
              </a:rPr>
              <a:t>.</a:t>
            </a:r>
          </a:p>
          <a:p>
            <a:pPr marL="181221" indent="-181221" defTabSz="966508">
              <a:spcAft>
                <a:spcPts val="600"/>
              </a:spcAft>
              <a:buFont typeface="Wingdings" panose="05000000000000000000" pitchFamily="2" charset="2"/>
              <a:buChar char="§"/>
              <a:defRPr/>
            </a:pPr>
            <a:r>
              <a:rPr lang="es-US" sz="1100" dirty="0">
                <a:solidFill>
                  <a:prstClr val="black"/>
                </a:solidFill>
                <a:cs typeface="Arial" panose="020B0604020202020204" pitchFamily="34" charset="0"/>
              </a:rPr>
              <a:t>Si tiene alguna pregunta sobre un servicio específico que recibió, consulte su Notificación de Resumen de Medicare (MSN) o ingrese a su cuenta segura de Medicare. Puede presentar una apelación si no está de acuerdo con una decisión de cobertura o pago tomada por Medicare, su plan Medicare </a:t>
            </a:r>
            <a:r>
              <a:rPr lang="es-US" sz="1100" dirty="0" err="1">
                <a:solidFill>
                  <a:prstClr val="black"/>
                </a:solidFill>
                <a:cs typeface="Arial" panose="020B0604020202020204" pitchFamily="34" charset="0"/>
              </a:rPr>
              <a:t>Advantage</a:t>
            </a:r>
            <a:r>
              <a:rPr lang="es-US" sz="1100" dirty="0">
                <a:solidFill>
                  <a:prstClr val="black"/>
                </a:solidFill>
                <a:cs typeface="Arial" panose="020B0604020202020204" pitchFamily="34" charset="0"/>
              </a:rPr>
              <a:t> u otro plan de salud, o su plan de medicamentos recetados de Medicare. Hay un mapa interactivo con información de contacto de las Redes ESRD por estado/región disponible en </a:t>
            </a:r>
            <a:r>
              <a:rPr lang="es-US" sz="1100" u="sng" dirty="0">
                <a:solidFill>
                  <a:prstClr val="black"/>
                </a:solidFill>
                <a:cs typeface="Arial" panose="020B0604020202020204" pitchFamily="34" charset="0"/>
                <a:hlinkClick r:id="rId5"/>
              </a:rPr>
              <a:t>esrdncc.org/en/ESRD-</a:t>
            </a:r>
            <a:r>
              <a:rPr lang="es-US" sz="1100" u="sng" dirty="0" err="1">
                <a:solidFill>
                  <a:prstClr val="black"/>
                </a:solidFill>
                <a:cs typeface="Arial" panose="020B0604020202020204" pitchFamily="34" charset="0"/>
                <a:hlinkClick r:id="rId5"/>
              </a:rPr>
              <a:t>network</a:t>
            </a:r>
            <a:r>
              <a:rPr lang="es-US" sz="1100" u="sng" dirty="0">
                <a:solidFill>
                  <a:prstClr val="black"/>
                </a:solidFill>
                <a:cs typeface="Arial" panose="020B0604020202020204" pitchFamily="34" charset="0"/>
                <a:hlinkClick r:id="rId5"/>
              </a:rPr>
              <a:t>-</a:t>
            </a:r>
            <a:r>
              <a:rPr lang="es-US" sz="1100" u="sng" dirty="0" err="1">
                <a:solidFill>
                  <a:prstClr val="black"/>
                </a:solidFill>
                <a:cs typeface="Arial" panose="020B0604020202020204" pitchFamily="34" charset="0"/>
                <a:hlinkClick r:id="rId5"/>
              </a:rPr>
              <a:t>map</a:t>
            </a:r>
            <a:r>
              <a:rPr lang="es-US" sz="1100" dirty="0">
                <a:solidFill>
                  <a:prstClr val="black"/>
                </a:solidFill>
                <a:cs typeface="Arial" panose="020B0604020202020204" pitchFamily="34" charset="0"/>
              </a:rPr>
              <a:t>.</a:t>
            </a:r>
          </a:p>
          <a:p>
            <a:pPr>
              <a:spcAft>
                <a:spcPts val="600"/>
              </a:spcAft>
            </a:pPr>
            <a:endParaRPr lang="en-US" sz="1100" dirty="0">
              <a:cs typeface="Arial" panose="020B0604020202020204" pitchFamily="34" charset="0"/>
            </a:endParaRPr>
          </a:p>
        </p:txBody>
      </p:sp>
    </p:spTree>
    <p:extLst>
      <p:ext uri="{BB962C8B-B14F-4D97-AF65-F5344CB8AC3E}">
        <p14:creationId xmlns:p14="http://schemas.microsoft.com/office/powerpoint/2010/main" val="255233281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lvl="1" defTabSz="966508">
              <a:spcBef>
                <a:spcPts val="0"/>
              </a:spcBef>
              <a:spcAft>
                <a:spcPts val="600"/>
              </a:spcAft>
              <a:defRPr/>
            </a:pPr>
            <a:r>
              <a:rPr lang="es-US" b="1" dirty="0">
                <a:solidFill>
                  <a:srgbClr val="000000"/>
                </a:solidFill>
                <a:cs typeface="Arial" panose="020B0604020202020204" pitchFamily="34" charset="0"/>
              </a:rPr>
              <a:t>Esta diapositiva tiene animación.</a:t>
            </a:r>
          </a:p>
          <a:p>
            <a:pPr defTabSz="966508">
              <a:spcAft>
                <a:spcPts val="600"/>
              </a:spcAft>
              <a:defRPr/>
            </a:pPr>
            <a:r>
              <a:rPr lang="es-US" b="1" dirty="0">
                <a:solidFill>
                  <a:srgbClr val="000000"/>
                </a:solidFill>
                <a:cs typeface="Arial" panose="020B0604020202020204" pitchFamily="34" charset="0"/>
              </a:rPr>
              <a:t>Notas del presentador</a:t>
            </a:r>
            <a:r>
              <a:rPr lang="es-US" dirty="0">
                <a:solidFill>
                  <a:srgbClr val="444444"/>
                </a:solidFill>
                <a:cs typeface="Arial" panose="020B0604020202020204" pitchFamily="34" charset="0"/>
              </a:rPr>
              <a:t>​</a:t>
            </a:r>
          </a:p>
          <a:p>
            <a:pPr defTabSz="966508">
              <a:spcAft>
                <a:spcPts val="600"/>
              </a:spcAft>
              <a:defRPr/>
            </a:pPr>
            <a:r>
              <a:rPr lang="es-US" dirty="0">
                <a:solidFill>
                  <a:prstClr val="black"/>
                </a:solidFill>
                <a:cs typeface="Arial" panose="020B0604020202020204" pitchFamily="34" charset="0"/>
              </a:rPr>
              <a:t>Compruebe sus conocimientos: Pregunta 7</a:t>
            </a:r>
          </a:p>
          <a:p>
            <a:pPr>
              <a:spcAft>
                <a:spcPts val="600"/>
              </a:spcAft>
              <a:defRPr/>
            </a:pPr>
            <a:r>
              <a:rPr lang="es-US" b="1" dirty="0">
                <a:cs typeface="Arial" panose="020B0604020202020204" pitchFamily="34" charset="0"/>
              </a:rPr>
              <a:t>¿Con qué frecuencia utilizan los CMS medidas de calidad para evaluar los centros de diálisis?  </a:t>
            </a:r>
          </a:p>
          <a:p>
            <a:pPr marL="182898" indent="-182898" defTabSz="966508">
              <a:spcAft>
                <a:spcPts val="600"/>
              </a:spcAft>
              <a:buFont typeface="+mj-lt"/>
              <a:buAutoNum type="alphaLcPeriod"/>
              <a:defRPr/>
            </a:pPr>
            <a:r>
              <a:rPr lang="es-US" dirty="0">
                <a:solidFill>
                  <a:prstClr val="black"/>
                </a:solidFill>
                <a:cs typeface="Arial" panose="020B0604020202020204" pitchFamily="34" charset="0"/>
              </a:rPr>
              <a:t>Cada 6 meses</a:t>
            </a:r>
          </a:p>
          <a:p>
            <a:pPr marL="182898" indent="-182898" defTabSz="966508">
              <a:spcAft>
                <a:spcPts val="600"/>
              </a:spcAft>
              <a:buFont typeface="+mj-lt"/>
              <a:buAutoNum type="alphaLcPeriod"/>
              <a:defRPr/>
            </a:pPr>
            <a:r>
              <a:rPr lang="es-US" dirty="0">
                <a:solidFill>
                  <a:prstClr val="black"/>
                </a:solidFill>
                <a:cs typeface="Arial" panose="020B0604020202020204" pitchFamily="34" charset="0"/>
              </a:rPr>
              <a:t>Anualmente</a:t>
            </a:r>
          </a:p>
          <a:p>
            <a:pPr marL="182898" indent="-182898" defTabSz="966508">
              <a:spcAft>
                <a:spcPts val="600"/>
              </a:spcAft>
              <a:buFont typeface="+mj-lt"/>
              <a:buAutoNum type="alphaLcPeriod"/>
              <a:defRPr/>
            </a:pPr>
            <a:r>
              <a:rPr lang="es-US" dirty="0">
                <a:solidFill>
                  <a:prstClr val="black"/>
                </a:solidFill>
                <a:cs typeface="Arial" panose="020B0604020202020204" pitchFamily="34" charset="0"/>
              </a:rPr>
              <a:t>Cada 24 meses</a:t>
            </a:r>
          </a:p>
          <a:p>
            <a:pPr marL="182898" indent="-182898" defTabSz="966508">
              <a:spcAft>
                <a:spcPts val="600"/>
              </a:spcAft>
              <a:buFont typeface="+mj-lt"/>
              <a:buAutoNum type="alphaLcPeriod"/>
              <a:defRPr/>
            </a:pPr>
            <a:r>
              <a:rPr lang="es-US" dirty="0">
                <a:solidFill>
                  <a:prstClr val="black"/>
                </a:solidFill>
                <a:cs typeface="Arial" panose="020B0604020202020204" pitchFamily="34" charset="0"/>
              </a:rPr>
              <a:t>Ninguna de las opciones anteriores</a:t>
            </a:r>
          </a:p>
          <a:p>
            <a:pPr defTabSz="966508">
              <a:spcAft>
                <a:spcPts val="600"/>
              </a:spcAft>
              <a:defRPr/>
            </a:pPr>
            <a:r>
              <a:rPr lang="es-US" b="1" dirty="0">
                <a:solidFill>
                  <a:prstClr val="black"/>
                </a:solidFill>
                <a:cs typeface="Arial" panose="020B0604020202020204" pitchFamily="34" charset="0"/>
              </a:rPr>
              <a:t>Respuesta: b. Anualmente </a:t>
            </a:r>
          </a:p>
          <a:p>
            <a:pPr defTabSz="966508">
              <a:spcAft>
                <a:spcPts val="600"/>
              </a:spcAft>
              <a:defRPr/>
            </a:pPr>
            <a:r>
              <a:rPr lang="es-US" dirty="0">
                <a:effectLst/>
                <a:ea typeface="Calibri" panose="020F0502020204030204" pitchFamily="34" charset="0"/>
                <a:cs typeface="Times New Roman" panose="02020603050405020304" pitchFamily="18" charset="0"/>
              </a:rPr>
              <a:t>CMS utiliza muchas medidas de calidad diferentes para evaluar los centros de diálisis cada año. Estos criterios de calidad señalan la frecuencia con que los centros de diálisis emplean las mejores prácticas cuando le atienden. Cada centro de diálisis recibe un resultado basado en la evaluación por parte de los CMS de estos criterios de calidad. Los centros de diálisis deben mostrar los resultados en un área que usted puede encontrar fácilmente, y en un formato e idioma que usted entiende. Los resultados varían entre 0 y 100 (un resultado más alto indica que es un centro de mayor calidad) y se basan en el desempeño del centro en relación con los criterios de calidad.</a:t>
            </a:r>
          </a:p>
          <a:p>
            <a:pPr defTabSz="966508">
              <a:spcAft>
                <a:spcPts val="600"/>
              </a:spcAft>
              <a:defRPr/>
            </a:pPr>
            <a:endParaRPr lang="en-US" b="1" dirty="0">
              <a:solidFill>
                <a:prstClr val="black"/>
              </a:solidFill>
              <a:cs typeface="Arial" panose="020B0604020202020204" pitchFamily="34" charset="0"/>
            </a:endParaRPr>
          </a:p>
        </p:txBody>
      </p:sp>
    </p:spTree>
    <p:extLst>
      <p:ext uri="{BB962C8B-B14F-4D97-AF65-F5344CB8AC3E}">
        <p14:creationId xmlns:p14="http://schemas.microsoft.com/office/powerpoint/2010/main" val="426499019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08">
              <a:spcBef>
                <a:spcPts val="634"/>
              </a:spcBef>
              <a:spcAft>
                <a:spcPts val="600"/>
              </a:spcAft>
              <a:defRPr/>
            </a:pPr>
            <a:r>
              <a:rPr lang="es-US" b="1">
                <a:cs typeface="Arial" panose="020B0604020202020204" pitchFamily="34" charset="0"/>
              </a:rPr>
              <a:t>Notas del presentador</a:t>
            </a:r>
          </a:p>
          <a:p>
            <a:pPr defTabSz="966508">
              <a:spcBef>
                <a:spcPts val="634"/>
              </a:spcBef>
              <a:spcAft>
                <a:spcPts val="600"/>
              </a:spcAft>
              <a:defRPr/>
            </a:pPr>
            <a:r>
              <a:rPr lang="es-US">
                <a:solidFill>
                  <a:prstClr val="black"/>
                </a:solidFill>
                <a:cs typeface="Arial" panose="020B0604020202020204" pitchFamily="34" charset="0"/>
              </a:rPr>
              <a:t>Puede obtener Medicare sin importar la edad si sus riñones ya no funcionan, si necesita diálisis regular, si ha recibido un trasplante de riñón y si una de las siguientes opciones se aplica a su situación:</a:t>
            </a:r>
          </a:p>
          <a:p>
            <a:pPr marL="111125" indent="-111125" defTabSz="966508">
              <a:spcAft>
                <a:spcPts val="600"/>
              </a:spcAft>
              <a:buFont typeface="Wingdings" panose="05000000000000000000" pitchFamily="2" charset="2"/>
              <a:buChar char="§"/>
              <a:defRPr/>
            </a:pPr>
            <a:r>
              <a:rPr lang="es-US">
                <a:solidFill>
                  <a:prstClr val="black"/>
                </a:solidFill>
                <a:cs typeface="Arial" panose="020B0604020202020204" pitchFamily="34" charset="0"/>
              </a:rPr>
              <a:t>Trabajó el tiempo requerido según el régimen del Seguro Social, la Junta de Retiro Ferroviario (RRB) o como empleado del gobierno</a:t>
            </a:r>
          </a:p>
          <a:p>
            <a:pPr marL="111125" indent="-111125" defTabSz="966508">
              <a:spcAft>
                <a:spcPts val="600"/>
              </a:spcAft>
              <a:buFont typeface="Wingdings" panose="05000000000000000000" pitchFamily="2" charset="2"/>
              <a:buChar char="§"/>
              <a:defRPr/>
            </a:pPr>
            <a:r>
              <a:rPr lang="es-US">
                <a:solidFill>
                  <a:prstClr val="black"/>
                </a:solidFill>
                <a:cs typeface="Arial" panose="020B0604020202020204" pitchFamily="34" charset="0"/>
              </a:rPr>
              <a:t>Ya recibe o es elegible para recibir beneficios del Seguro Social o de la Junta de Retiro Ferroviario</a:t>
            </a:r>
          </a:p>
          <a:p>
            <a:pPr marL="111125" indent="-111125" defTabSz="966508">
              <a:spcAft>
                <a:spcPts val="600"/>
              </a:spcAft>
              <a:buFont typeface="Wingdings" panose="05000000000000000000" pitchFamily="2" charset="2"/>
              <a:buChar char="§"/>
              <a:defRPr/>
            </a:pPr>
            <a:r>
              <a:rPr lang="es-US">
                <a:solidFill>
                  <a:prstClr val="black"/>
                </a:solidFill>
                <a:cs typeface="Arial" panose="020B0604020202020204" pitchFamily="34" charset="0"/>
              </a:rPr>
              <a:t>Usted es cónyuge o hijo dependiente de una persona que cumple con uno de los requisitos mencionados arriba</a:t>
            </a:r>
          </a:p>
          <a:p>
            <a:pPr marL="120814" lvl="1" defTabSz="966508">
              <a:spcAft>
                <a:spcPts val="600"/>
              </a:spcAft>
              <a:defRPr/>
            </a:pP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408717434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470263" y="3757507"/>
            <a:ext cx="6365966" cy="5144347"/>
          </a:xfrm>
        </p:spPr>
        <p:txBody>
          <a:bodyPr/>
          <a:lstStyle/>
          <a:p>
            <a:pPr>
              <a:spcAft>
                <a:spcPts val="600"/>
              </a:spcAft>
              <a:defRPr/>
            </a:pPr>
            <a:r>
              <a:rPr lang="es-US" b="1" dirty="0">
                <a:cs typeface="Arial" panose="020B0604020202020204" pitchFamily="34" charset="0"/>
              </a:rPr>
              <a:t>Notas del presentador</a:t>
            </a:r>
          </a:p>
          <a:p>
            <a:pPr marL="183636" indent="-183636" defTabSz="966508">
              <a:spcAft>
                <a:spcPts val="600"/>
              </a:spcAft>
              <a:buFont typeface="Wingdings" panose="05000000000000000000" pitchFamily="2" charset="2"/>
              <a:buChar char="§"/>
              <a:defRPr/>
            </a:pPr>
            <a:r>
              <a:rPr lang="es-US" dirty="0">
                <a:solidFill>
                  <a:prstClr val="black"/>
                </a:solidFill>
                <a:cs typeface="Arial" panose="020B0604020202020204" pitchFamily="34" charset="0"/>
              </a:rPr>
              <a:t>Una vez que reúna los requisitos para Medicare debido a la ESRD (por lo general al cuarto mes de diálisis), el plan de salud grupal (GHP) de su empleador o sindicato continuará pagando sus facturas de atención médica. Esto se denomina “período de coordinación”. </a:t>
            </a:r>
          </a:p>
          <a:p>
            <a:pPr marL="183636" indent="-183636" defTabSz="966508">
              <a:spcAft>
                <a:spcPts val="600"/>
              </a:spcAft>
              <a:buFont typeface="Wingdings" panose="05000000000000000000" pitchFamily="2" charset="2"/>
              <a:buChar char="§"/>
              <a:defRPr/>
            </a:pPr>
            <a:r>
              <a:rPr lang="es-US" dirty="0">
                <a:solidFill>
                  <a:prstClr val="black"/>
                </a:solidFill>
                <a:cs typeface="Arial" panose="020B0604020202020204" pitchFamily="34" charset="0"/>
              </a:rPr>
              <a:t>Si tiene ESRD, puede obtener Medicare a través de Medicare Original o inscribirse en un plan Medicare </a:t>
            </a:r>
            <a:r>
              <a:rPr lang="es-US" dirty="0" err="1">
                <a:solidFill>
                  <a:prstClr val="black"/>
                </a:solidFill>
                <a:cs typeface="Arial" panose="020B0604020202020204" pitchFamily="34" charset="0"/>
              </a:rPr>
              <a:t>Advantage</a:t>
            </a:r>
            <a:r>
              <a:rPr lang="es-US" dirty="0">
                <a:solidFill>
                  <a:prstClr val="black"/>
                </a:solidFill>
                <a:cs typeface="Arial" panose="020B0604020202020204" pitchFamily="34" charset="0"/>
              </a:rPr>
              <a:t>.</a:t>
            </a:r>
          </a:p>
          <a:p>
            <a:pPr marL="183636" indent="-183636" defTabSz="966508">
              <a:spcAft>
                <a:spcPts val="600"/>
              </a:spcAft>
              <a:buFont typeface="Wingdings" panose="05000000000000000000" pitchFamily="2" charset="2"/>
              <a:buChar char="§"/>
              <a:defRPr/>
            </a:pPr>
            <a:r>
              <a:rPr lang="es-US" dirty="0">
                <a:solidFill>
                  <a:prstClr val="black"/>
                </a:solidFill>
                <a:cs typeface="Arial" panose="020B0604020202020204" pitchFamily="34" charset="0"/>
              </a:rPr>
              <a:t>Los medicamentos de trasplante (también llamados medicamentos inmunosupresores) solo están cubiertos por la Parte B (seguro médico) de Medicare para las personas que tenían derecho a la Parte A (seguro de hospital) de Medicare en el momento de un trasplante de riñón.</a:t>
            </a:r>
          </a:p>
          <a:p>
            <a:pPr marL="183636" indent="-183636" defTabSz="966508">
              <a:spcAft>
                <a:spcPts val="600"/>
              </a:spcAft>
              <a:buFont typeface="Wingdings" panose="05000000000000000000" pitchFamily="2" charset="2"/>
              <a:buChar char="§"/>
              <a:defRPr/>
            </a:pPr>
            <a:r>
              <a:rPr lang="es-US" dirty="0">
                <a:solidFill>
                  <a:prstClr val="black"/>
                </a:solidFill>
                <a:cs typeface="Arial" panose="020B0604020202020204" pitchFamily="34" charset="0"/>
              </a:rPr>
              <a:t>Existe un beneficio de cobertura de medicamentos inmunosupresores de la Parte B que proporciona cobertura más allá del período de 36 meses posterior al trasplante con la finalidad limitada de brindar cobertura de la Parte B para medicamentos inmunosupresores si usted no dispone de otros determinados tipos de cobertura. Los CMS denominan a este beneficio “beneficio de medicamentos inmunosupresores” o “beneficio de la Parte B-ID”.</a:t>
            </a:r>
          </a:p>
        </p:txBody>
      </p:sp>
    </p:spTree>
    <p:extLst>
      <p:ext uri="{BB962C8B-B14F-4D97-AF65-F5344CB8AC3E}">
        <p14:creationId xmlns:p14="http://schemas.microsoft.com/office/powerpoint/2010/main" val="323658701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algn="l" rtl="0" fontAlgn="base">
              <a:spcAft>
                <a:spcPts val="600"/>
              </a:spcAft>
            </a:pPr>
            <a:r>
              <a:rPr lang="es-US" b="1" i="0" u="none" strike="noStrike">
                <a:solidFill>
                  <a:srgbClr val="000000"/>
                </a:solidFill>
                <a:effectLst/>
                <a:cs typeface="Arial" panose="020B0604020202020204" pitchFamily="34" charset="0"/>
              </a:rPr>
              <a:t>Notas del presentador</a:t>
            </a:r>
            <a:r>
              <a:rPr lang="es-US" b="0" i="0">
                <a:solidFill>
                  <a:srgbClr val="444444"/>
                </a:solidFill>
                <a:effectLst/>
                <a:cs typeface="Arial" panose="020B0604020202020204" pitchFamily="34" charset="0"/>
              </a:rPr>
              <a:t>​</a:t>
            </a:r>
          </a:p>
          <a:p>
            <a:pPr algn="l" rtl="0" fontAlgn="base">
              <a:spcAft>
                <a:spcPts val="600"/>
              </a:spcAft>
            </a:pPr>
            <a:r>
              <a:rPr lang="es-US" b="0" i="0" u="none" strike="noStrike">
                <a:effectLst/>
                <a:cs typeface="Arial" panose="020B0604020202020204" pitchFamily="34" charset="0"/>
              </a:rPr>
              <a:t>Esta diapositiva y las dos siguientes presentan información sobre recursos y productos adicionales. </a:t>
            </a:r>
            <a:r>
              <a:rPr lang="es-US" b="0" i="0">
                <a:effectLst/>
                <a:cs typeface="Arial" panose="020B0604020202020204" pitchFamily="34" charset="0"/>
              </a:rPr>
              <a:t>Puede destacar aquellos que sean más relevantes para su audiencia.</a:t>
            </a:r>
          </a:p>
          <a:p>
            <a:pPr algn="l" rtl="0" fontAlgn="base">
              <a:spcAft>
                <a:spcPts val="600"/>
              </a:spcAft>
            </a:pPr>
            <a:r>
              <a:rPr lang="es-US" b="0" i="1" u="none" strike="noStrike">
                <a:effectLst/>
                <a:cs typeface="Arial" panose="020B0604020202020204" pitchFamily="34" charset="0"/>
              </a:rPr>
              <a:t>Continúa en la siguiente diapositiva.</a:t>
            </a:r>
          </a:p>
          <a:p>
            <a:pPr algn="l" rtl="0" fontAlgn="base">
              <a:spcAft>
                <a:spcPts val="600"/>
              </a:spcAft>
            </a:pPr>
            <a:r>
              <a:rPr lang="es-US" b="0" i="0">
                <a:solidFill>
                  <a:srgbClr val="444444"/>
                </a:solidFill>
                <a:effectLst/>
                <a:cs typeface="Arial" panose="020B0604020202020204" pitchFamily="34" charset="0"/>
              </a:rPr>
              <a:t>​</a:t>
            </a:r>
          </a:p>
        </p:txBody>
      </p:sp>
    </p:spTree>
    <p:extLst>
      <p:ext uri="{BB962C8B-B14F-4D97-AF65-F5344CB8AC3E}">
        <p14:creationId xmlns:p14="http://schemas.microsoft.com/office/powerpoint/2010/main" val="405213799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algn="l" rtl="0" fontAlgn="base">
              <a:spcAft>
                <a:spcPts val="600"/>
              </a:spcAft>
            </a:pPr>
            <a:r>
              <a:rPr lang="es-US" b="1" i="0" u="none" strike="noStrike">
                <a:solidFill>
                  <a:srgbClr val="000000"/>
                </a:solidFill>
                <a:effectLst/>
                <a:cs typeface="Arial" panose="020B0604020202020204" pitchFamily="34" charset="0"/>
              </a:rPr>
              <a:t>Notas del presentador</a:t>
            </a:r>
            <a:r>
              <a:rPr lang="es-US" b="0" i="0">
                <a:solidFill>
                  <a:srgbClr val="444444"/>
                </a:solidFill>
                <a:effectLst/>
                <a:cs typeface="Arial" panose="020B0604020202020204" pitchFamily="34" charset="0"/>
              </a:rPr>
              <a:t>​</a:t>
            </a:r>
          </a:p>
          <a:p>
            <a:pPr algn="l" rtl="0" fontAlgn="base">
              <a:spcAft>
                <a:spcPts val="600"/>
              </a:spcAft>
            </a:pPr>
            <a:r>
              <a:rPr lang="es-US" b="0" i="1" u="none" strike="noStrike">
                <a:effectLst/>
                <a:cs typeface="Arial" panose="020B0604020202020204" pitchFamily="34" charset="0"/>
              </a:rPr>
              <a:t>Consulte la diapositiva siguiente para ver productos de Medicare seleccionados.</a:t>
            </a:r>
          </a:p>
          <a:p>
            <a:pPr>
              <a:spcAft>
                <a:spcPts val="600"/>
              </a:spcAft>
            </a:pPr>
            <a:endParaRPr lang="en-US" b="0" dirty="0">
              <a:cs typeface="Arial" panose="020B0604020202020204" pitchFamily="34" charset="0"/>
            </a:endParaRPr>
          </a:p>
        </p:txBody>
      </p:sp>
    </p:spTree>
    <p:extLst>
      <p:ext uri="{BB962C8B-B14F-4D97-AF65-F5344CB8AC3E}">
        <p14:creationId xmlns:p14="http://schemas.microsoft.com/office/powerpoint/2010/main" val="226388135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endParaRPr lang="en-US" b="0" dirty="0"/>
          </a:p>
        </p:txBody>
      </p:sp>
    </p:spTree>
    <p:extLst>
      <p:ext uri="{BB962C8B-B14F-4D97-AF65-F5344CB8AC3E}">
        <p14:creationId xmlns:p14="http://schemas.microsoft.com/office/powerpoint/2010/main" val="351127379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08">
              <a:defRPr/>
            </a:pPr>
            <a:endParaRPr lang="en-US" sz="1300" dirty="0"/>
          </a:p>
          <a:p>
            <a:endParaRPr lang="en-US" dirty="0"/>
          </a:p>
        </p:txBody>
      </p:sp>
    </p:spTree>
    <p:extLst>
      <p:ext uri="{BB962C8B-B14F-4D97-AF65-F5344CB8AC3E}">
        <p14:creationId xmlns:p14="http://schemas.microsoft.com/office/powerpoint/2010/main" val="16069165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6200" y="3633681"/>
            <a:ext cx="7162800" cy="5834169"/>
          </a:xfrm>
        </p:spPr>
        <p:txBody>
          <a:bodyPr/>
          <a:lstStyle/>
          <a:p>
            <a:pPr defTabSz="984463">
              <a:spcAft>
                <a:spcPts val="600"/>
              </a:spcAft>
              <a:defRPr/>
            </a:pPr>
            <a:r>
              <a:rPr lang="es-US" sz="1050" b="1" dirty="0">
                <a:solidFill>
                  <a:srgbClr val="000000"/>
                </a:solidFill>
                <a:cs typeface="Arial" panose="020B0604020202020204" pitchFamily="34" charset="0"/>
              </a:rPr>
              <a:t>Notas del presentador</a:t>
            </a:r>
            <a:r>
              <a:rPr lang="es-US" sz="1050" dirty="0">
                <a:solidFill>
                  <a:srgbClr val="444444"/>
                </a:solidFill>
                <a:cs typeface="Arial" panose="020B0604020202020204" pitchFamily="34" charset="0"/>
              </a:rPr>
              <a:t>​</a:t>
            </a:r>
          </a:p>
          <a:p>
            <a:pPr marL="183636" indent="-183636" defTabSz="984463">
              <a:spcAft>
                <a:spcPts val="600"/>
              </a:spcAft>
              <a:buFont typeface="Wingdings" panose="05000000000000000000" pitchFamily="2" charset="2"/>
              <a:buChar char="§"/>
              <a:defRPr/>
            </a:pPr>
            <a:r>
              <a:rPr lang="es-US" sz="1050" dirty="0">
                <a:solidFill>
                  <a:prstClr val="black"/>
                </a:solidFill>
                <a:cs typeface="Arial" panose="020B0604020202020204" pitchFamily="34" charset="0"/>
              </a:rPr>
              <a:t>La </a:t>
            </a:r>
            <a:r>
              <a:rPr lang="es-US" sz="1050" b="1" dirty="0">
                <a:solidFill>
                  <a:prstClr val="black"/>
                </a:solidFill>
                <a:cs typeface="Arial" panose="020B0604020202020204" pitchFamily="34" charset="0"/>
              </a:rPr>
              <a:t>enfermedad renal en etapa terminal</a:t>
            </a:r>
            <a:r>
              <a:rPr lang="es-US" sz="1050" dirty="0">
                <a:solidFill>
                  <a:prstClr val="black"/>
                </a:solidFill>
                <a:cs typeface="Arial" panose="020B0604020202020204" pitchFamily="34" charset="0"/>
              </a:rPr>
              <a:t> </a:t>
            </a:r>
            <a:r>
              <a:rPr lang="es-US" sz="1050" b="1" dirty="0">
                <a:solidFill>
                  <a:prstClr val="black"/>
                </a:solidFill>
                <a:cs typeface="Arial" panose="020B0604020202020204" pitchFamily="34" charset="0"/>
              </a:rPr>
              <a:t>(ESRD)</a:t>
            </a:r>
            <a:r>
              <a:rPr lang="es-US" sz="1050" dirty="0">
                <a:solidFill>
                  <a:prstClr val="black"/>
                </a:solidFill>
                <a:cs typeface="Arial" panose="020B0604020202020204" pitchFamily="34" charset="0"/>
              </a:rPr>
              <a:t> ocurre cuando se produce insuficiencia renal permanente que requiere tratamiento regular de diálisis o trasplante de riñón. </a:t>
            </a:r>
          </a:p>
          <a:p>
            <a:pPr marL="183636" indent="-183636" defTabSz="984463">
              <a:spcAft>
                <a:spcPts val="600"/>
              </a:spcAft>
              <a:buFont typeface="Wingdings" panose="05000000000000000000" pitchFamily="2" charset="2"/>
              <a:buChar char="§"/>
              <a:defRPr/>
            </a:pPr>
            <a:r>
              <a:rPr lang="es-US" sz="1050" b="1" dirty="0">
                <a:solidFill>
                  <a:prstClr val="black"/>
                </a:solidFill>
                <a:cs typeface="Arial" panose="020B0604020202020204" pitchFamily="34" charset="0"/>
              </a:rPr>
              <a:t>Diálisis </a:t>
            </a:r>
            <a:r>
              <a:rPr lang="es-US" sz="1050" b="0" dirty="0">
                <a:solidFill>
                  <a:prstClr val="black"/>
                </a:solidFill>
                <a:cs typeface="Arial" panose="020B0604020202020204" pitchFamily="34" charset="0"/>
              </a:rPr>
              <a:t>es</a:t>
            </a:r>
            <a:r>
              <a:rPr lang="es-US" sz="1050" dirty="0">
                <a:solidFill>
                  <a:prstClr val="black"/>
                </a:solidFill>
                <a:cs typeface="Arial" panose="020B0604020202020204" pitchFamily="34" charset="0"/>
              </a:rPr>
              <a:t> el tratamiento que limpia la sangre cuando los riñones no funcionan. Elimina los residuos perjudiciales, el exceso de sal y los líquidos que se acumulan en el cuerpo. También ayuda a controlar la presión arterial y ayuda al organismo a mantener la cantidad adecuada de líquidos. Los tratamientos de diálisis pueden ayudar a sentirse mejor y vivir más tiempo, pero no son una cura para la insuficiencia renal permanente. </a:t>
            </a:r>
          </a:p>
          <a:p>
            <a:pPr marL="183636" indent="-183636" defTabSz="984463">
              <a:spcAft>
                <a:spcPts val="600"/>
              </a:spcAft>
              <a:buFont typeface="Wingdings" panose="05000000000000000000" pitchFamily="2" charset="2"/>
              <a:buChar char="§"/>
              <a:defRPr/>
            </a:pPr>
            <a:r>
              <a:rPr lang="es-US" sz="1050" dirty="0">
                <a:solidFill>
                  <a:prstClr val="black"/>
                </a:solidFill>
                <a:cs typeface="Arial" panose="020B0604020202020204" pitchFamily="34" charset="0"/>
              </a:rPr>
              <a:t>Un </a:t>
            </a:r>
            <a:r>
              <a:rPr lang="es-US" sz="1050" b="1" dirty="0">
                <a:solidFill>
                  <a:prstClr val="black"/>
                </a:solidFill>
                <a:cs typeface="Arial" panose="020B0604020202020204" pitchFamily="34" charset="0"/>
              </a:rPr>
              <a:t>trasplante de riñón</a:t>
            </a:r>
            <a:r>
              <a:rPr lang="es-US" sz="1050" dirty="0">
                <a:solidFill>
                  <a:prstClr val="black"/>
                </a:solidFill>
                <a:cs typeface="Arial" panose="020B0604020202020204" pitchFamily="34" charset="0"/>
              </a:rPr>
              <a:t> es un tipo de cirugía en la que se coloca en su cuerpo el riñón sano de otra persona. La sangre del posible donador de riñón debe analizarse para asegurarse de que sea compatible con su organismo, de modo que este no rechace el nuevo riñón.</a:t>
            </a:r>
          </a:p>
          <a:p>
            <a:pPr lvl="1" defTabSz="984463">
              <a:spcBef>
                <a:spcPts val="0"/>
              </a:spcBef>
              <a:spcAft>
                <a:spcPts val="600"/>
              </a:spcAft>
              <a:defRPr/>
            </a:pPr>
            <a:r>
              <a:rPr lang="es-US" sz="1050" dirty="0">
                <a:solidFill>
                  <a:prstClr val="black"/>
                </a:solidFill>
                <a:cs typeface="Arial" panose="020B0604020202020204" pitchFamily="34" charset="0"/>
              </a:rPr>
              <a:t>Someterse a un trasplante de riñón no cura la enfermedad renal. Aunque la mayoría de los trasplantes tienen éxito y duran muchos años, su duración puede variar de una persona a otra. Dependiendo de su edad, muchas personas necesitarán más de un trasplante de riñón a lo largo de su vida.</a:t>
            </a:r>
          </a:p>
          <a:p>
            <a:pPr marL="171450" indent="-171450" defTabSz="984463">
              <a:spcAft>
                <a:spcPts val="600"/>
              </a:spcAft>
              <a:buFont typeface="Wingdings" panose="05000000000000000000" pitchFamily="2" charset="2"/>
              <a:buChar char="§"/>
              <a:defRPr/>
            </a:pPr>
            <a:r>
              <a:rPr lang="es-US" sz="1050" b="1" dirty="0">
                <a:solidFill>
                  <a:prstClr val="black"/>
                </a:solidFill>
                <a:cs typeface="Arial" panose="020B0604020202020204" pitchFamily="34" charset="0"/>
              </a:rPr>
              <a:t>El tratamiento conservador</a:t>
            </a:r>
            <a:r>
              <a:rPr lang="es-US" sz="1050" dirty="0">
                <a:solidFill>
                  <a:prstClr val="black"/>
                </a:solidFill>
                <a:cs typeface="Arial" panose="020B0604020202020204" pitchFamily="34" charset="0"/>
              </a:rPr>
              <a:t> de la insuficiencia renal consiste en que el equipo médico continúe su tratamiento sin diálisis ni trasplante de riñón. Los cuidados se centran en su calidad de vida y en el control de los síntomas. Usted tiene derecho a decidir el tratamiento de su insuficiencia renal. Puede elegir el tratamiento conservador en lugar de la diálisis o el trasplante.</a:t>
            </a:r>
          </a:p>
          <a:p>
            <a:pPr marL="0" marR="0" lvl="0" indent="0" algn="l" defTabSz="984463" rtl="0" eaLnBrk="1" fontAlgn="auto" latinLnBrk="0" hangingPunct="1">
              <a:spcAft>
                <a:spcPts val="600"/>
              </a:spcAft>
              <a:buClrTx/>
              <a:buSzTx/>
              <a:buFont typeface="Wingdings" panose="05000000000000000000" pitchFamily="2" charset="2"/>
              <a:buNone/>
              <a:tabLst/>
              <a:defRPr/>
            </a:pPr>
            <a:r>
              <a:rPr lang="es-US" sz="1050" b="1" dirty="0">
                <a:solidFill>
                  <a:prstClr val="black"/>
                </a:solidFill>
                <a:cs typeface="Arial" panose="020B0604020202020204" pitchFamily="34" charset="0"/>
              </a:rPr>
              <a:t>NOTA: </a:t>
            </a:r>
            <a:r>
              <a:rPr lang="es-US" sz="1050" dirty="0">
                <a:solidFill>
                  <a:prstClr val="black"/>
                </a:solidFill>
                <a:cs typeface="Arial" panose="020B0604020202020204" pitchFamily="34" charset="0"/>
              </a:rPr>
              <a:t>La enfermedad renal crónica (CKD) se produce cuando los riñones se han dañado con el tiempo (durante al menos 3 meses) y tienen dificultades para realizar todas sus funciones importantes. La </a:t>
            </a:r>
            <a:r>
              <a:rPr lang="es-US" sz="1050" dirty="0" err="1">
                <a:solidFill>
                  <a:prstClr val="black"/>
                </a:solidFill>
                <a:cs typeface="Arial" panose="020B0604020202020204" pitchFamily="34" charset="0"/>
              </a:rPr>
              <a:t>National</a:t>
            </a:r>
            <a:r>
              <a:rPr lang="es-US" sz="1050" dirty="0">
                <a:solidFill>
                  <a:prstClr val="black"/>
                </a:solidFill>
                <a:cs typeface="Arial" panose="020B0604020202020204" pitchFamily="34" charset="0"/>
              </a:rPr>
              <a:t> </a:t>
            </a:r>
            <a:r>
              <a:rPr lang="es-US" sz="1050" dirty="0" err="1">
                <a:solidFill>
                  <a:prstClr val="black"/>
                </a:solidFill>
                <a:cs typeface="Arial" panose="020B0604020202020204" pitchFamily="34" charset="0"/>
              </a:rPr>
              <a:t>Kidney</a:t>
            </a:r>
            <a:r>
              <a:rPr lang="es-US" sz="1050" dirty="0">
                <a:solidFill>
                  <a:prstClr val="black"/>
                </a:solidFill>
                <a:cs typeface="Arial" panose="020B0604020202020204" pitchFamily="34" charset="0"/>
              </a:rPr>
              <a:t> </a:t>
            </a:r>
            <a:r>
              <a:rPr lang="es-US" sz="1050" dirty="0" err="1">
                <a:solidFill>
                  <a:prstClr val="black"/>
                </a:solidFill>
                <a:cs typeface="Arial" panose="020B0604020202020204" pitchFamily="34" charset="0"/>
              </a:rPr>
              <a:t>Foundation</a:t>
            </a:r>
            <a:r>
              <a:rPr lang="es-US" sz="1050" dirty="0">
                <a:solidFill>
                  <a:prstClr val="black"/>
                </a:solidFill>
                <a:cs typeface="Arial" panose="020B0604020202020204" pitchFamily="34" charset="0"/>
              </a:rPr>
              <a:t> estableció pautas para ayudar a identificar los niveles de la enfermedad renal. Si usted tiene CKD en etapa 5, puede que sea elegible para recibir Medicare por ESRD. Visite </a:t>
            </a:r>
            <a:r>
              <a:rPr lang="es-US" sz="1050" dirty="0">
                <a:solidFill>
                  <a:prstClr val="black"/>
                </a:solidFill>
                <a:cs typeface="Arial" panose="020B0604020202020204" pitchFamily="34" charset="0"/>
                <a:hlinkClick r:id="rId3"/>
              </a:rPr>
              <a:t>kidney.org/</a:t>
            </a:r>
            <a:r>
              <a:rPr lang="es-US" sz="1050" dirty="0" err="1">
                <a:solidFill>
                  <a:prstClr val="black"/>
                </a:solidFill>
                <a:cs typeface="Arial" panose="020B0604020202020204" pitchFamily="34" charset="0"/>
                <a:hlinkClick r:id="rId3"/>
              </a:rPr>
              <a:t>atoz</a:t>
            </a:r>
            <a:r>
              <a:rPr lang="es-US" sz="1050" dirty="0">
                <a:solidFill>
                  <a:prstClr val="black"/>
                </a:solidFill>
                <a:cs typeface="Arial" panose="020B0604020202020204" pitchFamily="34" charset="0"/>
                <a:hlinkClick r:id="rId3"/>
              </a:rPr>
              <a:t>/</a:t>
            </a:r>
            <a:r>
              <a:rPr lang="es-US" sz="1050" dirty="0" err="1">
                <a:solidFill>
                  <a:prstClr val="black"/>
                </a:solidFill>
                <a:cs typeface="Arial" panose="020B0604020202020204" pitchFamily="34" charset="0"/>
                <a:hlinkClick r:id="rId3"/>
              </a:rPr>
              <a:t>content</a:t>
            </a:r>
            <a:r>
              <a:rPr lang="es-US" sz="1050" dirty="0">
                <a:solidFill>
                  <a:prstClr val="black"/>
                </a:solidFill>
                <a:cs typeface="Arial" panose="020B0604020202020204" pitchFamily="34" charset="0"/>
                <a:hlinkClick r:id="rId3"/>
              </a:rPr>
              <a:t>/</a:t>
            </a:r>
            <a:r>
              <a:rPr lang="es-US" sz="1050" dirty="0" err="1">
                <a:solidFill>
                  <a:prstClr val="black"/>
                </a:solidFill>
                <a:cs typeface="Arial" panose="020B0604020202020204" pitchFamily="34" charset="0"/>
                <a:hlinkClick r:id="rId3"/>
              </a:rPr>
              <a:t>about-chronic-kidney-disease</a:t>
            </a:r>
            <a:r>
              <a:rPr lang="es-US" sz="1050" dirty="0">
                <a:solidFill>
                  <a:prstClr val="black"/>
                </a:solidFill>
                <a:cs typeface="Arial" panose="020B0604020202020204" pitchFamily="34" charset="0"/>
              </a:rPr>
              <a:t> para obtener más información sobre la CKD y </a:t>
            </a:r>
            <a:r>
              <a:rPr lang="es-US" sz="1050" dirty="0">
                <a:solidFill>
                  <a:prstClr val="black"/>
                </a:solidFill>
                <a:cs typeface="Arial" panose="020B0604020202020204" pitchFamily="34" charset="0"/>
                <a:hlinkClick r:id="rId4"/>
              </a:rPr>
              <a:t>kidney.org/sites/default/files/01-10-7278_HBG_CKD_Stages_Flyer3.pdf</a:t>
            </a:r>
            <a:r>
              <a:rPr lang="es-US" sz="1050" dirty="0">
                <a:solidFill>
                  <a:prstClr val="black"/>
                </a:solidFill>
                <a:cs typeface="Arial" panose="020B0604020202020204" pitchFamily="34" charset="0"/>
              </a:rPr>
              <a:t> para obtener más información acerca de las 5 etapas de la CKD. </a:t>
            </a:r>
            <a:r>
              <a:rPr lang="es-US" sz="1050" dirty="0"/>
              <a:t>El tratamiento conservador puede incluir medicamentos para la CKD que pueden ayudar a controlar los síntomas, hacer más lento el avance de la enfermedad y ayudar a prevenir otros problemas de salud relacionados.</a:t>
            </a:r>
            <a:r>
              <a:rPr lang="es-US" sz="1050" dirty="0">
                <a:effectLst/>
              </a:rPr>
              <a:t> El tipo de medicamento que le recete su médico dependerá de enfermedad renal y de su causa subyacente. Para obtener información detallada sobre los tipos de medicamentos utilizados habitualmente para controlar los síntomas de la CKD, visite </a:t>
            </a:r>
            <a:r>
              <a:rPr lang="es-US" sz="1050" dirty="0">
                <a:effectLst/>
                <a:hlinkClick r:id="rId5"/>
              </a:rPr>
              <a:t>kidneyfund.org/</a:t>
            </a:r>
            <a:r>
              <a:rPr lang="es-US" sz="1050" dirty="0" err="1">
                <a:effectLst/>
                <a:hlinkClick r:id="rId5"/>
              </a:rPr>
              <a:t>treatments</a:t>
            </a:r>
            <a:r>
              <a:rPr lang="es-US" sz="1050" dirty="0">
                <a:effectLst/>
                <a:hlinkClick r:id="rId5"/>
              </a:rPr>
              <a:t>/medicines-</a:t>
            </a:r>
            <a:r>
              <a:rPr lang="es-US" sz="1050" dirty="0" err="1">
                <a:effectLst/>
                <a:hlinkClick r:id="rId5"/>
              </a:rPr>
              <a:t>manage</a:t>
            </a:r>
            <a:r>
              <a:rPr lang="es-US" sz="1050" dirty="0">
                <a:effectLst/>
                <a:hlinkClick r:id="rId5"/>
              </a:rPr>
              <a:t>-</a:t>
            </a:r>
            <a:r>
              <a:rPr lang="es-US" sz="1050" dirty="0" err="1">
                <a:effectLst/>
                <a:hlinkClick r:id="rId5"/>
              </a:rPr>
              <a:t>kidney-disease</a:t>
            </a:r>
            <a:r>
              <a:rPr lang="es-US" sz="1050" dirty="0">
                <a:effectLst/>
              </a:rPr>
              <a:t>.</a:t>
            </a:r>
          </a:p>
          <a:p>
            <a:pPr defTabSz="984463">
              <a:spcAft>
                <a:spcPts val="600"/>
              </a:spcAft>
              <a:defRPr/>
            </a:pPr>
            <a:r>
              <a:rPr lang="es-US" sz="1050" dirty="0">
                <a:solidFill>
                  <a:prstClr val="black"/>
                </a:solidFill>
                <a:cs typeface="Arial" panose="020B0604020202020204" pitchFamily="34" charset="0"/>
              </a:rPr>
              <a:t>La lesión renal aguda (AKI) se produce cuando los riñones pierden repentinamente su capacidad para filtrar los desechos de la sangre y se desarrolla en cuestión de horas o días. Visite </a:t>
            </a:r>
            <a:r>
              <a:rPr lang="es-US" sz="1050" dirty="0">
                <a:solidFill>
                  <a:prstClr val="black"/>
                </a:solidFill>
                <a:cs typeface="Arial" panose="020B0604020202020204" pitchFamily="34" charset="0"/>
                <a:hlinkClick r:id="rId6"/>
              </a:rPr>
              <a:t>kidney.org/</a:t>
            </a:r>
            <a:r>
              <a:rPr lang="es-US" sz="1050" dirty="0" err="1">
                <a:solidFill>
                  <a:prstClr val="black"/>
                </a:solidFill>
                <a:cs typeface="Arial" panose="020B0604020202020204" pitchFamily="34" charset="0"/>
                <a:hlinkClick r:id="rId6"/>
              </a:rPr>
              <a:t>atoz</a:t>
            </a:r>
            <a:r>
              <a:rPr lang="es-US" sz="1050" dirty="0">
                <a:solidFill>
                  <a:prstClr val="black"/>
                </a:solidFill>
                <a:cs typeface="Arial" panose="020B0604020202020204" pitchFamily="34" charset="0"/>
                <a:hlinkClick r:id="rId6"/>
              </a:rPr>
              <a:t>/</a:t>
            </a:r>
            <a:r>
              <a:rPr lang="es-US" sz="1050" dirty="0" err="1">
                <a:solidFill>
                  <a:prstClr val="black"/>
                </a:solidFill>
                <a:cs typeface="Arial" panose="020B0604020202020204" pitchFamily="34" charset="0"/>
                <a:hlinkClick r:id="rId6"/>
              </a:rPr>
              <a:t>content</a:t>
            </a:r>
            <a:r>
              <a:rPr lang="es-US" sz="1050" dirty="0">
                <a:solidFill>
                  <a:prstClr val="black"/>
                </a:solidFill>
                <a:cs typeface="Arial" panose="020B0604020202020204" pitchFamily="34" charset="0"/>
                <a:hlinkClick r:id="rId6"/>
              </a:rPr>
              <a:t>/</a:t>
            </a:r>
            <a:r>
              <a:rPr lang="es-US" sz="1050" dirty="0" err="1">
                <a:solidFill>
                  <a:prstClr val="black"/>
                </a:solidFill>
                <a:cs typeface="Arial" panose="020B0604020202020204" pitchFamily="34" charset="0"/>
                <a:hlinkClick r:id="rId6"/>
              </a:rPr>
              <a:t>AcuteKidneyInjury</a:t>
            </a:r>
            <a:r>
              <a:rPr lang="es-US" sz="1050" dirty="0">
                <a:solidFill>
                  <a:prstClr val="black"/>
                </a:solidFill>
                <a:cs typeface="Arial" panose="020B0604020202020204" pitchFamily="34" charset="0"/>
              </a:rPr>
              <a:t> para obtener información sobre la AKI.</a:t>
            </a:r>
          </a:p>
          <a:p>
            <a:pPr defTabSz="984463">
              <a:spcAft>
                <a:spcPts val="600"/>
              </a:spcAft>
              <a:defRPr/>
            </a:pPr>
            <a:r>
              <a:rPr lang="es-US" sz="1050" b="1" dirty="0">
                <a:solidFill>
                  <a:prstClr val="black"/>
                </a:solidFill>
                <a:cs typeface="Arial" panose="020B0604020202020204" pitchFamily="34" charset="0"/>
              </a:rPr>
              <a:t>Fuente del tratamiento conservador: </a:t>
            </a:r>
            <a:r>
              <a:rPr lang="es-US" sz="1050" dirty="0">
                <a:solidFill>
                  <a:prstClr val="black"/>
                </a:solidFill>
                <a:cs typeface="Arial" panose="020B0604020202020204" pitchFamily="34" charset="0"/>
                <a:hlinkClick r:id="rId7"/>
              </a:rPr>
              <a:t>NIDDK.nih.gov/</a:t>
            </a:r>
            <a:r>
              <a:rPr lang="es-US" sz="1050" dirty="0" err="1">
                <a:solidFill>
                  <a:prstClr val="black"/>
                </a:solidFill>
                <a:cs typeface="Arial" panose="020B0604020202020204" pitchFamily="34" charset="0"/>
                <a:hlinkClick r:id="rId7"/>
              </a:rPr>
              <a:t>health-information</a:t>
            </a:r>
            <a:r>
              <a:rPr lang="es-US" sz="1050" dirty="0">
                <a:solidFill>
                  <a:prstClr val="black"/>
                </a:solidFill>
                <a:cs typeface="Arial" panose="020B0604020202020204" pitchFamily="34" charset="0"/>
                <a:hlinkClick r:id="rId7"/>
              </a:rPr>
              <a:t>/</a:t>
            </a:r>
            <a:r>
              <a:rPr lang="es-US" sz="1050" dirty="0" err="1">
                <a:solidFill>
                  <a:prstClr val="black"/>
                </a:solidFill>
                <a:cs typeface="Arial" panose="020B0604020202020204" pitchFamily="34" charset="0"/>
                <a:hlinkClick r:id="rId7"/>
              </a:rPr>
              <a:t>kidney-disease</a:t>
            </a:r>
            <a:r>
              <a:rPr lang="es-US" sz="1050" dirty="0">
                <a:solidFill>
                  <a:prstClr val="black"/>
                </a:solidFill>
                <a:cs typeface="Arial" panose="020B0604020202020204" pitchFamily="34" charset="0"/>
                <a:hlinkClick r:id="rId7"/>
              </a:rPr>
              <a:t>/</a:t>
            </a:r>
            <a:r>
              <a:rPr lang="es-US" sz="1050" dirty="0" err="1">
                <a:solidFill>
                  <a:prstClr val="black"/>
                </a:solidFill>
                <a:cs typeface="Arial" panose="020B0604020202020204" pitchFamily="34" charset="0"/>
                <a:hlinkClick r:id="rId7"/>
              </a:rPr>
              <a:t>kidney-failure</a:t>
            </a:r>
            <a:r>
              <a:rPr lang="es-US" sz="1050" dirty="0">
                <a:solidFill>
                  <a:prstClr val="black"/>
                </a:solidFill>
                <a:cs typeface="Arial" panose="020B0604020202020204" pitchFamily="34" charset="0"/>
                <a:hlinkClick r:id="rId7"/>
              </a:rPr>
              <a:t>/</a:t>
            </a:r>
            <a:r>
              <a:rPr lang="es-US" sz="1050" dirty="0" err="1">
                <a:solidFill>
                  <a:prstClr val="black"/>
                </a:solidFill>
                <a:cs typeface="Arial" panose="020B0604020202020204" pitchFamily="34" charset="0"/>
                <a:hlinkClick r:id="rId7"/>
              </a:rPr>
              <a:t>conservative-management#what</a:t>
            </a:r>
            <a:r>
              <a:rPr lang="es-US" sz="1050" dirty="0">
                <a:solidFill>
                  <a:prstClr val="black"/>
                </a:solidFill>
                <a:cs typeface="Arial" panose="020B0604020202020204" pitchFamily="34" charset="0"/>
              </a:rPr>
              <a:t> </a:t>
            </a:r>
          </a:p>
          <a:p>
            <a:pPr defTabSz="966508">
              <a:spcAft>
                <a:spcPts val="600"/>
              </a:spcAft>
              <a:defRPr/>
            </a:pPr>
            <a:endParaRPr lang="en-US" sz="1050" dirty="0">
              <a:solidFill>
                <a:prstClr val="black"/>
              </a:solidFill>
              <a:cs typeface="Arial" panose="020B0604020202020204" pitchFamily="34" charset="0"/>
            </a:endParaRPr>
          </a:p>
        </p:txBody>
      </p:sp>
    </p:spTree>
    <p:extLst>
      <p:ext uri="{BB962C8B-B14F-4D97-AF65-F5344CB8AC3E}">
        <p14:creationId xmlns:p14="http://schemas.microsoft.com/office/powerpoint/2010/main" val="160489493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08">
              <a:spcAft>
                <a:spcPts val="600"/>
              </a:spcAft>
              <a:defRPr/>
            </a:pPr>
            <a:r>
              <a:rPr lang="es-US" b="1">
                <a:cs typeface="Arial" panose="020B0604020202020204" pitchFamily="34" charset="0"/>
              </a:rPr>
              <a:t>Notas del presentador</a:t>
            </a:r>
          </a:p>
          <a:p>
            <a:pPr defTabSz="966508">
              <a:spcAft>
                <a:spcPts val="600"/>
              </a:spcAft>
              <a:defRPr/>
            </a:pPr>
            <a:r>
              <a:rPr lang="es-US"/>
              <a:t>Manténgase conectado. Visite </a:t>
            </a:r>
            <a:r>
              <a:rPr lang="es-US">
                <a:cs typeface="Arial" panose="020B0604020202020204" pitchFamily="34" charset="0"/>
                <a:hlinkClick r:id="rId3"/>
              </a:rPr>
              <a:t>CMSnationaltrainingprogram.cms.gov</a:t>
            </a:r>
            <a:r>
              <a:rPr lang="es-US" baseline="0">
                <a:cs typeface="Arial" panose="020B0604020202020204" pitchFamily="34" charset="0"/>
              </a:rPr>
              <a:t> para tener acceso a los materiales de capacitación de NTP y para suscribirse a nuestra lista de correo electrónico. </a:t>
            </a:r>
            <a:r>
              <a:rPr lang="es-US"/>
              <a:t>Comuníquese con nosotros en </a:t>
            </a:r>
            <a:r>
              <a:rPr lang="es-US">
                <a:cs typeface="Arial" panose="020B0604020202020204" pitchFamily="34" charset="0"/>
                <a:hlinkClick r:id="rId4"/>
              </a:rPr>
              <a:t>training@cms.hhs.gov</a:t>
            </a:r>
            <a:r>
              <a:rPr lang="es-US"/>
              <a:t>. </a:t>
            </a:r>
          </a:p>
          <a:p>
            <a:pPr>
              <a:spcAft>
                <a:spcPts val="600"/>
              </a:spcAft>
            </a:pPr>
            <a:endParaRPr lang="en-US" dirty="0">
              <a:cs typeface="Arial" panose="020B0604020202020204" pitchFamily="34" charset="0"/>
            </a:endParaRPr>
          </a:p>
        </p:txBody>
      </p:sp>
    </p:spTree>
    <p:extLst>
      <p:ext uri="{BB962C8B-B14F-4D97-AF65-F5344CB8AC3E}">
        <p14:creationId xmlns:p14="http://schemas.microsoft.com/office/powerpoint/2010/main" val="6095670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30629" y="3757508"/>
            <a:ext cx="7071359" cy="5624618"/>
          </a:xfrm>
        </p:spPr>
        <p:txBody>
          <a:bodyPr/>
          <a:lstStyle/>
          <a:p>
            <a:pPr marL="0" lvl="1" defTabSz="966508">
              <a:spcBef>
                <a:spcPts val="0"/>
              </a:spcBef>
              <a:spcAft>
                <a:spcPts val="600"/>
              </a:spcAft>
              <a:defRPr/>
            </a:pPr>
            <a:r>
              <a:rPr lang="es-US" sz="1100" b="1" dirty="0">
                <a:solidFill>
                  <a:srgbClr val="000000"/>
                </a:solidFill>
                <a:cs typeface="Arial" panose="020B0604020202020204" pitchFamily="34" charset="0"/>
              </a:rPr>
              <a:t>Notas del presentador</a:t>
            </a:r>
            <a:r>
              <a:rPr lang="es-US" sz="1100" dirty="0">
                <a:solidFill>
                  <a:srgbClr val="444444"/>
                </a:solidFill>
                <a:cs typeface="Arial" panose="020B0604020202020204" pitchFamily="34" charset="0"/>
              </a:rPr>
              <a:t>​</a:t>
            </a:r>
          </a:p>
          <a:p>
            <a:pPr marL="0" lvl="1" defTabSz="966508">
              <a:spcBef>
                <a:spcPts val="0"/>
              </a:spcBef>
              <a:spcAft>
                <a:spcPts val="600"/>
              </a:spcAft>
              <a:defRPr/>
            </a:pPr>
            <a:r>
              <a:rPr lang="es-US" sz="1100" dirty="0">
                <a:solidFill>
                  <a:prstClr val="black"/>
                </a:solidFill>
                <a:cs typeface="Arial" panose="020B0604020202020204" pitchFamily="34" charset="0"/>
              </a:rPr>
              <a:t>Puede obtener Medicare sin importar la edad si sus riñones ya no funcionan y necesita diálisis periódicamente o si ha recibido un trasplante de riñón, </a:t>
            </a:r>
            <a:r>
              <a:rPr lang="es-US" sz="1100" b="1" dirty="0">
                <a:solidFill>
                  <a:prstClr val="black"/>
                </a:solidFill>
                <a:cs typeface="Arial" panose="020B0604020202020204" pitchFamily="34" charset="0"/>
              </a:rPr>
              <a:t>y</a:t>
            </a:r>
            <a:r>
              <a:rPr lang="es-US" sz="1100" dirty="0">
                <a:solidFill>
                  <a:prstClr val="black"/>
                </a:solidFill>
                <a:cs typeface="Arial" panose="020B0604020202020204" pitchFamily="34" charset="0"/>
              </a:rPr>
              <a:t> si una de las siguientes opciones se aplica a su situación:</a:t>
            </a:r>
          </a:p>
          <a:p>
            <a:pPr marL="183636" lvl="1" indent="-183636" defTabSz="966508">
              <a:spcBef>
                <a:spcPts val="0"/>
              </a:spcBef>
              <a:spcAft>
                <a:spcPts val="600"/>
              </a:spcAft>
              <a:buFont typeface="Wingdings" panose="05000000000000000000" pitchFamily="2" charset="2"/>
              <a:buChar char="§"/>
              <a:defRPr/>
            </a:pPr>
            <a:r>
              <a:rPr lang="es-US" sz="1100" dirty="0">
                <a:solidFill>
                  <a:prstClr val="black"/>
                </a:solidFill>
                <a:cs typeface="Arial" panose="020B0604020202020204" pitchFamily="34" charset="0"/>
              </a:rPr>
              <a:t>Ha trabajado el tiempo requerido de conformidad con el régimen del </a:t>
            </a:r>
            <a:r>
              <a:rPr lang="es-US" sz="1100" b="1" dirty="0">
                <a:solidFill>
                  <a:prstClr val="black"/>
                </a:solidFill>
                <a:cs typeface="Arial" panose="020B0604020202020204" pitchFamily="34" charset="0"/>
              </a:rPr>
              <a:t>Seguro Social, la Junta de Retiro Ferroviario (RRB), o como empleado del gobierno. </a:t>
            </a:r>
            <a:r>
              <a:rPr lang="es-US" sz="1100" dirty="0">
                <a:solidFill>
                  <a:prstClr val="black"/>
                </a:solidFill>
                <a:cs typeface="Arial" panose="020B0604020202020204" pitchFamily="34" charset="0"/>
              </a:rPr>
              <a:t>Está asegurado en la actualidad si usted, su cónyuge o el progenitor del que depende tienen al menos 6 trimestres de cobertura (QC) en un período de 13 trimestres naturales que finalizan con el trimestre de inicio de la enfermedad renal en etapa terminal, el trimestre del fallecimiento (si la persona por cuya cuenta se establece el derecho ha fallecido) o algún trimestre posterior, a menos que el trimestre sea un QC. </a:t>
            </a:r>
          </a:p>
          <a:p>
            <a:pPr marL="174625" lvl="1" defTabSz="966508">
              <a:spcBef>
                <a:spcPts val="0"/>
              </a:spcBef>
              <a:spcAft>
                <a:spcPts val="600"/>
              </a:spcAft>
              <a:defRPr/>
            </a:pPr>
            <a:r>
              <a:rPr lang="es-US" sz="1100" dirty="0">
                <a:solidFill>
                  <a:prstClr val="black"/>
                </a:solidFill>
                <a:cs typeface="Arial" panose="020B0604020202020204" pitchFamily="34" charset="0"/>
              </a:rPr>
              <a:t>Visite </a:t>
            </a:r>
            <a:r>
              <a:rPr lang="es-US" sz="1100" dirty="0">
                <a:solidFill>
                  <a:prstClr val="black"/>
                </a:solidFill>
                <a:cs typeface="Arial" panose="020B0604020202020204" pitchFamily="34" charset="0"/>
                <a:hlinkClick r:id="rId3"/>
              </a:rPr>
              <a:t>SSA.gov</a:t>
            </a:r>
            <a:r>
              <a:rPr lang="es-US" sz="1100" dirty="0">
                <a:solidFill>
                  <a:prstClr val="black"/>
                </a:solidFill>
                <a:cs typeface="Arial" panose="020B0604020202020204" pitchFamily="34" charset="0"/>
              </a:rPr>
              <a:t> para obtener más información sobre el tiempo necesario establecido por el Seguro Social, la RRB o como empleado del gobierno para tener derecho a Medicare por ESRD. </a:t>
            </a:r>
          </a:p>
          <a:p>
            <a:pPr marL="183636" lvl="1" indent="-183636" defTabSz="966508">
              <a:spcBef>
                <a:spcPts val="0"/>
              </a:spcBef>
              <a:spcAft>
                <a:spcPts val="600"/>
              </a:spcAft>
              <a:buFont typeface="Wingdings" panose="05000000000000000000" pitchFamily="2" charset="2"/>
              <a:buChar char="§"/>
              <a:defRPr/>
            </a:pPr>
            <a:r>
              <a:rPr lang="es-US" sz="1100" dirty="0">
                <a:solidFill>
                  <a:prstClr val="black"/>
                </a:solidFill>
                <a:cs typeface="Arial" panose="020B0604020202020204" pitchFamily="34" charset="0"/>
              </a:rPr>
              <a:t>Ya recibe o es elegible para recibir beneficios del Seguro Social o de la RRB.</a:t>
            </a:r>
          </a:p>
          <a:p>
            <a:pPr marL="183636" lvl="1" indent="-183636" defTabSz="966508">
              <a:spcBef>
                <a:spcPts val="0"/>
              </a:spcBef>
              <a:spcAft>
                <a:spcPts val="600"/>
              </a:spcAft>
              <a:buFont typeface="Wingdings" panose="05000000000000000000" pitchFamily="2" charset="2"/>
              <a:buChar char="§"/>
              <a:defRPr/>
            </a:pPr>
            <a:r>
              <a:rPr lang="es-US" sz="1100" dirty="0">
                <a:solidFill>
                  <a:prstClr val="black"/>
                </a:solidFill>
                <a:cs typeface="Arial" panose="020B0604020202020204" pitchFamily="34" charset="0"/>
              </a:rPr>
              <a:t>Usted es cónyuge o hijo dependiente de una persona que cumple con uno de los requisitos antes mencionados.</a:t>
            </a:r>
          </a:p>
          <a:p>
            <a:pPr marL="0" lvl="1" defTabSz="966508">
              <a:spcBef>
                <a:spcPts val="0"/>
              </a:spcBef>
              <a:spcAft>
                <a:spcPts val="600"/>
              </a:spcAft>
              <a:defRPr/>
            </a:pPr>
            <a:r>
              <a:rPr lang="es-US" sz="1100" dirty="0">
                <a:solidFill>
                  <a:prstClr val="black"/>
                </a:solidFill>
                <a:cs typeface="Arial" panose="020B0604020202020204" pitchFamily="34" charset="0"/>
              </a:rPr>
              <a:t>También debe presentar una solicitud y cumplir con todos los períodos de espera que correspondan.</a:t>
            </a:r>
          </a:p>
          <a:p>
            <a:pPr marL="0" lvl="1" defTabSz="966508">
              <a:spcBef>
                <a:spcPts val="0"/>
              </a:spcBef>
              <a:spcAft>
                <a:spcPts val="600"/>
              </a:spcAft>
              <a:defRPr/>
            </a:pPr>
            <a:r>
              <a:rPr lang="es-US" sz="1100" b="1" dirty="0">
                <a:solidFill>
                  <a:prstClr val="black"/>
                </a:solidFill>
                <a:cs typeface="Arial" panose="020B0604020202020204" pitchFamily="34" charset="0"/>
              </a:rPr>
              <a:t>NOTA: </a:t>
            </a:r>
            <a:r>
              <a:rPr lang="es-US" sz="1100" dirty="0">
                <a:solidFill>
                  <a:prstClr val="black"/>
                </a:solidFill>
                <a:cs typeface="Arial" panose="020B0604020202020204" pitchFamily="34" charset="0"/>
              </a:rPr>
              <a:t>Medicare paga los servicios de diálisis prestados a los beneficiarios de Medicare que padecen una lesión renal aguda (AKI). </a:t>
            </a:r>
          </a:p>
          <a:p>
            <a:pPr marL="0" lvl="1" defTabSz="966508">
              <a:spcBef>
                <a:spcPts val="0"/>
              </a:spcBef>
              <a:spcAft>
                <a:spcPts val="600"/>
              </a:spcAft>
              <a:defRPr/>
            </a:pPr>
            <a:r>
              <a:rPr lang="es-US" sz="1100" dirty="0">
                <a:solidFill>
                  <a:prstClr val="black"/>
                </a:solidFill>
                <a:cs typeface="Arial" panose="020B0604020202020204" pitchFamily="34" charset="0"/>
              </a:rPr>
              <a:t>Visite </a:t>
            </a:r>
            <a:r>
              <a:rPr lang="es-US" sz="1100" dirty="0">
                <a:solidFill>
                  <a:prstClr val="black"/>
                </a:solidFill>
                <a:cs typeface="Arial" panose="020B0604020202020204" pitchFamily="34" charset="0"/>
                <a:hlinkClick r:id="rId4"/>
              </a:rPr>
              <a:t>Medicare.gov/</a:t>
            </a:r>
            <a:r>
              <a:rPr lang="es-US" sz="1100" dirty="0" err="1">
                <a:solidFill>
                  <a:prstClr val="black"/>
                </a:solidFill>
                <a:cs typeface="Arial" panose="020B0604020202020204" pitchFamily="34" charset="0"/>
                <a:hlinkClick r:id="rId4"/>
              </a:rPr>
              <a:t>publications</a:t>
            </a:r>
            <a:r>
              <a:rPr lang="es-US" sz="1100" dirty="0">
                <a:solidFill>
                  <a:prstClr val="black"/>
                </a:solidFill>
                <a:cs typeface="Arial" panose="020B0604020202020204" pitchFamily="34" charset="0"/>
              </a:rPr>
              <a:t> para ver las publicaciones que se enumeran a continuación: </a:t>
            </a:r>
          </a:p>
          <a:p>
            <a:pPr marL="171450" lvl="1" indent="-171450" defTabSz="966508">
              <a:spcBef>
                <a:spcPts val="0"/>
              </a:spcBef>
              <a:spcAft>
                <a:spcPts val="600"/>
              </a:spcAft>
              <a:buFont typeface="Wingdings" panose="05000000000000000000" pitchFamily="2" charset="2"/>
              <a:buChar char="§"/>
              <a:defRPr/>
            </a:pPr>
            <a:r>
              <a:rPr lang="es-US" sz="1100" dirty="0">
                <a:solidFill>
                  <a:prstClr val="black"/>
                </a:solidFill>
                <a:cs typeface="Arial" panose="020B0604020202020204" pitchFamily="34" charset="0"/>
              </a:rPr>
              <a:t>Para más información sobre la ESRD, consulte “Cobertura de Medicare de los Servicios de Diálisis Renal y Trasplante de Riñón” (Producto CMS n.º 10128). </a:t>
            </a:r>
          </a:p>
          <a:p>
            <a:pPr marL="171450" lvl="1" indent="-171450" defTabSz="966508">
              <a:spcBef>
                <a:spcPts val="0"/>
              </a:spcBef>
              <a:spcAft>
                <a:spcPts val="600"/>
              </a:spcAft>
              <a:buFont typeface="Wingdings" panose="05000000000000000000" pitchFamily="2" charset="2"/>
              <a:buChar char="§"/>
              <a:defRPr/>
            </a:pPr>
            <a:r>
              <a:rPr lang="es-US" sz="1100" dirty="0">
                <a:solidFill>
                  <a:prstClr val="black"/>
                </a:solidFill>
                <a:cs typeface="Arial" panose="020B0604020202020204" pitchFamily="34" charset="0"/>
              </a:rPr>
              <a:t>Para obtener información sobre los niños con ESRD, consulte “Primeros pasos: Medicare para niños con enfermedad renal en etapa terminal” (Producto CMS n.º 11392).</a:t>
            </a:r>
          </a:p>
          <a:p>
            <a:pPr marL="0" lvl="1" defTabSz="966508">
              <a:spcBef>
                <a:spcPts val="0"/>
              </a:spcBef>
              <a:spcAft>
                <a:spcPts val="600"/>
              </a:spcAft>
              <a:defRPr/>
            </a:pPr>
            <a:r>
              <a:rPr lang="es-US" sz="1100" b="1" dirty="0">
                <a:solidFill>
                  <a:prstClr val="black"/>
                </a:solidFill>
                <a:cs typeface="Arial" panose="020B0604020202020204" pitchFamily="34" charset="0"/>
              </a:rPr>
              <a:t>Fuentes:</a:t>
            </a:r>
            <a:r>
              <a:rPr lang="es-US" sz="1100" dirty="0">
                <a:solidFill>
                  <a:prstClr val="black"/>
                </a:solidFill>
                <a:cs typeface="Arial" panose="020B0604020202020204" pitchFamily="34" charset="0"/>
              </a:rPr>
              <a:t> </a:t>
            </a:r>
          </a:p>
          <a:p>
            <a:pPr marL="171450" lvl="1" indent="-171450" defTabSz="966508">
              <a:spcBef>
                <a:spcPts val="0"/>
              </a:spcBef>
              <a:spcAft>
                <a:spcPts val="600"/>
              </a:spcAft>
              <a:buFont typeface="Wingdings" panose="05000000000000000000" pitchFamily="2" charset="2"/>
              <a:buChar char="§"/>
              <a:defRPr/>
            </a:pPr>
            <a:r>
              <a:rPr lang="es-US" sz="1100" dirty="0">
                <a:solidFill>
                  <a:prstClr val="black"/>
                </a:solidFill>
                <a:cs typeface="Arial" panose="020B0604020202020204" pitchFamily="34" charset="0"/>
                <a:hlinkClick r:id="rId5"/>
              </a:rPr>
              <a:t>Medicare.gov/</a:t>
            </a:r>
            <a:r>
              <a:rPr lang="es-US" sz="1100" dirty="0" err="1">
                <a:solidFill>
                  <a:prstClr val="black"/>
                </a:solidFill>
                <a:cs typeface="Arial" panose="020B0604020202020204" pitchFamily="34" charset="0"/>
                <a:hlinkClick r:id="rId5"/>
              </a:rPr>
              <a:t>basics</a:t>
            </a:r>
            <a:r>
              <a:rPr lang="es-US" sz="1100" dirty="0">
                <a:solidFill>
                  <a:prstClr val="black"/>
                </a:solidFill>
                <a:cs typeface="Arial" panose="020B0604020202020204" pitchFamily="34" charset="0"/>
                <a:hlinkClick r:id="rId5"/>
              </a:rPr>
              <a:t>/</a:t>
            </a:r>
            <a:r>
              <a:rPr lang="es-US" sz="1100" dirty="0" err="1">
                <a:solidFill>
                  <a:prstClr val="black"/>
                </a:solidFill>
                <a:cs typeface="Arial" panose="020B0604020202020204" pitchFamily="34" charset="0"/>
                <a:hlinkClick r:id="rId5"/>
              </a:rPr>
              <a:t>end</a:t>
            </a:r>
            <a:r>
              <a:rPr lang="es-US" sz="1100" dirty="0">
                <a:solidFill>
                  <a:prstClr val="black"/>
                </a:solidFill>
                <a:cs typeface="Arial" panose="020B0604020202020204" pitchFamily="34" charset="0"/>
                <a:hlinkClick r:id="rId5"/>
              </a:rPr>
              <a:t>-</a:t>
            </a:r>
            <a:r>
              <a:rPr lang="es-US" sz="1100" dirty="0" err="1">
                <a:solidFill>
                  <a:prstClr val="black"/>
                </a:solidFill>
                <a:cs typeface="Arial" panose="020B0604020202020204" pitchFamily="34" charset="0"/>
                <a:hlinkClick r:id="rId5"/>
              </a:rPr>
              <a:t>stage</a:t>
            </a:r>
            <a:r>
              <a:rPr lang="es-US" sz="1100" dirty="0">
                <a:solidFill>
                  <a:prstClr val="black"/>
                </a:solidFill>
                <a:cs typeface="Arial" panose="020B0604020202020204" pitchFamily="34" charset="0"/>
                <a:hlinkClick r:id="rId5"/>
              </a:rPr>
              <a:t>-renal-</a:t>
            </a:r>
            <a:r>
              <a:rPr lang="es-US" sz="1100" dirty="0" err="1">
                <a:solidFill>
                  <a:prstClr val="black"/>
                </a:solidFill>
                <a:cs typeface="Arial" panose="020B0604020202020204" pitchFamily="34" charset="0"/>
                <a:hlinkClick r:id="rId5"/>
              </a:rPr>
              <a:t>disease</a:t>
            </a:r>
            <a:r>
              <a:rPr lang="es-US" sz="1100" dirty="0">
                <a:solidFill>
                  <a:prstClr val="black"/>
                </a:solidFill>
                <a:cs typeface="Arial" panose="020B0604020202020204" pitchFamily="34" charset="0"/>
              </a:rPr>
              <a:t> </a:t>
            </a:r>
          </a:p>
          <a:p>
            <a:pPr marL="171450" lvl="1" indent="-171450" defTabSz="966508">
              <a:spcBef>
                <a:spcPts val="0"/>
              </a:spcBef>
              <a:spcAft>
                <a:spcPts val="600"/>
              </a:spcAft>
              <a:buFont typeface="Wingdings" panose="05000000000000000000" pitchFamily="2" charset="2"/>
              <a:buChar char="§"/>
              <a:defRPr/>
            </a:pPr>
            <a:r>
              <a:rPr lang="es-US" sz="1100" dirty="0">
                <a:solidFill>
                  <a:prstClr val="black"/>
                </a:solidFill>
                <a:cs typeface="Arial" panose="020B0604020202020204" pitchFamily="34" charset="0"/>
                <a:hlinkClick r:id="rId6"/>
              </a:rPr>
              <a:t>secure.SSA.gov/</a:t>
            </a:r>
            <a:r>
              <a:rPr lang="es-US" sz="1100" dirty="0" err="1">
                <a:solidFill>
                  <a:prstClr val="black"/>
                </a:solidFill>
                <a:cs typeface="Arial" panose="020B0604020202020204" pitchFamily="34" charset="0"/>
                <a:hlinkClick r:id="rId6"/>
              </a:rPr>
              <a:t>poms.nsf</a:t>
            </a:r>
            <a:r>
              <a:rPr lang="es-US" sz="1100" dirty="0">
                <a:solidFill>
                  <a:prstClr val="black"/>
                </a:solidFill>
                <a:cs typeface="Arial" panose="020B0604020202020204" pitchFamily="34" charset="0"/>
                <a:hlinkClick r:id="rId6"/>
              </a:rPr>
              <a:t>/</a:t>
            </a:r>
            <a:r>
              <a:rPr lang="es-US" sz="1100" dirty="0" err="1">
                <a:solidFill>
                  <a:prstClr val="black"/>
                </a:solidFill>
                <a:cs typeface="Arial" panose="020B0604020202020204" pitchFamily="34" charset="0"/>
                <a:hlinkClick r:id="rId6"/>
              </a:rPr>
              <a:t>lnx</a:t>
            </a:r>
            <a:r>
              <a:rPr lang="es-US" sz="1100" dirty="0">
                <a:solidFill>
                  <a:prstClr val="black"/>
                </a:solidFill>
                <a:cs typeface="Arial" panose="020B0604020202020204" pitchFamily="34" charset="0"/>
                <a:hlinkClick r:id="rId6"/>
              </a:rPr>
              <a:t>/0600801201</a:t>
            </a:r>
          </a:p>
          <a:p>
            <a:pPr marL="171450" lvl="1" indent="-171450" defTabSz="966508">
              <a:spcBef>
                <a:spcPts val="0"/>
              </a:spcBef>
              <a:spcAft>
                <a:spcPts val="600"/>
              </a:spcAft>
              <a:buFont typeface="Wingdings" panose="05000000000000000000" pitchFamily="2" charset="2"/>
              <a:buChar char="§"/>
              <a:defRPr/>
            </a:pPr>
            <a:r>
              <a:rPr lang="es-US" sz="1100" dirty="0">
                <a:solidFill>
                  <a:prstClr val="black"/>
                </a:solidFill>
                <a:cs typeface="Arial" panose="020B0604020202020204" pitchFamily="34" charset="0"/>
                <a:hlinkClick r:id="rId7"/>
              </a:rPr>
              <a:t>SSA.gov/</a:t>
            </a:r>
            <a:r>
              <a:rPr lang="es-US" sz="1100" dirty="0" err="1">
                <a:solidFill>
                  <a:prstClr val="black"/>
                </a:solidFill>
                <a:cs typeface="Arial" panose="020B0604020202020204" pitchFamily="34" charset="0"/>
                <a:hlinkClick r:id="rId7"/>
              </a:rPr>
              <a:t>OP_Home</a:t>
            </a:r>
            <a:r>
              <a:rPr lang="es-US" sz="1100" dirty="0">
                <a:solidFill>
                  <a:prstClr val="black"/>
                </a:solidFill>
                <a:cs typeface="Arial" panose="020B0604020202020204" pitchFamily="34" charset="0"/>
                <a:hlinkClick r:id="rId7"/>
              </a:rPr>
              <a:t>/cfr20/404/404-0120.htm</a:t>
            </a:r>
            <a:r>
              <a:rPr lang="es-US" sz="1100" dirty="0">
                <a:solidFill>
                  <a:prstClr val="black"/>
                </a:solidFill>
                <a:cs typeface="Arial" panose="020B0604020202020204" pitchFamily="34" charset="0"/>
              </a:rPr>
              <a:t> </a:t>
            </a:r>
          </a:p>
        </p:txBody>
      </p:sp>
    </p:spTree>
    <p:extLst>
      <p:ext uri="{BB962C8B-B14F-4D97-AF65-F5344CB8AC3E}">
        <p14:creationId xmlns:p14="http://schemas.microsoft.com/office/powerpoint/2010/main" val="40606816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335281" y="3757507"/>
            <a:ext cx="6466113" cy="5144347"/>
          </a:xfrm>
        </p:spPr>
        <p:txBody>
          <a:bodyPr/>
          <a:lstStyle/>
          <a:p>
            <a:pPr marL="0" lvl="1" defTabSz="966508">
              <a:spcBef>
                <a:spcPts val="0"/>
              </a:spcBef>
              <a:spcAft>
                <a:spcPts val="600"/>
              </a:spcAft>
              <a:defRPr/>
            </a:pPr>
            <a:r>
              <a:rPr lang="es-US" b="1" dirty="0">
                <a:solidFill>
                  <a:srgbClr val="000000"/>
                </a:solidFill>
                <a:cs typeface="Arial" panose="020B0604020202020204" pitchFamily="34" charset="0"/>
              </a:rPr>
              <a:t>Notas del presentador</a:t>
            </a:r>
            <a:r>
              <a:rPr lang="es-US" dirty="0">
                <a:solidFill>
                  <a:srgbClr val="444444"/>
                </a:solidFill>
                <a:cs typeface="Arial" panose="020B0604020202020204" pitchFamily="34" charset="0"/>
              </a:rPr>
              <a:t>​</a:t>
            </a:r>
          </a:p>
          <a:p>
            <a:pPr marL="183636" lvl="1" indent="-183636" defTabSz="966508">
              <a:spcBef>
                <a:spcPts val="0"/>
              </a:spcBef>
              <a:spcAft>
                <a:spcPts val="600"/>
              </a:spcAft>
              <a:buFont typeface="Wingdings" panose="05000000000000000000" pitchFamily="2" charset="2"/>
              <a:buChar char="§"/>
              <a:defRPr/>
            </a:pPr>
            <a:r>
              <a:rPr lang="es-US" dirty="0">
                <a:solidFill>
                  <a:prstClr val="black"/>
                </a:solidFill>
                <a:cs typeface="Arial" panose="020B0604020202020204" pitchFamily="34" charset="0"/>
              </a:rPr>
              <a:t>Si usted es elegible para Medicare debido a que tiene ESRD y califica para la Parte A, también puede obtener la Parte B. La inscripción en Medicare es a su elección. Sin embargo, necesitará tanto la Parte A como la Parte B para obtener todos los beneficios que ofrece Medicare para cubrir determinados servicios de diálisis y trasplante de riñón. </a:t>
            </a:r>
          </a:p>
          <a:p>
            <a:pPr marL="183636" lvl="1" indent="-183636" defTabSz="966508">
              <a:spcBef>
                <a:spcPts val="0"/>
              </a:spcBef>
              <a:spcAft>
                <a:spcPts val="600"/>
              </a:spcAft>
              <a:buFont typeface="Wingdings" panose="05000000000000000000" pitchFamily="2" charset="2"/>
              <a:buChar char="§"/>
              <a:defRPr/>
            </a:pPr>
            <a:r>
              <a:rPr lang="es-US" dirty="0">
                <a:solidFill>
                  <a:srgbClr val="231F20"/>
                </a:solidFill>
                <a:cs typeface="Arial" panose="020B0604020202020204" pitchFamily="34" charset="0"/>
              </a:rPr>
              <a:t>Llame a la oficina local del Seguro Social para pedir una cita para inscribirse en Medicare por ESRD, y para obtener más información sobre la antigüedad en el trabajo y los ingresos necesarios según el régimen del Seguro Social o como empleado federal para ser elegible para Medicare. </a:t>
            </a:r>
            <a:r>
              <a:rPr lang="es-US" dirty="0"/>
              <a:t>Póngase en contacto con el Seguro Social en </a:t>
            </a:r>
            <a:r>
              <a:rPr lang="es-US" dirty="0">
                <a:hlinkClick r:id="rId3"/>
              </a:rPr>
              <a:t>SSA.gov.</a:t>
            </a:r>
            <a:r>
              <a:rPr lang="es-US" dirty="0">
                <a:solidFill>
                  <a:srgbClr val="231F20"/>
                </a:solidFill>
                <a:cs typeface="Arial" panose="020B0604020202020204" pitchFamily="34" charset="0"/>
              </a:rPr>
              <a:t> Si trabaja o trabajó en el sector ferroviario, comuníquese con la RRB en</a:t>
            </a:r>
            <a:r>
              <a:rPr lang="es-US" dirty="0"/>
              <a:t> </a:t>
            </a:r>
            <a:r>
              <a:rPr lang="es-US" dirty="0">
                <a:cs typeface="Arial" panose="020B0604020202020204" pitchFamily="34" charset="0"/>
                <a:hlinkClick r:id="rId4"/>
              </a:rPr>
              <a:t>RRB.gov</a:t>
            </a:r>
            <a:r>
              <a:rPr lang="es-US" dirty="0"/>
              <a:t> o llam</a:t>
            </a:r>
            <a:r>
              <a:rPr lang="es-US" dirty="0">
                <a:solidFill>
                  <a:srgbClr val="231F20"/>
                </a:solidFill>
                <a:cs typeface="Arial" panose="020B0604020202020204" pitchFamily="34" charset="0"/>
              </a:rPr>
              <a:t>e al 1-877-772-5772 (</a:t>
            </a:r>
            <a:r>
              <a:rPr lang="es-US" dirty="0">
                <a:solidFill>
                  <a:prstClr val="black"/>
                </a:solidFill>
                <a:cs typeface="Arial" panose="020B0604020202020204" pitchFamily="34" charset="0"/>
              </a:rPr>
              <a:t>TTY: 1-312-751-4701). </a:t>
            </a:r>
          </a:p>
        </p:txBody>
      </p:sp>
    </p:spTree>
    <p:extLst>
      <p:ext uri="{BB962C8B-B14F-4D97-AF65-F5344CB8AC3E}">
        <p14:creationId xmlns:p14="http://schemas.microsoft.com/office/powerpoint/2010/main" val="22351170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5250" y="3757507"/>
            <a:ext cx="7096125" cy="5643668"/>
          </a:xfrm>
        </p:spPr>
        <p:txBody>
          <a:bodyPr/>
          <a:lstStyle/>
          <a:p>
            <a:pPr>
              <a:spcAft>
                <a:spcPts val="600"/>
              </a:spcAft>
            </a:pPr>
            <a:r>
              <a:rPr lang="es-US" sz="1100" b="1" dirty="0"/>
              <a:t>Notas del presentador</a:t>
            </a:r>
          </a:p>
          <a:p>
            <a:pPr>
              <a:spcAft>
                <a:spcPts val="600"/>
              </a:spcAft>
            </a:pPr>
            <a:r>
              <a:rPr lang="es-US" sz="1100" dirty="0"/>
              <a:t>Si tiene enfermedad renal en etapa terminal y desea tener Medicare, existen dos formas principales de obtener cobertura. Puede elegir entre Medicare Original o inscribirse en un plan Medicare </a:t>
            </a:r>
            <a:r>
              <a:rPr lang="es-US" sz="1100" dirty="0" err="1"/>
              <a:t>Advantage</a:t>
            </a:r>
            <a:r>
              <a:rPr lang="es-US" sz="1100" dirty="0"/>
              <a:t>. </a:t>
            </a:r>
          </a:p>
          <a:p>
            <a:pPr marL="0" marR="0" lvl="0" indent="0" algn="l" defTabSz="966612" rtl="0" eaLnBrk="1" fontAlgn="auto" latinLnBrk="0" hangingPunct="1">
              <a:lnSpc>
                <a:spcPct val="100000"/>
              </a:lnSpc>
              <a:spcBef>
                <a:spcPts val="0"/>
              </a:spcBef>
              <a:spcAft>
                <a:spcPts val="600"/>
              </a:spcAft>
              <a:buClrTx/>
              <a:buSzTx/>
              <a:buFont typeface="Wingdings" panose="05000000000000000000" pitchFamily="2" charset="2"/>
              <a:buNone/>
              <a:tabLst/>
              <a:defRPr/>
            </a:pPr>
            <a:r>
              <a:rPr kumimoji="0" lang="es-US" sz="1050" b="1" i="0" u="none" strike="noStrike" cap="none" normalizeH="0" baseline="0" noProof="0" dirty="0">
                <a:ln>
                  <a:noFill/>
                </a:ln>
                <a:solidFill>
                  <a:prstClr val="black"/>
                </a:solidFill>
                <a:effectLst/>
                <a:uLnTx/>
                <a:uFillTx/>
                <a:latin typeface="Calibri" panose="020F0502020204030204"/>
                <a:ea typeface="+mn-ea"/>
                <a:cs typeface="Arial"/>
              </a:rPr>
              <a:t>Medicare Original</a:t>
            </a:r>
          </a:p>
          <a:p>
            <a:pPr marL="125525" marR="0" lvl="0" indent="-125525"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s-US" sz="1050" b="0" i="0" u="none" strike="noStrike" cap="none" normalizeH="0" baseline="0" noProof="0" dirty="0">
                <a:ln>
                  <a:noFill/>
                </a:ln>
                <a:solidFill>
                  <a:prstClr val="black"/>
                </a:solidFill>
                <a:effectLst/>
                <a:uLnTx/>
                <a:uFillTx/>
                <a:latin typeface="Calibri" panose="020F0502020204030204"/>
                <a:ea typeface="+mn-ea"/>
                <a:cs typeface="Arial"/>
              </a:rPr>
              <a:t>La cobertura incluye Medicare Parte A y Parte B. </a:t>
            </a:r>
          </a:p>
          <a:p>
            <a:pPr marL="125834" marR="0" lvl="0" indent="-125834" algn="l" defTabSz="966612"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s-US" sz="1050" b="0" i="0" u="none" strike="noStrike" cap="none" normalizeH="0" baseline="0" noProof="0" dirty="0">
                <a:ln>
                  <a:noFill/>
                </a:ln>
                <a:solidFill>
                  <a:prstClr val="black"/>
                </a:solidFill>
                <a:effectLst/>
                <a:uLnTx/>
                <a:uFillTx/>
                <a:latin typeface="Calibri" panose="020F0502020204030204"/>
                <a:ea typeface="+mn-ea"/>
                <a:cs typeface="Arial"/>
              </a:rPr>
              <a:t>Puede inscribirse en un plan de medicamentos de Medicare por separado para obtener cobertura de medicamentos (Parte D). </a:t>
            </a:r>
          </a:p>
          <a:p>
            <a:pPr marL="125525" marR="0" lvl="0" indent="-125525"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s-US" sz="1050" b="0" i="0" u="none" strike="noStrike" cap="none" normalizeH="0" baseline="0" noProof="0" dirty="0">
                <a:ln>
                  <a:noFill/>
                </a:ln>
                <a:solidFill>
                  <a:prstClr val="black"/>
                </a:solidFill>
                <a:effectLst/>
                <a:uLnTx/>
                <a:uFillTx/>
                <a:latin typeface="Calibri" panose="020F0502020204030204"/>
                <a:ea typeface="+mn-ea"/>
                <a:cs typeface="Arial"/>
              </a:rPr>
              <a:t>Puede utilizar cualquier médico u hospital que acepte Medicare, en cualquier lugar de los EE. UU.</a:t>
            </a:r>
          </a:p>
          <a:p>
            <a:pPr marL="125525" lvl="0" indent="-125525">
              <a:spcAft>
                <a:spcPts val="600"/>
              </a:spcAft>
              <a:buFont typeface="Wingdings" panose="05000000000000000000" pitchFamily="2" charset="2"/>
              <a:buChar char="§"/>
              <a:defRPr/>
            </a:pPr>
            <a:r>
              <a:rPr lang="es-US" sz="1050" dirty="0">
                <a:solidFill>
                  <a:prstClr val="black"/>
                </a:solidFill>
                <a:latin typeface="Calibri" panose="020F0502020204030204"/>
                <a:ea typeface="+mn-ea"/>
                <a:cs typeface="Arial"/>
              </a:rPr>
              <a:t>También puede buscar y contratar una cobertura complementaria que le ayude a pagar los gastos de bolsillo (como el </a:t>
            </a:r>
            <a:r>
              <a:rPr lang="es-US" sz="1050" dirty="0" err="1">
                <a:solidFill>
                  <a:prstClr val="black"/>
                </a:solidFill>
                <a:latin typeface="Calibri" panose="020F0502020204030204"/>
                <a:ea typeface="+mn-ea"/>
                <a:cs typeface="Arial"/>
              </a:rPr>
              <a:t>coseguro</a:t>
            </a:r>
            <a:r>
              <a:rPr lang="es-US" sz="1050" dirty="0">
                <a:solidFill>
                  <a:prstClr val="black"/>
                </a:solidFill>
                <a:latin typeface="Calibri" panose="020F0502020204030204"/>
                <a:ea typeface="+mn-ea"/>
                <a:cs typeface="Arial"/>
              </a:rPr>
              <a:t> del 20 %, que suele ser un porcentaje).</a:t>
            </a:r>
            <a:r>
              <a:rPr kumimoji="0" lang="es-US" sz="1050" b="0" i="0" u="none" strike="noStrike" cap="none" normalizeH="0" baseline="0" noProof="0" dirty="0">
                <a:ln>
                  <a:noFill/>
                </a:ln>
                <a:solidFill>
                  <a:prstClr val="black"/>
                </a:solidFill>
                <a:effectLst/>
                <a:uLnTx/>
                <a:uFillTx/>
                <a:latin typeface="Calibri" panose="020F0502020204030204"/>
                <a:ea typeface="+mn-ea"/>
                <a:cs typeface="Arial"/>
              </a:rPr>
              <a:t> Esto incluye el Seguro Complementario de Medicare (</a:t>
            </a:r>
            <a:r>
              <a:rPr kumimoji="0" lang="es-US" sz="1050" b="0" i="0" u="none" strike="noStrike" cap="none" normalizeH="0" baseline="0" noProof="0" dirty="0" err="1">
                <a:ln>
                  <a:noFill/>
                </a:ln>
                <a:solidFill>
                  <a:prstClr val="black"/>
                </a:solidFill>
                <a:effectLst/>
                <a:uLnTx/>
                <a:uFillTx/>
                <a:latin typeface="Calibri" panose="020F0502020204030204"/>
                <a:ea typeface="+mn-ea"/>
                <a:cs typeface="Arial"/>
              </a:rPr>
              <a:t>Medigap</a:t>
            </a:r>
            <a:r>
              <a:rPr kumimoji="0" lang="es-US" sz="1050" b="0" i="0" u="none" strike="noStrike" cap="none" normalizeH="0" baseline="0" noProof="0" dirty="0">
                <a:ln>
                  <a:noFill/>
                </a:ln>
                <a:solidFill>
                  <a:prstClr val="black"/>
                </a:solidFill>
                <a:effectLst/>
                <a:uLnTx/>
                <a:uFillTx/>
                <a:latin typeface="Calibri" panose="020F0502020204030204"/>
                <a:ea typeface="+mn-ea"/>
                <a:cs typeface="Arial"/>
              </a:rPr>
              <a:t>), que solo es compatible con Medicare Original. También puede usar la cobertura de un sindicato o un empleador, actual o anterior, o Medicaid. Medicaid es un programa conjunto federal y estatal que ayuda a pagar los costos médicos de algunas personas con ingresos y (en algunos casos) recursos limitados. También ofrece beneficios que normalmente no están cubiertos por Medicare, como atención en un hogar de ancianos y servicios de atención personal. El </a:t>
            </a:r>
            <a:r>
              <a:rPr kumimoji="0" lang="es-US" sz="1050" b="0" i="0" u="none" strike="noStrike" cap="none" normalizeH="0" baseline="0" noProof="0" dirty="0" err="1">
                <a:ln>
                  <a:noFill/>
                </a:ln>
                <a:solidFill>
                  <a:prstClr val="black"/>
                </a:solidFill>
                <a:effectLst/>
                <a:uLnTx/>
                <a:uFillTx/>
                <a:latin typeface="Calibri" panose="020F0502020204030204"/>
                <a:ea typeface="+mn-ea"/>
                <a:cs typeface="Arial"/>
              </a:rPr>
              <a:t>coseguro</a:t>
            </a:r>
            <a:r>
              <a:rPr kumimoji="0" lang="es-US" sz="1050" b="0" i="0" u="none" strike="noStrike" cap="none" normalizeH="0" baseline="0" noProof="0" dirty="0">
                <a:ln>
                  <a:noFill/>
                </a:ln>
                <a:solidFill>
                  <a:prstClr val="black"/>
                </a:solidFill>
                <a:effectLst/>
                <a:uLnTx/>
                <a:uFillTx/>
                <a:latin typeface="Calibri" panose="020F0502020204030204"/>
                <a:ea typeface="+mn-ea"/>
                <a:cs typeface="Arial"/>
              </a:rPr>
              <a:t> es una cantidad que posiblemente deba pagar como parte que le corresponde cubrir del costo de los servicios después de pagar el deducible, si lo tiene. </a:t>
            </a:r>
          </a:p>
          <a:p>
            <a:pPr marL="0" marR="0" lvl="0" indent="0" algn="l" defTabSz="966612" rtl="0" eaLnBrk="1" fontAlgn="auto" latinLnBrk="0" hangingPunct="1">
              <a:lnSpc>
                <a:spcPct val="100000"/>
              </a:lnSpc>
              <a:spcBef>
                <a:spcPts val="0"/>
              </a:spcBef>
              <a:spcAft>
                <a:spcPts val="600"/>
              </a:spcAft>
              <a:buClrTx/>
              <a:buSzTx/>
              <a:buFont typeface="Wingdings" panose="05000000000000000000" pitchFamily="2" charset="2"/>
              <a:buNone/>
              <a:tabLst/>
              <a:defRPr/>
            </a:pPr>
            <a:r>
              <a:rPr kumimoji="0" lang="es-US" sz="1050" b="1" i="0" u="none" strike="noStrike" cap="none" normalizeH="0" baseline="0" noProof="0" dirty="0">
                <a:ln>
                  <a:noFill/>
                </a:ln>
                <a:solidFill>
                  <a:prstClr val="black"/>
                </a:solidFill>
                <a:effectLst/>
                <a:uLnTx/>
                <a:uFillTx/>
                <a:latin typeface="Calibri" panose="020F0502020204030204"/>
                <a:ea typeface="+mn-ea"/>
                <a:cs typeface="Arial"/>
              </a:rPr>
              <a:t>Medicare </a:t>
            </a:r>
            <a:r>
              <a:rPr kumimoji="0" lang="es-US" sz="1050" b="1" i="0" u="none" strike="noStrike" cap="none" normalizeH="0" baseline="0" noProof="0" dirty="0" err="1">
                <a:ln>
                  <a:noFill/>
                </a:ln>
                <a:solidFill>
                  <a:prstClr val="black"/>
                </a:solidFill>
                <a:effectLst/>
                <a:uLnTx/>
                <a:uFillTx/>
                <a:latin typeface="Calibri" panose="020F0502020204030204"/>
                <a:ea typeface="+mn-ea"/>
                <a:cs typeface="Arial"/>
              </a:rPr>
              <a:t>Advantage</a:t>
            </a:r>
            <a:r>
              <a:rPr kumimoji="0" lang="es-US" sz="1050" b="1" i="0" u="none" strike="noStrike" cap="none" normalizeH="0" baseline="0" noProof="0" dirty="0">
                <a:ln>
                  <a:noFill/>
                </a:ln>
                <a:solidFill>
                  <a:prstClr val="black"/>
                </a:solidFill>
                <a:effectLst/>
                <a:uLnTx/>
                <a:uFillTx/>
                <a:latin typeface="Calibri" panose="020F0502020204030204"/>
                <a:ea typeface="+mn-ea"/>
                <a:cs typeface="Arial"/>
              </a:rPr>
              <a:t> (también conocido como la Parte C)</a:t>
            </a:r>
          </a:p>
          <a:p>
            <a:pPr marL="125525" marR="0" lvl="0" indent="-125525" algn="l" defTabSz="966612"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s-US" sz="1050" b="0" i="0" u="none" strike="noStrike" cap="none" normalizeH="0" baseline="0" noProof="0" dirty="0">
                <a:ln>
                  <a:noFill/>
                </a:ln>
                <a:solidFill>
                  <a:prstClr val="black"/>
                </a:solidFill>
                <a:effectLst/>
                <a:uLnTx/>
                <a:uFillTx/>
                <a:latin typeface="Calibri" panose="020F0502020204030204"/>
                <a:ea typeface="+mn-ea"/>
                <a:cs typeface="Arial"/>
              </a:rPr>
              <a:t>Un plan aprobado por Medicare de una empresa privada que ofrece una alternativa al Medicare Original para su cobertura de salud y medicamentos. Estos planes "combinados" incluyen la Parte A, la Parte B y, generalmente, la Parte D.</a:t>
            </a:r>
          </a:p>
          <a:p>
            <a:pPr marL="125525" marR="0" lvl="0" indent="-125525" algn="l" defTabSz="966612"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s-US" sz="1050" b="0" i="0" u="none" strike="noStrike" cap="none" normalizeH="0" baseline="0" noProof="0" dirty="0">
                <a:ln>
                  <a:noFill/>
                </a:ln>
                <a:solidFill>
                  <a:prstClr val="black"/>
                </a:solidFill>
                <a:effectLst/>
                <a:uLnTx/>
                <a:uFillTx/>
                <a:latin typeface="Calibri" panose="020F0502020204030204"/>
                <a:ea typeface="+mn-ea"/>
                <a:cs typeface="Arial"/>
              </a:rPr>
              <a:t>En muchos casos, solo puede recurrir a médicos que estén en la red del plan.</a:t>
            </a:r>
          </a:p>
          <a:p>
            <a:pPr marL="125525" marR="0" lvl="0" indent="-125525" algn="l" defTabSz="966612"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s-US" sz="1050" b="0" i="0" u="none" strike="noStrike" cap="none" normalizeH="0" baseline="0" noProof="0" dirty="0">
                <a:ln>
                  <a:noFill/>
                </a:ln>
                <a:solidFill>
                  <a:prstClr val="black"/>
                </a:solidFill>
                <a:effectLst/>
                <a:uLnTx/>
                <a:uFillTx/>
                <a:latin typeface="Calibri" panose="020F0502020204030204"/>
                <a:ea typeface="+mn-ea"/>
                <a:cs typeface="Arial"/>
              </a:rPr>
              <a:t>En muchos casos, es posible que deba obtener aprobación de su plan antes de que se cubran ciertos medicamentos o servicios.</a:t>
            </a:r>
          </a:p>
          <a:p>
            <a:pPr marL="125525" marR="0" lvl="0" indent="-125525" algn="l" defTabSz="966612"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s-US" sz="1050" b="0" i="0" u="none" strike="noStrike" cap="none" normalizeH="0" baseline="0" noProof="0" dirty="0">
                <a:ln>
                  <a:noFill/>
                </a:ln>
                <a:solidFill>
                  <a:prstClr val="black"/>
                </a:solidFill>
                <a:effectLst/>
                <a:uLnTx/>
                <a:uFillTx/>
                <a:latin typeface="Calibri" panose="020F0502020204030204"/>
                <a:ea typeface="+mn-ea"/>
                <a:cs typeface="Arial"/>
              </a:rPr>
              <a:t>Con frecuencia, lo planes tienen gastos de bolsillo distintos a los de Medicare Original o a los de una cobertura complementaria como </a:t>
            </a:r>
            <a:r>
              <a:rPr kumimoji="0" lang="es-US" sz="1050" b="0" i="0" u="none" strike="noStrike" cap="none" normalizeH="0" baseline="0" noProof="0" dirty="0" err="1">
                <a:ln>
                  <a:noFill/>
                </a:ln>
                <a:solidFill>
                  <a:prstClr val="black"/>
                </a:solidFill>
                <a:effectLst/>
                <a:uLnTx/>
                <a:uFillTx/>
                <a:latin typeface="Calibri" panose="020F0502020204030204"/>
                <a:ea typeface="+mn-ea"/>
                <a:cs typeface="Arial"/>
              </a:rPr>
              <a:t>Medigap</a:t>
            </a:r>
            <a:r>
              <a:rPr kumimoji="0" lang="es-US" sz="1050" b="0" i="0" u="none" strike="noStrike" cap="none" normalizeH="0" baseline="0" noProof="0" dirty="0">
                <a:ln>
                  <a:noFill/>
                </a:ln>
                <a:solidFill>
                  <a:prstClr val="black"/>
                </a:solidFill>
                <a:effectLst/>
                <a:uLnTx/>
                <a:uFillTx/>
                <a:latin typeface="Calibri" panose="020F0502020204030204"/>
                <a:ea typeface="+mn-ea"/>
                <a:cs typeface="Arial"/>
              </a:rPr>
              <a:t>. También pueden tener una prima adicional.</a:t>
            </a:r>
          </a:p>
          <a:p>
            <a:pPr marL="125525" marR="0" lvl="0" indent="-125525" algn="l" defTabSz="966612"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s-US" sz="1050" b="0" i="0" u="none" strike="noStrike" cap="none" normalizeH="0" baseline="0" noProof="0" dirty="0">
                <a:ln>
                  <a:noFill/>
                </a:ln>
                <a:solidFill>
                  <a:prstClr val="black"/>
                </a:solidFill>
                <a:effectLst/>
                <a:uLnTx/>
                <a:uFillTx/>
                <a:latin typeface="Calibri" panose="020F0502020204030204"/>
                <a:ea typeface="+mn-ea"/>
                <a:cs typeface="Arial"/>
              </a:rPr>
              <a:t>Los planes pueden ofrecer alguno beneficios adicionales que Medicare Original no cubre, como programas de acondicionamiento físico (inscripciones en gimnasios o descuentos) y algunos servicios oftalmológicos, auditivos y dentales (como revisiones o limpiezas de rutina). Los gastos de bolsillo varían en cada plan. Consulte la lección 5 para obtener más información sobre Medicare </a:t>
            </a:r>
            <a:r>
              <a:rPr kumimoji="0" lang="es-US" sz="1050" b="0" i="0" u="none" strike="noStrike" cap="none" normalizeH="0" baseline="0" noProof="0" dirty="0" err="1">
                <a:ln>
                  <a:noFill/>
                </a:ln>
                <a:solidFill>
                  <a:prstClr val="black"/>
                </a:solidFill>
                <a:effectLst/>
                <a:uLnTx/>
                <a:uFillTx/>
                <a:latin typeface="Calibri" panose="020F0502020204030204"/>
                <a:ea typeface="+mn-ea"/>
                <a:cs typeface="Arial"/>
              </a:rPr>
              <a:t>Advantage</a:t>
            </a:r>
            <a:r>
              <a:rPr kumimoji="0" lang="es-US" sz="1050" b="0" i="0" u="none" strike="noStrike" cap="none" normalizeH="0" baseline="0" noProof="0" dirty="0">
                <a:ln>
                  <a:noFill/>
                </a:ln>
                <a:solidFill>
                  <a:prstClr val="black"/>
                </a:solidFill>
                <a:effectLst/>
                <a:uLnTx/>
                <a:uFillTx/>
                <a:latin typeface="Calibri" panose="020F0502020204030204"/>
                <a:ea typeface="+mn-ea"/>
                <a:cs typeface="Arial"/>
              </a:rPr>
              <a:t>, incluidos los beneficios adicionales.</a:t>
            </a:r>
          </a:p>
          <a:p>
            <a:pPr>
              <a:spcAft>
                <a:spcPts val="600"/>
              </a:spcAft>
            </a:pPr>
            <a:endParaRPr lang="en-US" sz="1100" dirty="0"/>
          </a:p>
        </p:txBody>
      </p:sp>
    </p:spTree>
    <p:extLst>
      <p:ext uri="{BB962C8B-B14F-4D97-AF65-F5344CB8AC3E}">
        <p14:creationId xmlns:p14="http://schemas.microsoft.com/office/powerpoint/2010/main" val="15295094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2.xml"/><Relationship Id="rId1" Type="http://schemas.openxmlformats.org/officeDocument/2006/relationships/tags" Target="../tags/tag25.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2.xml"/><Relationship Id="rId1" Type="http://schemas.openxmlformats.org/officeDocument/2006/relationships/tags" Target="../tags/tag26.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2.xml"/><Relationship Id="rId1" Type="http://schemas.openxmlformats.org/officeDocument/2006/relationships/tags" Target="../tags/tag27.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2.xml"/><Relationship Id="rId1" Type="http://schemas.openxmlformats.org/officeDocument/2006/relationships/tags" Target="../tags/tag28.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Master" Target="../slideMasters/slideMaster2.xml"/><Relationship Id="rId1" Type="http://schemas.openxmlformats.org/officeDocument/2006/relationships/tags" Target="../tags/tag29.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2.xml"/><Relationship Id="rId1" Type="http://schemas.openxmlformats.org/officeDocument/2006/relationships/tags" Target="../tags/tag30.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Master" Target="../slideMasters/slideMaster2.xml"/><Relationship Id="rId1" Type="http://schemas.openxmlformats.org/officeDocument/2006/relationships/tags" Target="../tags/tag31.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Master" Target="../slideMasters/slideMaster2.xml"/><Relationship Id="rId1" Type="http://schemas.openxmlformats.org/officeDocument/2006/relationships/tags" Target="../tags/tag32.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Master" Target="../slideMasters/slideMaster2.xml"/><Relationship Id="rId1" Type="http://schemas.openxmlformats.org/officeDocument/2006/relationships/tags" Target="../tags/tag33.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Master" Target="../slideMasters/slideMaster2.xml"/><Relationship Id="rId1" Type="http://schemas.openxmlformats.org/officeDocument/2006/relationships/tags" Target="../tags/tag34.xml"/><Relationship Id="rId4" Type="http://schemas.openxmlformats.org/officeDocument/2006/relationships/image" Target="../media/image6.emf"/></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Master" Target="../slideMasters/slideMaster2.xml"/><Relationship Id="rId1" Type="http://schemas.openxmlformats.org/officeDocument/2006/relationships/tags" Target="../tags/tag35.xml"/><Relationship Id="rId4" Type="http://schemas.openxmlformats.org/officeDocument/2006/relationships/image" Target="../media/image6.emf"/></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2.xml"/><Relationship Id="rId1" Type="http://schemas.openxmlformats.org/officeDocument/2006/relationships/tags" Target="../tags/tag36.xml"/><Relationship Id="rId4" Type="http://schemas.openxmlformats.org/officeDocument/2006/relationships/image" Target="../media/image6.emf"/></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Master" Target="../slideMasters/slideMaster2.xml"/><Relationship Id="rId1" Type="http://schemas.openxmlformats.org/officeDocument/2006/relationships/tags" Target="../tags/tag37.xml"/><Relationship Id="rId4" Type="http://schemas.openxmlformats.org/officeDocument/2006/relationships/image" Target="../media/image6.emf"/></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Master" Target="../slideMasters/slideMaster2.xml"/><Relationship Id="rId1" Type="http://schemas.openxmlformats.org/officeDocument/2006/relationships/tags" Target="../tags/tag38.xml"/><Relationship Id="rId4" Type="http://schemas.openxmlformats.org/officeDocument/2006/relationships/image" Target="../media/image6.emf"/></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Master" Target="../slideMasters/slideMaster2.xml"/><Relationship Id="rId1" Type="http://schemas.openxmlformats.org/officeDocument/2006/relationships/tags" Target="../tags/tag39.xml"/><Relationship Id="rId4" Type="http://schemas.openxmlformats.org/officeDocument/2006/relationships/image" Target="../media/image6.emf"/></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Master" Target="../slideMasters/slideMaster2.xml"/><Relationship Id="rId1" Type="http://schemas.openxmlformats.org/officeDocument/2006/relationships/tags" Target="../tags/tag40.xml"/><Relationship Id="rId4" Type="http://schemas.openxmlformats.org/officeDocument/2006/relationships/image" Target="../media/image6.emf"/></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Master" Target="../slideMasters/slideMaster2.xml"/><Relationship Id="rId1" Type="http://schemas.openxmlformats.org/officeDocument/2006/relationships/tags" Target="../tags/tag41.xml"/><Relationship Id="rId4" Type="http://schemas.openxmlformats.org/officeDocument/2006/relationships/image" Target="../media/image6.emf"/></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Master" Target="../slideMasters/slideMaster2.xml"/><Relationship Id="rId1" Type="http://schemas.openxmlformats.org/officeDocument/2006/relationships/tags" Target="../tags/tag42.xml"/><Relationship Id="rId4" Type="http://schemas.openxmlformats.org/officeDocument/2006/relationships/image" Target="../media/image6.emf"/></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Master" Target="../slideMasters/slideMaster2.xml"/><Relationship Id="rId1" Type="http://schemas.openxmlformats.org/officeDocument/2006/relationships/tags" Target="../tags/tag43.xml"/><Relationship Id="rId4" Type="http://schemas.openxmlformats.org/officeDocument/2006/relationships/image" Target="../media/image6.emf"/></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Master" Target="../slideMasters/slideMaster2.xml"/><Relationship Id="rId1" Type="http://schemas.openxmlformats.org/officeDocument/2006/relationships/tags" Target="../tags/tag44.xml"/><Relationship Id="rId4" Type="http://schemas.openxmlformats.org/officeDocument/2006/relationships/image" Target="../media/image6.emf"/></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Master" Target="../slideMasters/slideMaster2.xml"/><Relationship Id="rId1" Type="http://schemas.openxmlformats.org/officeDocument/2006/relationships/tags" Target="../tags/tag45.xml"/><Relationship Id="rId4" Type="http://schemas.openxmlformats.org/officeDocument/2006/relationships/image" Target="../media/image6.emf"/></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Master" Target="../slideMasters/slideMaster2.xml"/><Relationship Id="rId1" Type="http://schemas.openxmlformats.org/officeDocument/2006/relationships/tags" Target="../tags/tag46.xml"/><Relationship Id="rId4" Type="http://schemas.openxmlformats.org/officeDocument/2006/relationships/image" Target="../media/image6.emf"/></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Master" Target="../slideMasters/slideMaster2.xml"/><Relationship Id="rId1" Type="http://schemas.openxmlformats.org/officeDocument/2006/relationships/tags" Target="../tags/tag47.xml"/><Relationship Id="rId4" Type="http://schemas.openxmlformats.org/officeDocument/2006/relationships/image" Target="../media/image6.emf"/></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Master" Target="../slideMasters/slideMaster2.xml"/><Relationship Id="rId1" Type="http://schemas.openxmlformats.org/officeDocument/2006/relationships/tags" Target="../tags/tag48.xml"/><Relationship Id="rId4" Type="http://schemas.openxmlformats.org/officeDocument/2006/relationships/image" Target="../media/image6.emf"/></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Master" Target="../slideMasters/slideMaster2.xml"/><Relationship Id="rId1" Type="http://schemas.openxmlformats.org/officeDocument/2006/relationships/tags" Target="../tags/tag49.xml"/><Relationship Id="rId4" Type="http://schemas.openxmlformats.org/officeDocument/2006/relationships/image" Target="../media/image6.emf"/></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Master" Target="../slideMasters/slideMaster2.xml"/><Relationship Id="rId1" Type="http://schemas.openxmlformats.org/officeDocument/2006/relationships/tags" Target="../tags/tag50.xml"/><Relationship Id="rId4" Type="http://schemas.openxmlformats.org/officeDocument/2006/relationships/image" Target="../media/image6.emf"/></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Master" Target="../slideMasters/slideMaster2.xml"/><Relationship Id="rId1" Type="http://schemas.openxmlformats.org/officeDocument/2006/relationships/tags" Target="../tags/tag51.xml"/><Relationship Id="rId4" Type="http://schemas.openxmlformats.org/officeDocument/2006/relationships/image" Target="../media/image6.emf"/></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Master" Target="../slideMasters/slideMaster2.xml"/><Relationship Id="rId1" Type="http://schemas.openxmlformats.org/officeDocument/2006/relationships/tags" Target="../tags/tag52.xml"/><Relationship Id="rId4" Type="http://schemas.openxmlformats.org/officeDocument/2006/relationships/image" Target="../media/image6.emf"/></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Master" Target="../slideMasters/slideMaster2.xml"/><Relationship Id="rId1" Type="http://schemas.openxmlformats.org/officeDocument/2006/relationships/tags" Target="../tags/tag53.xml"/><Relationship Id="rId4" Type="http://schemas.openxmlformats.org/officeDocument/2006/relationships/image" Target="../media/image6.emf"/></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59173-B4FF-2D44-8D07-DF00AF240054}"/>
              </a:ext>
            </a:extLst>
          </p:cNvPr>
          <p:cNvSpPr>
            <a:spLocks noGrp="1"/>
          </p:cNvSpPr>
          <p:nvPr>
            <p:ph type="title" hasCustomPrompt="1"/>
          </p:nvPr>
        </p:nvSpPr>
        <p:spPr>
          <a:xfrm>
            <a:off x="838200" y="222622"/>
            <a:ext cx="10515600" cy="809254"/>
          </a:xfrm>
          <a:prstGeom prst="rect">
            <a:avLst/>
          </a:prstGeom>
        </p:spPr>
        <p:txBody>
          <a:bodyPr/>
          <a:lstStyle/>
          <a:p>
            <a:r>
              <a:rPr lang="en-US"/>
              <a:t>Click to add Head</a:t>
            </a:r>
          </a:p>
        </p:txBody>
      </p:sp>
      <p:sp>
        <p:nvSpPr>
          <p:cNvPr id="4" name="Date Placeholder 3">
            <a:extLst>
              <a:ext uri="{FF2B5EF4-FFF2-40B4-BE49-F238E27FC236}">
                <a16:creationId xmlns:a16="http://schemas.microsoft.com/office/drawing/2014/main" id="{BF584C84-A830-CF43-AF36-30FA573E36D4}"/>
              </a:ext>
            </a:extLst>
          </p:cNvPr>
          <p:cNvSpPr>
            <a:spLocks noGrp="1"/>
          </p:cNvSpPr>
          <p:nvPr>
            <p:ph type="dt" sz="half" idx="10"/>
          </p:nvPr>
        </p:nvSpPr>
        <p:spPr>
          <a:xfrm>
            <a:off x="8382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r>
              <a:rPr lang="en-US"/>
              <a:t>February 2025</a:t>
            </a:r>
            <a:endParaRPr lang="en-US" dirty="0"/>
          </a:p>
        </p:txBody>
      </p:sp>
      <p:sp>
        <p:nvSpPr>
          <p:cNvPr id="5" name="Footer Placeholder 4">
            <a:extLst>
              <a:ext uri="{FF2B5EF4-FFF2-40B4-BE49-F238E27FC236}">
                <a16:creationId xmlns:a16="http://schemas.microsoft.com/office/drawing/2014/main" id="{81267BC7-9E12-EB40-954F-4AF47D581C38}"/>
              </a:ext>
            </a:extLst>
          </p:cNvPr>
          <p:cNvSpPr>
            <a:spLocks noGrp="1"/>
          </p:cNvSpPr>
          <p:nvPr>
            <p:ph type="ftr" sz="quarter" idx="11"/>
          </p:nvPr>
        </p:nvSpPr>
        <p:spPr>
          <a:xfrm>
            <a:off x="3874294" y="6492240"/>
            <a:ext cx="45720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r>
              <a:rPr lang="en-US"/>
              <a:t>Medicare for People with End-Stage Renal Disease (ESRD)</a:t>
            </a:r>
          </a:p>
        </p:txBody>
      </p:sp>
      <p:sp>
        <p:nvSpPr>
          <p:cNvPr id="6" name="Slide Number Placeholder 5">
            <a:extLst>
              <a:ext uri="{FF2B5EF4-FFF2-40B4-BE49-F238E27FC236}">
                <a16:creationId xmlns:a16="http://schemas.microsoft.com/office/drawing/2014/main" id="{0BB21C3E-EF1F-8D48-B06A-66FFAEB692CA}"/>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8" name="Text Placeholder 7">
            <a:extLst>
              <a:ext uri="{FF2B5EF4-FFF2-40B4-BE49-F238E27FC236}">
                <a16:creationId xmlns:a16="http://schemas.microsoft.com/office/drawing/2014/main" id="{11E7128D-0B3A-D745-8669-CD1E054CF4CB}"/>
              </a:ext>
            </a:extLst>
          </p:cNvPr>
          <p:cNvSpPr>
            <a:spLocks noGrp="1"/>
          </p:cNvSpPr>
          <p:nvPr>
            <p:ph type="body" sz="quarter" idx="13" hasCustomPrompt="1"/>
          </p:nvPr>
        </p:nvSpPr>
        <p:spPr>
          <a:xfrm>
            <a:off x="838200" y="1658938"/>
            <a:ext cx="10644188" cy="4167187"/>
          </a:xfrm>
        </p:spPr>
        <p:txBody>
          <a:bodyPr/>
          <a:lstStyle>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a:t>Click to add text</a:t>
            </a:r>
          </a:p>
          <a:p>
            <a:pPr lvl="1"/>
            <a:r>
              <a:rPr lang="en-US"/>
              <a:t>Click to add subtext</a:t>
            </a:r>
          </a:p>
          <a:p>
            <a:pPr lvl="2"/>
            <a:r>
              <a:rPr lang="en-US"/>
              <a:t>Third level</a:t>
            </a:r>
          </a:p>
        </p:txBody>
      </p:sp>
    </p:spTree>
    <p:custDataLst>
      <p:tags r:id="rId1"/>
    </p:custDataLst>
    <p:extLst>
      <p:ext uri="{BB962C8B-B14F-4D97-AF65-F5344CB8AC3E}">
        <p14:creationId xmlns:p14="http://schemas.microsoft.com/office/powerpoint/2010/main" val="37593327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1"/>
            <a:ext cx="12192000" cy="955040"/>
          </a:xfrm>
          <a:prstGeom prst="rect">
            <a:avLst/>
          </a:prstGeom>
        </p:spPr>
        <p:txBody>
          <a:bodyPr anchor="ctr">
            <a:normAutofit/>
          </a:bodyPr>
          <a:lstStyle>
            <a:lvl1pPr>
              <a:defRPr sz="3000"/>
            </a:lvl1pPr>
          </a:lstStyle>
          <a:p>
            <a:r>
              <a:rPr lang="en-US" dirty="0"/>
              <a:t>Click to edit Master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February 2025</a:t>
            </a:r>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3938154" y="6492240"/>
            <a:ext cx="4315691" cy="365125"/>
          </a:xfrm>
        </p:spPr>
        <p:txBody>
          <a:bodyPr/>
          <a:lstStyle>
            <a:lvl1pPr>
              <a:defRPr>
                <a:solidFill>
                  <a:srgbClr val="8FAADC"/>
                </a:solidFill>
              </a:defRPr>
            </a:lvl1pPr>
          </a:lstStyle>
          <a:p>
            <a:r>
              <a:rPr lang="en-US"/>
              <a:t>Medicare for People with End-Stage Renal Disease (ESRD)</a:t>
            </a:r>
          </a:p>
        </p:txBody>
      </p:sp>
    </p:spTree>
    <p:custDataLst>
      <p:tags r:id="rId1"/>
    </p:custDataLst>
    <p:extLst>
      <p:ext uri="{BB962C8B-B14F-4D97-AF65-F5344CB8AC3E}">
        <p14:creationId xmlns:p14="http://schemas.microsoft.com/office/powerpoint/2010/main" val="15077958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 conten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1"/>
            <a:ext cx="12192000" cy="955040"/>
          </a:xfrm>
          <a:prstGeom prst="rect">
            <a:avLst/>
          </a:prstGeom>
        </p:spPr>
        <p:txBody>
          <a:bodyPr anchor="ctr">
            <a:normAutofit/>
          </a:bodyPr>
          <a:lstStyle>
            <a:lvl1pPr>
              <a:defRPr sz="3000"/>
            </a:lvl1pPr>
          </a:lstStyle>
          <a:p>
            <a:r>
              <a:rPr lang="en-US" dirty="0"/>
              <a:t>Click to edit Master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February 2025</a:t>
            </a:r>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3938154" y="6492240"/>
            <a:ext cx="4315691" cy="365125"/>
          </a:xfrm>
        </p:spPr>
        <p:txBody>
          <a:bodyPr/>
          <a:lstStyle>
            <a:lvl1pPr>
              <a:defRPr>
                <a:solidFill>
                  <a:srgbClr val="8FAADC"/>
                </a:solidFill>
              </a:defRPr>
            </a:lvl1pPr>
          </a:lstStyle>
          <a:p>
            <a:r>
              <a:rPr lang="en-US"/>
              <a:t>Medicare for People with End-Stage Renal Disease (ESRD)</a:t>
            </a:r>
          </a:p>
        </p:txBody>
      </p:sp>
      <p:sp>
        <p:nvSpPr>
          <p:cNvPr id="4" name="Text Placeholder 3">
            <a:extLst>
              <a:ext uri="{FF2B5EF4-FFF2-40B4-BE49-F238E27FC236}">
                <a16:creationId xmlns:a16="http://schemas.microsoft.com/office/drawing/2014/main" id="{B9BA3EE1-7938-9292-489D-CF9EA9D7FE8D}"/>
              </a:ext>
            </a:extLst>
          </p:cNvPr>
          <p:cNvSpPr>
            <a:spLocks noGrp="1"/>
          </p:cNvSpPr>
          <p:nvPr>
            <p:ph type="body" sz="quarter" idx="13" hasCustomPrompt="1"/>
          </p:nvPr>
        </p:nvSpPr>
        <p:spPr>
          <a:xfrm>
            <a:off x="-3359735" y="1360004"/>
            <a:ext cx="4197935" cy="737268"/>
          </a:xfrm>
        </p:spPr>
        <p:txBody>
          <a:bodyPr/>
          <a:lstStyle>
            <a:lvl1pPr>
              <a:defRPr>
                <a:solidFill>
                  <a:srgbClr val="00529B"/>
                </a:solidFill>
                <a:latin typeface="Arial" panose="020B0604020202020204" pitchFamily="34" charset="0"/>
                <a:cs typeface="Arial" panose="020B0604020202020204" pitchFamily="34" charset="0"/>
              </a:defRPr>
            </a:lvl1pPr>
            <a:lvl2pPr>
              <a:defRPr>
                <a:solidFill>
                  <a:srgbClr val="00529B"/>
                </a:solidFill>
                <a:latin typeface="Arial" panose="020B0604020202020204" pitchFamily="34" charset="0"/>
                <a:cs typeface="Arial" panose="020B0604020202020204" pitchFamily="34" charset="0"/>
              </a:defRPr>
            </a:lvl2pPr>
            <a:lvl3pPr>
              <a:defRPr>
                <a:solidFill>
                  <a:srgbClr val="00529B"/>
                </a:solidFill>
                <a:latin typeface="Arial" panose="020B0604020202020204" pitchFamily="34" charset="0"/>
                <a:cs typeface="Arial" panose="020B0604020202020204" pitchFamily="34" charset="0"/>
              </a:defRPr>
            </a:lvl3pPr>
            <a:lvl4pPr>
              <a:defRPr>
                <a:solidFill>
                  <a:srgbClr val="00529B"/>
                </a:solidFill>
                <a:latin typeface="Arial" panose="020B0604020202020204" pitchFamily="34" charset="0"/>
                <a:cs typeface="Arial" panose="020B0604020202020204" pitchFamily="34" charset="0"/>
              </a:defRPr>
            </a:lvl4pPr>
            <a:lvl5pPr>
              <a:defRPr>
                <a:solidFill>
                  <a:srgbClr val="00529B"/>
                </a:solidFill>
                <a:latin typeface="Arial" panose="020B0604020202020204" pitchFamily="34" charset="0"/>
                <a:cs typeface="Arial" panose="020B0604020202020204" pitchFamily="34" charset="0"/>
              </a:defRPr>
            </a:lvl5pPr>
          </a:lstStyle>
          <a:p>
            <a:pPr lvl="0"/>
            <a:r>
              <a:rPr lang="en-US" dirty="0"/>
              <a:t>1 Click to edit</a:t>
            </a:r>
          </a:p>
        </p:txBody>
      </p:sp>
      <p:sp>
        <p:nvSpPr>
          <p:cNvPr id="5" name="Text Placeholder 3">
            <a:extLst>
              <a:ext uri="{FF2B5EF4-FFF2-40B4-BE49-F238E27FC236}">
                <a16:creationId xmlns:a16="http://schemas.microsoft.com/office/drawing/2014/main" id="{610049D8-4D6D-1662-F62F-258489B7B49E}"/>
              </a:ext>
            </a:extLst>
          </p:cNvPr>
          <p:cNvSpPr>
            <a:spLocks noGrp="1"/>
          </p:cNvSpPr>
          <p:nvPr>
            <p:ph type="body" sz="quarter" idx="14" hasCustomPrompt="1"/>
          </p:nvPr>
        </p:nvSpPr>
        <p:spPr>
          <a:xfrm>
            <a:off x="-3359735" y="2547453"/>
            <a:ext cx="4197935" cy="737268"/>
          </a:xfrm>
        </p:spPr>
        <p:txBody>
          <a:bodyPr/>
          <a:lstStyle>
            <a:lvl1pPr>
              <a:defRPr>
                <a:solidFill>
                  <a:srgbClr val="00529B"/>
                </a:solidFill>
                <a:latin typeface="Arial" panose="020B0604020202020204" pitchFamily="34" charset="0"/>
                <a:cs typeface="Arial" panose="020B0604020202020204" pitchFamily="34" charset="0"/>
              </a:defRPr>
            </a:lvl1pPr>
            <a:lvl2pPr>
              <a:defRPr>
                <a:solidFill>
                  <a:srgbClr val="00529B"/>
                </a:solidFill>
                <a:latin typeface="Arial" panose="020B0604020202020204" pitchFamily="34" charset="0"/>
                <a:cs typeface="Arial" panose="020B0604020202020204" pitchFamily="34" charset="0"/>
              </a:defRPr>
            </a:lvl2pPr>
            <a:lvl3pPr>
              <a:defRPr>
                <a:solidFill>
                  <a:srgbClr val="00529B"/>
                </a:solidFill>
                <a:latin typeface="Arial" panose="020B0604020202020204" pitchFamily="34" charset="0"/>
                <a:cs typeface="Arial" panose="020B0604020202020204" pitchFamily="34" charset="0"/>
              </a:defRPr>
            </a:lvl3pPr>
            <a:lvl4pPr>
              <a:defRPr>
                <a:solidFill>
                  <a:srgbClr val="00529B"/>
                </a:solidFill>
                <a:latin typeface="Arial" panose="020B0604020202020204" pitchFamily="34" charset="0"/>
                <a:cs typeface="Arial" panose="020B0604020202020204" pitchFamily="34" charset="0"/>
              </a:defRPr>
            </a:lvl4pPr>
            <a:lvl5pPr>
              <a:defRPr>
                <a:solidFill>
                  <a:srgbClr val="00529B"/>
                </a:solidFill>
                <a:latin typeface="Arial" panose="020B0604020202020204" pitchFamily="34" charset="0"/>
                <a:cs typeface="Arial" panose="020B0604020202020204" pitchFamily="34" charset="0"/>
              </a:defRPr>
            </a:lvl5pPr>
          </a:lstStyle>
          <a:p>
            <a:pPr lvl="0"/>
            <a:r>
              <a:rPr lang="en-US" dirty="0"/>
              <a:t>2 Click to edit</a:t>
            </a:r>
          </a:p>
        </p:txBody>
      </p:sp>
      <p:sp>
        <p:nvSpPr>
          <p:cNvPr id="6" name="Text Placeholder 3">
            <a:extLst>
              <a:ext uri="{FF2B5EF4-FFF2-40B4-BE49-F238E27FC236}">
                <a16:creationId xmlns:a16="http://schemas.microsoft.com/office/drawing/2014/main" id="{588B27CD-BE07-9D51-31AA-54FDCDC3DB2B}"/>
              </a:ext>
            </a:extLst>
          </p:cNvPr>
          <p:cNvSpPr>
            <a:spLocks noGrp="1"/>
          </p:cNvSpPr>
          <p:nvPr>
            <p:ph type="body" sz="quarter" idx="15" hasCustomPrompt="1"/>
          </p:nvPr>
        </p:nvSpPr>
        <p:spPr>
          <a:xfrm>
            <a:off x="-3359735" y="3734902"/>
            <a:ext cx="4197935" cy="737268"/>
          </a:xfrm>
        </p:spPr>
        <p:txBody>
          <a:bodyPr/>
          <a:lstStyle>
            <a:lvl1pPr>
              <a:defRPr>
                <a:solidFill>
                  <a:srgbClr val="00529B"/>
                </a:solidFill>
                <a:latin typeface="Arial" panose="020B0604020202020204" pitchFamily="34" charset="0"/>
                <a:cs typeface="Arial" panose="020B0604020202020204" pitchFamily="34" charset="0"/>
              </a:defRPr>
            </a:lvl1pPr>
            <a:lvl2pPr>
              <a:defRPr>
                <a:solidFill>
                  <a:srgbClr val="00529B"/>
                </a:solidFill>
                <a:latin typeface="Arial" panose="020B0604020202020204" pitchFamily="34" charset="0"/>
                <a:cs typeface="Arial" panose="020B0604020202020204" pitchFamily="34" charset="0"/>
              </a:defRPr>
            </a:lvl2pPr>
            <a:lvl3pPr>
              <a:defRPr>
                <a:solidFill>
                  <a:srgbClr val="00529B"/>
                </a:solidFill>
                <a:latin typeface="Arial" panose="020B0604020202020204" pitchFamily="34" charset="0"/>
                <a:cs typeface="Arial" panose="020B0604020202020204" pitchFamily="34" charset="0"/>
              </a:defRPr>
            </a:lvl3pPr>
            <a:lvl4pPr>
              <a:defRPr>
                <a:solidFill>
                  <a:srgbClr val="00529B"/>
                </a:solidFill>
                <a:latin typeface="Arial" panose="020B0604020202020204" pitchFamily="34" charset="0"/>
                <a:cs typeface="Arial" panose="020B0604020202020204" pitchFamily="34" charset="0"/>
              </a:defRPr>
            </a:lvl4pPr>
            <a:lvl5pPr>
              <a:defRPr>
                <a:solidFill>
                  <a:srgbClr val="00529B"/>
                </a:solidFill>
                <a:latin typeface="Arial" panose="020B0604020202020204" pitchFamily="34" charset="0"/>
                <a:cs typeface="Arial" panose="020B0604020202020204" pitchFamily="34" charset="0"/>
              </a:defRPr>
            </a:lvl5pPr>
          </a:lstStyle>
          <a:p>
            <a:pPr lvl="0"/>
            <a:r>
              <a:rPr lang="en-US" dirty="0"/>
              <a:t>3 Click to edit</a:t>
            </a:r>
          </a:p>
        </p:txBody>
      </p:sp>
      <p:sp>
        <p:nvSpPr>
          <p:cNvPr id="7" name="Text Placeholder 3">
            <a:extLst>
              <a:ext uri="{FF2B5EF4-FFF2-40B4-BE49-F238E27FC236}">
                <a16:creationId xmlns:a16="http://schemas.microsoft.com/office/drawing/2014/main" id="{E65EF413-F520-D473-2ECC-A271562761C3}"/>
              </a:ext>
            </a:extLst>
          </p:cNvPr>
          <p:cNvSpPr>
            <a:spLocks noGrp="1"/>
          </p:cNvSpPr>
          <p:nvPr>
            <p:ph type="body" sz="quarter" idx="16" hasCustomPrompt="1"/>
          </p:nvPr>
        </p:nvSpPr>
        <p:spPr>
          <a:xfrm>
            <a:off x="-3359735" y="4930040"/>
            <a:ext cx="4197935" cy="737268"/>
          </a:xfrm>
        </p:spPr>
        <p:txBody>
          <a:bodyPr/>
          <a:lstStyle>
            <a:lvl1pPr>
              <a:defRPr>
                <a:solidFill>
                  <a:srgbClr val="00529B"/>
                </a:solidFill>
                <a:latin typeface="Arial" panose="020B0604020202020204" pitchFamily="34" charset="0"/>
                <a:cs typeface="Arial" panose="020B0604020202020204" pitchFamily="34" charset="0"/>
              </a:defRPr>
            </a:lvl1pPr>
            <a:lvl2pPr>
              <a:defRPr>
                <a:solidFill>
                  <a:srgbClr val="00529B"/>
                </a:solidFill>
                <a:latin typeface="Arial" panose="020B0604020202020204" pitchFamily="34" charset="0"/>
                <a:cs typeface="Arial" panose="020B0604020202020204" pitchFamily="34" charset="0"/>
              </a:defRPr>
            </a:lvl2pPr>
            <a:lvl3pPr>
              <a:defRPr>
                <a:solidFill>
                  <a:srgbClr val="00529B"/>
                </a:solidFill>
                <a:latin typeface="Arial" panose="020B0604020202020204" pitchFamily="34" charset="0"/>
                <a:cs typeface="Arial" panose="020B0604020202020204" pitchFamily="34" charset="0"/>
              </a:defRPr>
            </a:lvl3pPr>
            <a:lvl4pPr>
              <a:defRPr>
                <a:solidFill>
                  <a:srgbClr val="00529B"/>
                </a:solidFill>
                <a:latin typeface="Arial" panose="020B0604020202020204" pitchFamily="34" charset="0"/>
                <a:cs typeface="Arial" panose="020B0604020202020204" pitchFamily="34" charset="0"/>
              </a:defRPr>
            </a:lvl4pPr>
            <a:lvl5pPr>
              <a:defRPr>
                <a:solidFill>
                  <a:srgbClr val="00529B"/>
                </a:solidFill>
                <a:latin typeface="Arial" panose="020B0604020202020204" pitchFamily="34" charset="0"/>
                <a:cs typeface="Arial" panose="020B0604020202020204" pitchFamily="34" charset="0"/>
              </a:defRPr>
            </a:lvl5pPr>
          </a:lstStyle>
          <a:p>
            <a:pPr lvl="0"/>
            <a:r>
              <a:rPr lang="en-US" dirty="0"/>
              <a:t>4 Click to edit</a:t>
            </a:r>
          </a:p>
        </p:txBody>
      </p:sp>
      <p:sp>
        <p:nvSpPr>
          <p:cNvPr id="8" name="Text Placeholder 3">
            <a:extLst>
              <a:ext uri="{FF2B5EF4-FFF2-40B4-BE49-F238E27FC236}">
                <a16:creationId xmlns:a16="http://schemas.microsoft.com/office/drawing/2014/main" id="{7BE14469-4DCA-0940-DB86-1792D8B663BB}"/>
              </a:ext>
            </a:extLst>
          </p:cNvPr>
          <p:cNvSpPr>
            <a:spLocks noGrp="1"/>
          </p:cNvSpPr>
          <p:nvPr>
            <p:ph type="body" sz="quarter" idx="17" hasCustomPrompt="1"/>
          </p:nvPr>
        </p:nvSpPr>
        <p:spPr>
          <a:xfrm>
            <a:off x="11546306" y="1360004"/>
            <a:ext cx="4522788" cy="737268"/>
          </a:xfrm>
        </p:spPr>
        <p:txBody>
          <a:bodyPr/>
          <a:lstStyle>
            <a:lvl1pPr marL="0" indent="0">
              <a:buNone/>
              <a:defRPr>
                <a:solidFill>
                  <a:srgbClr val="00529B"/>
                </a:solidFill>
                <a:latin typeface="Arial" panose="020B0604020202020204" pitchFamily="34" charset="0"/>
                <a:cs typeface="Arial" panose="020B0604020202020204" pitchFamily="34" charset="0"/>
              </a:defRPr>
            </a:lvl1pPr>
            <a:lvl2pPr>
              <a:defRPr>
                <a:solidFill>
                  <a:srgbClr val="00529B"/>
                </a:solidFill>
                <a:latin typeface="Arial" panose="020B0604020202020204" pitchFamily="34" charset="0"/>
                <a:cs typeface="Arial" panose="020B0604020202020204" pitchFamily="34" charset="0"/>
              </a:defRPr>
            </a:lvl2pPr>
            <a:lvl3pPr>
              <a:defRPr>
                <a:solidFill>
                  <a:srgbClr val="00529B"/>
                </a:solidFill>
                <a:latin typeface="Arial" panose="020B0604020202020204" pitchFamily="34" charset="0"/>
                <a:cs typeface="Arial" panose="020B0604020202020204" pitchFamily="34" charset="0"/>
              </a:defRPr>
            </a:lvl3pPr>
            <a:lvl4pPr>
              <a:defRPr>
                <a:solidFill>
                  <a:srgbClr val="00529B"/>
                </a:solidFill>
                <a:latin typeface="Arial" panose="020B0604020202020204" pitchFamily="34" charset="0"/>
                <a:cs typeface="Arial" panose="020B0604020202020204" pitchFamily="34" charset="0"/>
              </a:defRPr>
            </a:lvl4pPr>
            <a:lvl5pPr>
              <a:defRPr>
                <a:solidFill>
                  <a:srgbClr val="00529B"/>
                </a:solidFill>
                <a:latin typeface="Arial" panose="020B0604020202020204" pitchFamily="34" charset="0"/>
                <a:cs typeface="Arial" panose="020B0604020202020204" pitchFamily="34" charset="0"/>
              </a:defRPr>
            </a:lvl5pPr>
          </a:lstStyle>
          <a:p>
            <a:pPr lvl="0"/>
            <a:r>
              <a:rPr lang="en-US" dirty="0"/>
              <a:t>5 Click to edit</a:t>
            </a:r>
          </a:p>
        </p:txBody>
      </p:sp>
      <p:sp>
        <p:nvSpPr>
          <p:cNvPr id="9" name="Text Placeholder 3">
            <a:extLst>
              <a:ext uri="{FF2B5EF4-FFF2-40B4-BE49-F238E27FC236}">
                <a16:creationId xmlns:a16="http://schemas.microsoft.com/office/drawing/2014/main" id="{757FDD81-66B9-8E6E-D2F3-736EDB754906}"/>
              </a:ext>
            </a:extLst>
          </p:cNvPr>
          <p:cNvSpPr>
            <a:spLocks noGrp="1"/>
          </p:cNvSpPr>
          <p:nvPr>
            <p:ph type="body" sz="quarter" idx="18" hasCustomPrompt="1"/>
          </p:nvPr>
        </p:nvSpPr>
        <p:spPr>
          <a:xfrm>
            <a:off x="11546306" y="2373864"/>
            <a:ext cx="4522788" cy="737268"/>
          </a:xfrm>
        </p:spPr>
        <p:txBody>
          <a:bodyPr/>
          <a:lstStyle>
            <a:lvl1pPr marL="0" indent="0">
              <a:buNone/>
              <a:defRPr>
                <a:solidFill>
                  <a:srgbClr val="00529B"/>
                </a:solidFill>
                <a:latin typeface="Arial" panose="020B0604020202020204" pitchFamily="34" charset="0"/>
                <a:cs typeface="Arial" panose="020B0604020202020204" pitchFamily="34" charset="0"/>
              </a:defRPr>
            </a:lvl1pPr>
            <a:lvl2pPr>
              <a:defRPr>
                <a:solidFill>
                  <a:srgbClr val="00529B"/>
                </a:solidFill>
                <a:latin typeface="Arial" panose="020B0604020202020204" pitchFamily="34" charset="0"/>
                <a:cs typeface="Arial" panose="020B0604020202020204" pitchFamily="34" charset="0"/>
              </a:defRPr>
            </a:lvl2pPr>
            <a:lvl3pPr>
              <a:defRPr>
                <a:solidFill>
                  <a:srgbClr val="00529B"/>
                </a:solidFill>
                <a:latin typeface="Arial" panose="020B0604020202020204" pitchFamily="34" charset="0"/>
                <a:cs typeface="Arial" panose="020B0604020202020204" pitchFamily="34" charset="0"/>
              </a:defRPr>
            </a:lvl3pPr>
            <a:lvl4pPr>
              <a:defRPr>
                <a:solidFill>
                  <a:srgbClr val="00529B"/>
                </a:solidFill>
                <a:latin typeface="Arial" panose="020B0604020202020204" pitchFamily="34" charset="0"/>
                <a:cs typeface="Arial" panose="020B0604020202020204" pitchFamily="34" charset="0"/>
              </a:defRPr>
            </a:lvl4pPr>
            <a:lvl5pPr>
              <a:defRPr>
                <a:solidFill>
                  <a:srgbClr val="00529B"/>
                </a:solidFill>
                <a:latin typeface="Arial" panose="020B0604020202020204" pitchFamily="34" charset="0"/>
                <a:cs typeface="Arial" panose="020B0604020202020204" pitchFamily="34" charset="0"/>
              </a:defRPr>
            </a:lvl5pPr>
          </a:lstStyle>
          <a:p>
            <a:pPr lvl="0"/>
            <a:r>
              <a:rPr lang="en-US" dirty="0"/>
              <a:t>6 Click to edit</a:t>
            </a:r>
          </a:p>
        </p:txBody>
      </p:sp>
      <p:sp>
        <p:nvSpPr>
          <p:cNvPr id="13" name="Text Placeholder 3">
            <a:extLst>
              <a:ext uri="{FF2B5EF4-FFF2-40B4-BE49-F238E27FC236}">
                <a16:creationId xmlns:a16="http://schemas.microsoft.com/office/drawing/2014/main" id="{62F1D8C0-7E2E-265E-1F30-2445B36AE02F}"/>
              </a:ext>
            </a:extLst>
          </p:cNvPr>
          <p:cNvSpPr>
            <a:spLocks noGrp="1"/>
          </p:cNvSpPr>
          <p:nvPr>
            <p:ph type="body" sz="quarter" idx="19" hasCustomPrompt="1"/>
          </p:nvPr>
        </p:nvSpPr>
        <p:spPr>
          <a:xfrm>
            <a:off x="11546306" y="3541260"/>
            <a:ext cx="4522788" cy="737268"/>
          </a:xfrm>
        </p:spPr>
        <p:txBody>
          <a:bodyPr/>
          <a:lstStyle>
            <a:lvl1pPr marL="0" indent="0">
              <a:buNone/>
              <a:defRPr>
                <a:solidFill>
                  <a:srgbClr val="00529B"/>
                </a:solidFill>
                <a:latin typeface="Arial" panose="020B0604020202020204" pitchFamily="34" charset="0"/>
                <a:cs typeface="Arial" panose="020B0604020202020204" pitchFamily="34" charset="0"/>
              </a:defRPr>
            </a:lvl1pPr>
            <a:lvl2pPr>
              <a:defRPr>
                <a:solidFill>
                  <a:srgbClr val="00529B"/>
                </a:solidFill>
                <a:latin typeface="Arial" panose="020B0604020202020204" pitchFamily="34" charset="0"/>
                <a:cs typeface="Arial" panose="020B0604020202020204" pitchFamily="34" charset="0"/>
              </a:defRPr>
            </a:lvl2pPr>
            <a:lvl3pPr>
              <a:defRPr>
                <a:solidFill>
                  <a:srgbClr val="00529B"/>
                </a:solidFill>
                <a:latin typeface="Arial" panose="020B0604020202020204" pitchFamily="34" charset="0"/>
                <a:cs typeface="Arial" panose="020B0604020202020204" pitchFamily="34" charset="0"/>
              </a:defRPr>
            </a:lvl3pPr>
            <a:lvl4pPr>
              <a:defRPr>
                <a:solidFill>
                  <a:srgbClr val="00529B"/>
                </a:solidFill>
                <a:latin typeface="Arial" panose="020B0604020202020204" pitchFamily="34" charset="0"/>
                <a:cs typeface="Arial" panose="020B0604020202020204" pitchFamily="34" charset="0"/>
              </a:defRPr>
            </a:lvl4pPr>
            <a:lvl5pPr>
              <a:defRPr>
                <a:solidFill>
                  <a:srgbClr val="00529B"/>
                </a:solidFill>
                <a:latin typeface="Arial" panose="020B0604020202020204" pitchFamily="34" charset="0"/>
                <a:cs typeface="Arial" panose="020B0604020202020204" pitchFamily="34" charset="0"/>
              </a:defRPr>
            </a:lvl5pPr>
          </a:lstStyle>
          <a:p>
            <a:pPr lvl="0"/>
            <a:r>
              <a:rPr lang="en-US" dirty="0"/>
              <a:t>7 Click to edit</a:t>
            </a:r>
          </a:p>
        </p:txBody>
      </p:sp>
      <p:sp>
        <p:nvSpPr>
          <p:cNvPr id="14" name="Text Placeholder 3">
            <a:extLst>
              <a:ext uri="{FF2B5EF4-FFF2-40B4-BE49-F238E27FC236}">
                <a16:creationId xmlns:a16="http://schemas.microsoft.com/office/drawing/2014/main" id="{15FA4F8B-4C8A-A640-A4E7-08C25A29B17A}"/>
              </a:ext>
            </a:extLst>
          </p:cNvPr>
          <p:cNvSpPr>
            <a:spLocks noGrp="1"/>
          </p:cNvSpPr>
          <p:nvPr>
            <p:ph type="body" sz="quarter" idx="20" hasCustomPrompt="1"/>
          </p:nvPr>
        </p:nvSpPr>
        <p:spPr>
          <a:xfrm>
            <a:off x="11546306" y="4756451"/>
            <a:ext cx="4522788" cy="737268"/>
          </a:xfrm>
        </p:spPr>
        <p:txBody>
          <a:bodyPr/>
          <a:lstStyle>
            <a:lvl1pPr marL="0" indent="0">
              <a:buNone/>
              <a:defRPr>
                <a:solidFill>
                  <a:srgbClr val="00529B"/>
                </a:solidFill>
                <a:latin typeface="Arial" panose="020B0604020202020204" pitchFamily="34" charset="0"/>
                <a:cs typeface="Arial" panose="020B0604020202020204" pitchFamily="34" charset="0"/>
              </a:defRPr>
            </a:lvl1pPr>
            <a:lvl2pPr>
              <a:defRPr>
                <a:solidFill>
                  <a:srgbClr val="00529B"/>
                </a:solidFill>
                <a:latin typeface="Arial" panose="020B0604020202020204" pitchFamily="34" charset="0"/>
                <a:cs typeface="Arial" panose="020B0604020202020204" pitchFamily="34" charset="0"/>
              </a:defRPr>
            </a:lvl2pPr>
            <a:lvl3pPr>
              <a:defRPr>
                <a:solidFill>
                  <a:srgbClr val="00529B"/>
                </a:solidFill>
                <a:latin typeface="Arial" panose="020B0604020202020204" pitchFamily="34" charset="0"/>
                <a:cs typeface="Arial" panose="020B0604020202020204" pitchFamily="34" charset="0"/>
              </a:defRPr>
            </a:lvl3pPr>
            <a:lvl4pPr>
              <a:defRPr>
                <a:solidFill>
                  <a:srgbClr val="00529B"/>
                </a:solidFill>
                <a:latin typeface="Arial" panose="020B0604020202020204" pitchFamily="34" charset="0"/>
                <a:cs typeface="Arial" panose="020B0604020202020204" pitchFamily="34" charset="0"/>
              </a:defRPr>
            </a:lvl4pPr>
            <a:lvl5pPr>
              <a:defRPr>
                <a:solidFill>
                  <a:srgbClr val="00529B"/>
                </a:solidFill>
                <a:latin typeface="Arial" panose="020B0604020202020204" pitchFamily="34" charset="0"/>
                <a:cs typeface="Arial" panose="020B0604020202020204" pitchFamily="34" charset="0"/>
              </a:defRPr>
            </a:lvl5pPr>
          </a:lstStyle>
          <a:p>
            <a:pPr lvl="0"/>
            <a:r>
              <a:rPr lang="en-US" dirty="0"/>
              <a:t>8 Click to edit</a:t>
            </a:r>
          </a:p>
        </p:txBody>
      </p:sp>
    </p:spTree>
    <p:custDataLst>
      <p:tags r:id="rId1"/>
    </p:custDataLst>
    <p:extLst>
      <p:ext uri="{BB962C8B-B14F-4D97-AF65-F5344CB8AC3E}">
        <p14:creationId xmlns:p14="http://schemas.microsoft.com/office/powerpoint/2010/main" val="38609869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 Q&amp;A 8 conten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1"/>
            <a:ext cx="12192000" cy="955040"/>
          </a:xfrm>
          <a:prstGeom prst="rect">
            <a:avLst/>
          </a:prstGeom>
        </p:spPr>
        <p:txBody>
          <a:bodyPr anchor="ctr">
            <a:normAutofit/>
          </a:bodyPr>
          <a:lstStyle>
            <a:lvl1pPr>
              <a:defRPr sz="3000"/>
            </a:lvl1pPr>
          </a:lstStyle>
          <a:p>
            <a:r>
              <a:rPr lang="en-US" dirty="0"/>
              <a:t>Click to edit Master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February 2025</a:t>
            </a:r>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3938154" y="6492240"/>
            <a:ext cx="4315691" cy="365125"/>
          </a:xfrm>
        </p:spPr>
        <p:txBody>
          <a:bodyPr/>
          <a:lstStyle>
            <a:lvl1pPr>
              <a:defRPr>
                <a:solidFill>
                  <a:srgbClr val="8FAADC"/>
                </a:solidFill>
              </a:defRPr>
            </a:lvl1pPr>
          </a:lstStyle>
          <a:p>
            <a:r>
              <a:rPr lang="en-US"/>
              <a:t>Medicare for People with End-Stage Renal Disease (ESRD)</a:t>
            </a:r>
          </a:p>
        </p:txBody>
      </p:sp>
      <p:sp>
        <p:nvSpPr>
          <p:cNvPr id="4" name="Text Placeholder 3">
            <a:extLst>
              <a:ext uri="{FF2B5EF4-FFF2-40B4-BE49-F238E27FC236}">
                <a16:creationId xmlns:a16="http://schemas.microsoft.com/office/drawing/2014/main" id="{B9BA3EE1-7938-9292-489D-CF9EA9D7FE8D}"/>
              </a:ext>
            </a:extLst>
          </p:cNvPr>
          <p:cNvSpPr>
            <a:spLocks noGrp="1"/>
          </p:cNvSpPr>
          <p:nvPr>
            <p:ph type="body" sz="quarter" idx="13" hasCustomPrompt="1"/>
          </p:nvPr>
        </p:nvSpPr>
        <p:spPr>
          <a:xfrm>
            <a:off x="-3359738" y="1403471"/>
            <a:ext cx="4965192" cy="1097280"/>
          </a:xfrm>
          <a:prstGeom prst="roundRect">
            <a:avLst/>
          </a:prstGeom>
          <a:ln w="38100">
            <a:solidFill>
              <a:schemeClr val="tx1"/>
            </a:solidFill>
          </a:ln>
        </p:spPr>
        <p:txBody>
          <a:bodyPr anchor="ctr"/>
          <a:lstStyle>
            <a:lvl1pPr>
              <a:defRPr>
                <a:solidFill>
                  <a:srgbClr val="00529B"/>
                </a:solidFill>
                <a:latin typeface="Arial" panose="020B0604020202020204" pitchFamily="34" charset="0"/>
                <a:cs typeface="Arial" panose="020B0604020202020204" pitchFamily="34" charset="0"/>
              </a:defRPr>
            </a:lvl1pPr>
            <a:lvl2pPr>
              <a:defRPr>
                <a:solidFill>
                  <a:srgbClr val="00529B"/>
                </a:solidFill>
                <a:latin typeface="Arial" panose="020B0604020202020204" pitchFamily="34" charset="0"/>
                <a:cs typeface="Arial" panose="020B0604020202020204" pitchFamily="34" charset="0"/>
              </a:defRPr>
            </a:lvl2pPr>
            <a:lvl3pPr>
              <a:defRPr>
                <a:solidFill>
                  <a:srgbClr val="00529B"/>
                </a:solidFill>
                <a:latin typeface="Arial" panose="020B0604020202020204" pitchFamily="34" charset="0"/>
                <a:cs typeface="Arial" panose="020B0604020202020204" pitchFamily="34" charset="0"/>
              </a:defRPr>
            </a:lvl3pPr>
            <a:lvl4pPr>
              <a:defRPr>
                <a:solidFill>
                  <a:srgbClr val="00529B"/>
                </a:solidFill>
                <a:latin typeface="Arial" panose="020B0604020202020204" pitchFamily="34" charset="0"/>
                <a:cs typeface="Arial" panose="020B0604020202020204" pitchFamily="34" charset="0"/>
              </a:defRPr>
            </a:lvl4pPr>
            <a:lvl5pPr>
              <a:defRPr>
                <a:solidFill>
                  <a:srgbClr val="00529B"/>
                </a:solidFill>
                <a:latin typeface="Arial" panose="020B0604020202020204" pitchFamily="34" charset="0"/>
                <a:cs typeface="Arial" panose="020B0604020202020204" pitchFamily="34" charset="0"/>
              </a:defRPr>
            </a:lvl5pPr>
          </a:lstStyle>
          <a:p>
            <a:pPr lvl="0"/>
            <a:r>
              <a:rPr lang="en-US" dirty="0"/>
              <a:t>1 Click to edit</a:t>
            </a:r>
          </a:p>
        </p:txBody>
      </p:sp>
      <p:sp>
        <p:nvSpPr>
          <p:cNvPr id="5" name="Text Placeholder 3">
            <a:extLst>
              <a:ext uri="{FF2B5EF4-FFF2-40B4-BE49-F238E27FC236}">
                <a16:creationId xmlns:a16="http://schemas.microsoft.com/office/drawing/2014/main" id="{610049D8-4D6D-1662-F62F-258489B7B49E}"/>
              </a:ext>
            </a:extLst>
          </p:cNvPr>
          <p:cNvSpPr>
            <a:spLocks noGrp="1"/>
          </p:cNvSpPr>
          <p:nvPr>
            <p:ph type="body" sz="quarter" idx="14" hasCustomPrompt="1"/>
          </p:nvPr>
        </p:nvSpPr>
        <p:spPr>
          <a:xfrm>
            <a:off x="9930605" y="1564857"/>
            <a:ext cx="4965192" cy="1097280"/>
          </a:xfrm>
          <a:prstGeom prst="roundRect">
            <a:avLst/>
          </a:prstGeom>
          <a:ln w="38100">
            <a:solidFill>
              <a:schemeClr val="tx1"/>
            </a:solidFill>
          </a:ln>
        </p:spPr>
        <p:txBody>
          <a:bodyPr anchor="ctr"/>
          <a:lstStyle>
            <a:lvl1pPr>
              <a:defRPr>
                <a:solidFill>
                  <a:srgbClr val="00529B"/>
                </a:solidFill>
                <a:latin typeface="Arial" panose="020B0604020202020204" pitchFamily="34" charset="0"/>
                <a:cs typeface="Arial" panose="020B0604020202020204" pitchFamily="34" charset="0"/>
              </a:defRPr>
            </a:lvl1pPr>
            <a:lvl2pPr>
              <a:defRPr>
                <a:solidFill>
                  <a:srgbClr val="00529B"/>
                </a:solidFill>
                <a:latin typeface="Arial" panose="020B0604020202020204" pitchFamily="34" charset="0"/>
                <a:cs typeface="Arial" panose="020B0604020202020204" pitchFamily="34" charset="0"/>
              </a:defRPr>
            </a:lvl2pPr>
            <a:lvl3pPr>
              <a:defRPr>
                <a:solidFill>
                  <a:srgbClr val="00529B"/>
                </a:solidFill>
                <a:latin typeface="Arial" panose="020B0604020202020204" pitchFamily="34" charset="0"/>
                <a:cs typeface="Arial" panose="020B0604020202020204" pitchFamily="34" charset="0"/>
              </a:defRPr>
            </a:lvl3pPr>
            <a:lvl4pPr>
              <a:defRPr>
                <a:solidFill>
                  <a:srgbClr val="00529B"/>
                </a:solidFill>
                <a:latin typeface="Arial" panose="020B0604020202020204" pitchFamily="34" charset="0"/>
                <a:cs typeface="Arial" panose="020B0604020202020204" pitchFamily="34" charset="0"/>
              </a:defRPr>
            </a:lvl4pPr>
            <a:lvl5pPr>
              <a:defRPr>
                <a:solidFill>
                  <a:srgbClr val="00529B"/>
                </a:solidFill>
                <a:latin typeface="Arial" panose="020B0604020202020204" pitchFamily="34" charset="0"/>
                <a:cs typeface="Arial" panose="020B0604020202020204" pitchFamily="34" charset="0"/>
              </a:defRPr>
            </a:lvl5pPr>
          </a:lstStyle>
          <a:p>
            <a:pPr lvl="0"/>
            <a:r>
              <a:rPr lang="en-US" dirty="0"/>
              <a:t>2 Click to edit</a:t>
            </a:r>
          </a:p>
        </p:txBody>
      </p:sp>
      <p:sp>
        <p:nvSpPr>
          <p:cNvPr id="6" name="Text Placeholder 3">
            <a:extLst>
              <a:ext uri="{FF2B5EF4-FFF2-40B4-BE49-F238E27FC236}">
                <a16:creationId xmlns:a16="http://schemas.microsoft.com/office/drawing/2014/main" id="{588B27CD-BE07-9D51-31AA-54FDCDC3DB2B}"/>
              </a:ext>
            </a:extLst>
          </p:cNvPr>
          <p:cNvSpPr>
            <a:spLocks noGrp="1"/>
          </p:cNvSpPr>
          <p:nvPr>
            <p:ph type="body" sz="quarter" idx="15" hasCustomPrompt="1"/>
          </p:nvPr>
        </p:nvSpPr>
        <p:spPr>
          <a:xfrm>
            <a:off x="-3359737" y="2617738"/>
            <a:ext cx="4965192" cy="1097280"/>
          </a:xfrm>
          <a:prstGeom prst="roundRect">
            <a:avLst/>
          </a:prstGeom>
          <a:ln w="38100">
            <a:solidFill>
              <a:schemeClr val="tx1"/>
            </a:solidFill>
          </a:ln>
        </p:spPr>
        <p:txBody>
          <a:bodyPr anchor="ctr"/>
          <a:lstStyle>
            <a:lvl1pPr>
              <a:defRPr>
                <a:solidFill>
                  <a:srgbClr val="00529B"/>
                </a:solidFill>
                <a:latin typeface="Arial" panose="020B0604020202020204" pitchFamily="34" charset="0"/>
                <a:cs typeface="Arial" panose="020B0604020202020204" pitchFamily="34" charset="0"/>
              </a:defRPr>
            </a:lvl1pPr>
            <a:lvl2pPr>
              <a:defRPr>
                <a:solidFill>
                  <a:srgbClr val="00529B"/>
                </a:solidFill>
                <a:latin typeface="Arial" panose="020B0604020202020204" pitchFamily="34" charset="0"/>
                <a:cs typeface="Arial" panose="020B0604020202020204" pitchFamily="34" charset="0"/>
              </a:defRPr>
            </a:lvl2pPr>
            <a:lvl3pPr>
              <a:defRPr>
                <a:solidFill>
                  <a:srgbClr val="00529B"/>
                </a:solidFill>
                <a:latin typeface="Arial" panose="020B0604020202020204" pitchFamily="34" charset="0"/>
                <a:cs typeface="Arial" panose="020B0604020202020204" pitchFamily="34" charset="0"/>
              </a:defRPr>
            </a:lvl3pPr>
            <a:lvl4pPr>
              <a:defRPr>
                <a:solidFill>
                  <a:srgbClr val="00529B"/>
                </a:solidFill>
                <a:latin typeface="Arial" panose="020B0604020202020204" pitchFamily="34" charset="0"/>
                <a:cs typeface="Arial" panose="020B0604020202020204" pitchFamily="34" charset="0"/>
              </a:defRPr>
            </a:lvl4pPr>
            <a:lvl5pPr>
              <a:defRPr>
                <a:solidFill>
                  <a:srgbClr val="00529B"/>
                </a:solidFill>
                <a:latin typeface="Arial" panose="020B0604020202020204" pitchFamily="34" charset="0"/>
                <a:cs typeface="Arial" panose="020B0604020202020204" pitchFamily="34" charset="0"/>
              </a:defRPr>
            </a:lvl5pPr>
          </a:lstStyle>
          <a:p>
            <a:pPr lvl="0"/>
            <a:r>
              <a:rPr lang="en-US" dirty="0"/>
              <a:t>3 Click to edit</a:t>
            </a:r>
          </a:p>
        </p:txBody>
      </p:sp>
      <p:sp>
        <p:nvSpPr>
          <p:cNvPr id="7" name="Text Placeholder 3">
            <a:extLst>
              <a:ext uri="{FF2B5EF4-FFF2-40B4-BE49-F238E27FC236}">
                <a16:creationId xmlns:a16="http://schemas.microsoft.com/office/drawing/2014/main" id="{E65EF413-F520-D473-2ECC-A271562761C3}"/>
              </a:ext>
            </a:extLst>
          </p:cNvPr>
          <p:cNvSpPr>
            <a:spLocks noGrp="1"/>
          </p:cNvSpPr>
          <p:nvPr>
            <p:ph type="body" sz="quarter" idx="16" hasCustomPrompt="1"/>
          </p:nvPr>
        </p:nvSpPr>
        <p:spPr>
          <a:xfrm>
            <a:off x="9930605" y="2618141"/>
            <a:ext cx="4965192" cy="1097280"/>
          </a:xfrm>
          <a:prstGeom prst="roundRect">
            <a:avLst/>
          </a:prstGeom>
          <a:ln w="38100">
            <a:solidFill>
              <a:schemeClr val="tx1"/>
            </a:solidFill>
          </a:ln>
        </p:spPr>
        <p:txBody>
          <a:bodyPr anchor="ctr"/>
          <a:lstStyle>
            <a:lvl1pPr>
              <a:defRPr>
                <a:solidFill>
                  <a:srgbClr val="00529B"/>
                </a:solidFill>
                <a:latin typeface="Arial" panose="020B0604020202020204" pitchFamily="34" charset="0"/>
                <a:cs typeface="Arial" panose="020B0604020202020204" pitchFamily="34" charset="0"/>
              </a:defRPr>
            </a:lvl1pPr>
            <a:lvl2pPr>
              <a:defRPr>
                <a:solidFill>
                  <a:srgbClr val="00529B"/>
                </a:solidFill>
                <a:latin typeface="Arial" panose="020B0604020202020204" pitchFamily="34" charset="0"/>
                <a:cs typeface="Arial" panose="020B0604020202020204" pitchFamily="34" charset="0"/>
              </a:defRPr>
            </a:lvl2pPr>
            <a:lvl3pPr>
              <a:defRPr>
                <a:solidFill>
                  <a:srgbClr val="00529B"/>
                </a:solidFill>
                <a:latin typeface="Arial" panose="020B0604020202020204" pitchFamily="34" charset="0"/>
                <a:cs typeface="Arial" panose="020B0604020202020204" pitchFamily="34" charset="0"/>
              </a:defRPr>
            </a:lvl3pPr>
            <a:lvl4pPr>
              <a:defRPr>
                <a:solidFill>
                  <a:srgbClr val="00529B"/>
                </a:solidFill>
                <a:latin typeface="Arial" panose="020B0604020202020204" pitchFamily="34" charset="0"/>
                <a:cs typeface="Arial" panose="020B0604020202020204" pitchFamily="34" charset="0"/>
              </a:defRPr>
            </a:lvl4pPr>
            <a:lvl5pPr>
              <a:defRPr>
                <a:solidFill>
                  <a:srgbClr val="00529B"/>
                </a:solidFill>
                <a:latin typeface="Arial" panose="020B0604020202020204" pitchFamily="34" charset="0"/>
                <a:cs typeface="Arial" panose="020B0604020202020204" pitchFamily="34" charset="0"/>
              </a:defRPr>
            </a:lvl5pPr>
          </a:lstStyle>
          <a:p>
            <a:pPr lvl="0"/>
            <a:r>
              <a:rPr lang="en-US" dirty="0"/>
              <a:t>4 Click to edit</a:t>
            </a:r>
          </a:p>
        </p:txBody>
      </p:sp>
      <p:sp>
        <p:nvSpPr>
          <p:cNvPr id="8" name="Text Placeholder 3">
            <a:extLst>
              <a:ext uri="{FF2B5EF4-FFF2-40B4-BE49-F238E27FC236}">
                <a16:creationId xmlns:a16="http://schemas.microsoft.com/office/drawing/2014/main" id="{7BE14469-4DCA-0940-DB86-1792D8B663BB}"/>
              </a:ext>
            </a:extLst>
          </p:cNvPr>
          <p:cNvSpPr>
            <a:spLocks noGrp="1"/>
          </p:cNvSpPr>
          <p:nvPr>
            <p:ph type="body" sz="quarter" idx="17" hasCustomPrompt="1"/>
          </p:nvPr>
        </p:nvSpPr>
        <p:spPr>
          <a:xfrm>
            <a:off x="-3684589" y="3818157"/>
            <a:ext cx="4965192" cy="1097280"/>
          </a:xfrm>
          <a:prstGeom prst="roundRect">
            <a:avLst/>
          </a:prstGeom>
          <a:ln w="38100">
            <a:solidFill>
              <a:schemeClr val="tx1"/>
            </a:solidFill>
          </a:ln>
        </p:spPr>
        <p:txBody>
          <a:bodyPr anchor="ctr"/>
          <a:lstStyle>
            <a:lvl1pPr marL="0" indent="0">
              <a:buNone/>
              <a:defRPr>
                <a:solidFill>
                  <a:srgbClr val="00529B"/>
                </a:solidFill>
                <a:latin typeface="Arial" panose="020B0604020202020204" pitchFamily="34" charset="0"/>
                <a:cs typeface="Arial" panose="020B0604020202020204" pitchFamily="34" charset="0"/>
              </a:defRPr>
            </a:lvl1pPr>
            <a:lvl2pPr>
              <a:defRPr>
                <a:solidFill>
                  <a:srgbClr val="00529B"/>
                </a:solidFill>
                <a:latin typeface="Arial" panose="020B0604020202020204" pitchFamily="34" charset="0"/>
                <a:cs typeface="Arial" panose="020B0604020202020204" pitchFamily="34" charset="0"/>
              </a:defRPr>
            </a:lvl2pPr>
            <a:lvl3pPr>
              <a:defRPr>
                <a:solidFill>
                  <a:srgbClr val="00529B"/>
                </a:solidFill>
                <a:latin typeface="Arial" panose="020B0604020202020204" pitchFamily="34" charset="0"/>
                <a:cs typeface="Arial" panose="020B0604020202020204" pitchFamily="34" charset="0"/>
              </a:defRPr>
            </a:lvl3pPr>
            <a:lvl4pPr>
              <a:defRPr>
                <a:solidFill>
                  <a:srgbClr val="00529B"/>
                </a:solidFill>
                <a:latin typeface="Arial" panose="020B0604020202020204" pitchFamily="34" charset="0"/>
                <a:cs typeface="Arial" panose="020B0604020202020204" pitchFamily="34" charset="0"/>
              </a:defRPr>
            </a:lvl4pPr>
            <a:lvl5pPr>
              <a:defRPr>
                <a:solidFill>
                  <a:srgbClr val="00529B"/>
                </a:solidFill>
                <a:latin typeface="Arial" panose="020B0604020202020204" pitchFamily="34" charset="0"/>
                <a:cs typeface="Arial" panose="020B0604020202020204" pitchFamily="34" charset="0"/>
              </a:defRPr>
            </a:lvl5pPr>
          </a:lstStyle>
          <a:p>
            <a:pPr lvl="0"/>
            <a:r>
              <a:rPr lang="en-US" dirty="0"/>
              <a:t>5 Click to edit</a:t>
            </a:r>
          </a:p>
        </p:txBody>
      </p:sp>
      <p:sp>
        <p:nvSpPr>
          <p:cNvPr id="9" name="Text Placeholder 3">
            <a:extLst>
              <a:ext uri="{FF2B5EF4-FFF2-40B4-BE49-F238E27FC236}">
                <a16:creationId xmlns:a16="http://schemas.microsoft.com/office/drawing/2014/main" id="{757FDD81-66B9-8E6E-D2F3-736EDB754906}"/>
              </a:ext>
            </a:extLst>
          </p:cNvPr>
          <p:cNvSpPr>
            <a:spLocks noGrp="1"/>
          </p:cNvSpPr>
          <p:nvPr>
            <p:ph type="body" sz="quarter" idx="18" hasCustomPrompt="1"/>
          </p:nvPr>
        </p:nvSpPr>
        <p:spPr>
          <a:xfrm>
            <a:off x="9930606" y="3798072"/>
            <a:ext cx="4965192" cy="1097280"/>
          </a:xfrm>
          <a:prstGeom prst="roundRect">
            <a:avLst/>
          </a:prstGeom>
          <a:ln w="38100">
            <a:solidFill>
              <a:schemeClr val="tx1"/>
            </a:solidFill>
          </a:ln>
        </p:spPr>
        <p:txBody>
          <a:bodyPr anchor="ctr"/>
          <a:lstStyle>
            <a:lvl1pPr marL="0" indent="0">
              <a:buNone/>
              <a:defRPr>
                <a:solidFill>
                  <a:srgbClr val="00529B"/>
                </a:solidFill>
                <a:latin typeface="Arial" panose="020B0604020202020204" pitchFamily="34" charset="0"/>
                <a:cs typeface="Arial" panose="020B0604020202020204" pitchFamily="34" charset="0"/>
              </a:defRPr>
            </a:lvl1pPr>
            <a:lvl2pPr>
              <a:defRPr>
                <a:solidFill>
                  <a:srgbClr val="00529B"/>
                </a:solidFill>
                <a:latin typeface="Arial" panose="020B0604020202020204" pitchFamily="34" charset="0"/>
                <a:cs typeface="Arial" panose="020B0604020202020204" pitchFamily="34" charset="0"/>
              </a:defRPr>
            </a:lvl2pPr>
            <a:lvl3pPr>
              <a:defRPr>
                <a:solidFill>
                  <a:srgbClr val="00529B"/>
                </a:solidFill>
                <a:latin typeface="Arial" panose="020B0604020202020204" pitchFamily="34" charset="0"/>
                <a:cs typeface="Arial" panose="020B0604020202020204" pitchFamily="34" charset="0"/>
              </a:defRPr>
            </a:lvl3pPr>
            <a:lvl4pPr>
              <a:defRPr>
                <a:solidFill>
                  <a:srgbClr val="00529B"/>
                </a:solidFill>
                <a:latin typeface="Arial" panose="020B0604020202020204" pitchFamily="34" charset="0"/>
                <a:cs typeface="Arial" panose="020B0604020202020204" pitchFamily="34" charset="0"/>
              </a:defRPr>
            </a:lvl4pPr>
            <a:lvl5pPr>
              <a:defRPr>
                <a:solidFill>
                  <a:srgbClr val="00529B"/>
                </a:solidFill>
                <a:latin typeface="Arial" panose="020B0604020202020204" pitchFamily="34" charset="0"/>
                <a:cs typeface="Arial" panose="020B0604020202020204" pitchFamily="34" charset="0"/>
              </a:defRPr>
            </a:lvl5pPr>
          </a:lstStyle>
          <a:p>
            <a:pPr lvl="0"/>
            <a:r>
              <a:rPr lang="en-US" dirty="0"/>
              <a:t>6 Click to edit</a:t>
            </a:r>
          </a:p>
        </p:txBody>
      </p:sp>
      <p:sp>
        <p:nvSpPr>
          <p:cNvPr id="13" name="Text Placeholder 3">
            <a:extLst>
              <a:ext uri="{FF2B5EF4-FFF2-40B4-BE49-F238E27FC236}">
                <a16:creationId xmlns:a16="http://schemas.microsoft.com/office/drawing/2014/main" id="{62F1D8C0-7E2E-265E-1F30-2445B36AE02F}"/>
              </a:ext>
            </a:extLst>
          </p:cNvPr>
          <p:cNvSpPr>
            <a:spLocks noGrp="1"/>
          </p:cNvSpPr>
          <p:nvPr>
            <p:ph type="body" sz="quarter" idx="19" hasCustomPrompt="1"/>
          </p:nvPr>
        </p:nvSpPr>
        <p:spPr>
          <a:xfrm>
            <a:off x="-3684589" y="4923187"/>
            <a:ext cx="4965192" cy="1097280"/>
          </a:xfrm>
          <a:prstGeom prst="roundRect">
            <a:avLst/>
          </a:prstGeom>
          <a:ln w="38100">
            <a:solidFill>
              <a:schemeClr val="tx1"/>
            </a:solidFill>
          </a:ln>
        </p:spPr>
        <p:txBody>
          <a:bodyPr anchor="ctr"/>
          <a:lstStyle>
            <a:lvl1pPr marL="0" indent="0">
              <a:buNone/>
              <a:defRPr>
                <a:solidFill>
                  <a:srgbClr val="00529B"/>
                </a:solidFill>
                <a:latin typeface="Arial" panose="020B0604020202020204" pitchFamily="34" charset="0"/>
                <a:cs typeface="Arial" panose="020B0604020202020204" pitchFamily="34" charset="0"/>
              </a:defRPr>
            </a:lvl1pPr>
            <a:lvl2pPr>
              <a:defRPr>
                <a:solidFill>
                  <a:srgbClr val="00529B"/>
                </a:solidFill>
                <a:latin typeface="Arial" panose="020B0604020202020204" pitchFamily="34" charset="0"/>
                <a:cs typeface="Arial" panose="020B0604020202020204" pitchFamily="34" charset="0"/>
              </a:defRPr>
            </a:lvl2pPr>
            <a:lvl3pPr>
              <a:defRPr>
                <a:solidFill>
                  <a:srgbClr val="00529B"/>
                </a:solidFill>
                <a:latin typeface="Arial" panose="020B0604020202020204" pitchFamily="34" charset="0"/>
                <a:cs typeface="Arial" panose="020B0604020202020204" pitchFamily="34" charset="0"/>
              </a:defRPr>
            </a:lvl3pPr>
            <a:lvl4pPr>
              <a:defRPr>
                <a:solidFill>
                  <a:srgbClr val="00529B"/>
                </a:solidFill>
                <a:latin typeface="Arial" panose="020B0604020202020204" pitchFamily="34" charset="0"/>
                <a:cs typeface="Arial" panose="020B0604020202020204" pitchFamily="34" charset="0"/>
              </a:defRPr>
            </a:lvl4pPr>
            <a:lvl5pPr>
              <a:defRPr>
                <a:solidFill>
                  <a:srgbClr val="00529B"/>
                </a:solidFill>
                <a:latin typeface="Arial" panose="020B0604020202020204" pitchFamily="34" charset="0"/>
                <a:cs typeface="Arial" panose="020B0604020202020204" pitchFamily="34" charset="0"/>
              </a:defRPr>
            </a:lvl5pPr>
          </a:lstStyle>
          <a:p>
            <a:pPr lvl="0"/>
            <a:r>
              <a:rPr lang="en-US" dirty="0"/>
              <a:t>7 Click to edit</a:t>
            </a:r>
          </a:p>
        </p:txBody>
      </p:sp>
      <p:sp>
        <p:nvSpPr>
          <p:cNvPr id="14" name="Text Placeholder 3">
            <a:extLst>
              <a:ext uri="{FF2B5EF4-FFF2-40B4-BE49-F238E27FC236}">
                <a16:creationId xmlns:a16="http://schemas.microsoft.com/office/drawing/2014/main" id="{15FA4F8B-4C8A-A640-A4E7-08C25A29B17A}"/>
              </a:ext>
            </a:extLst>
          </p:cNvPr>
          <p:cNvSpPr>
            <a:spLocks noGrp="1"/>
          </p:cNvSpPr>
          <p:nvPr>
            <p:ph type="body" sz="quarter" idx="20" hasCustomPrompt="1"/>
          </p:nvPr>
        </p:nvSpPr>
        <p:spPr>
          <a:xfrm>
            <a:off x="9982200" y="4923187"/>
            <a:ext cx="4965192" cy="1097280"/>
          </a:xfrm>
          <a:prstGeom prst="roundRect">
            <a:avLst/>
          </a:prstGeom>
          <a:ln w="38100">
            <a:solidFill>
              <a:schemeClr val="tx1"/>
            </a:solidFill>
          </a:ln>
        </p:spPr>
        <p:txBody>
          <a:bodyPr anchor="ctr"/>
          <a:lstStyle>
            <a:lvl1pPr marL="0" indent="0">
              <a:buNone/>
              <a:defRPr>
                <a:solidFill>
                  <a:srgbClr val="00529B"/>
                </a:solidFill>
                <a:latin typeface="Arial" panose="020B0604020202020204" pitchFamily="34" charset="0"/>
                <a:cs typeface="Arial" panose="020B0604020202020204" pitchFamily="34" charset="0"/>
              </a:defRPr>
            </a:lvl1pPr>
            <a:lvl2pPr>
              <a:defRPr>
                <a:solidFill>
                  <a:srgbClr val="00529B"/>
                </a:solidFill>
                <a:latin typeface="Arial" panose="020B0604020202020204" pitchFamily="34" charset="0"/>
                <a:cs typeface="Arial" panose="020B0604020202020204" pitchFamily="34" charset="0"/>
              </a:defRPr>
            </a:lvl2pPr>
            <a:lvl3pPr>
              <a:defRPr>
                <a:solidFill>
                  <a:srgbClr val="00529B"/>
                </a:solidFill>
                <a:latin typeface="Arial" panose="020B0604020202020204" pitchFamily="34" charset="0"/>
                <a:cs typeface="Arial" panose="020B0604020202020204" pitchFamily="34" charset="0"/>
              </a:defRPr>
            </a:lvl3pPr>
            <a:lvl4pPr>
              <a:defRPr>
                <a:solidFill>
                  <a:srgbClr val="00529B"/>
                </a:solidFill>
                <a:latin typeface="Arial" panose="020B0604020202020204" pitchFamily="34" charset="0"/>
                <a:cs typeface="Arial" panose="020B0604020202020204" pitchFamily="34" charset="0"/>
              </a:defRPr>
            </a:lvl4pPr>
            <a:lvl5pPr>
              <a:defRPr>
                <a:solidFill>
                  <a:srgbClr val="00529B"/>
                </a:solidFill>
                <a:latin typeface="Arial" panose="020B0604020202020204" pitchFamily="34" charset="0"/>
                <a:cs typeface="Arial" panose="020B0604020202020204" pitchFamily="34" charset="0"/>
              </a:defRPr>
            </a:lvl5pPr>
          </a:lstStyle>
          <a:p>
            <a:pPr lvl="0"/>
            <a:r>
              <a:rPr lang="en-US" dirty="0"/>
              <a:t>8 Click to edit</a:t>
            </a:r>
          </a:p>
        </p:txBody>
      </p:sp>
    </p:spTree>
    <p:custDataLst>
      <p:tags r:id="rId1"/>
    </p:custDataLst>
    <p:extLst>
      <p:ext uri="{BB962C8B-B14F-4D97-AF65-F5344CB8AC3E}">
        <p14:creationId xmlns:p14="http://schemas.microsoft.com/office/powerpoint/2010/main" val="5545687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Title Only">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1"/>
            <a:ext cx="12192000" cy="955040"/>
          </a:xfrm>
          <a:prstGeom prst="rect">
            <a:avLst/>
          </a:prstGeom>
        </p:spPr>
        <p:txBody>
          <a:bodyPr anchor="ctr">
            <a:normAutofit/>
          </a:bodyPr>
          <a:lstStyle>
            <a:lvl1pPr>
              <a:defRPr sz="3000"/>
            </a:lvl1pPr>
          </a:lstStyle>
          <a:p>
            <a:r>
              <a:rPr lang="en-US" dirty="0"/>
              <a:t>Click to edit Master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February 2025</a:t>
            </a:r>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3938154" y="6492240"/>
            <a:ext cx="4315691" cy="365125"/>
          </a:xfrm>
        </p:spPr>
        <p:txBody>
          <a:bodyPr/>
          <a:lstStyle>
            <a:lvl1pPr>
              <a:defRPr>
                <a:solidFill>
                  <a:srgbClr val="8FAADC"/>
                </a:solidFill>
              </a:defRPr>
            </a:lvl1pPr>
          </a:lstStyle>
          <a:p>
            <a:r>
              <a:rPr lang="en-US"/>
              <a:t>Medicare for People with End-Stage Renal Disease (ESRD)</a:t>
            </a:r>
          </a:p>
        </p:txBody>
      </p:sp>
      <p:sp>
        <p:nvSpPr>
          <p:cNvPr id="6" name="Content Placeholder 5">
            <a:extLst>
              <a:ext uri="{FF2B5EF4-FFF2-40B4-BE49-F238E27FC236}">
                <a16:creationId xmlns:a16="http://schemas.microsoft.com/office/drawing/2014/main" id="{6BE32C6C-EC4B-2E68-B5DF-51E7CB46D11B}"/>
              </a:ext>
            </a:extLst>
          </p:cNvPr>
          <p:cNvSpPr>
            <a:spLocks noGrp="1"/>
          </p:cNvSpPr>
          <p:nvPr>
            <p:ph sz="quarter" idx="13"/>
          </p:nvPr>
        </p:nvSpPr>
        <p:spPr>
          <a:xfrm>
            <a:off x="3092450" y="1119188"/>
            <a:ext cx="5160963" cy="954087"/>
          </a:xfrm>
        </p:spPr>
        <p:txBody>
          <a:bodyPr/>
          <a:lstStyle>
            <a:lvl1pPr>
              <a:defRPr>
                <a:solidFill>
                  <a:srgbClr val="00529B"/>
                </a:solidFill>
              </a:defRPr>
            </a:lvl1pPr>
          </a:lstStyle>
          <a:p>
            <a:pPr lvl="0"/>
            <a:r>
              <a:rPr lang="en-US" dirty="0"/>
              <a:t>Click to edit Master text styles</a:t>
            </a:r>
          </a:p>
        </p:txBody>
      </p:sp>
      <p:sp>
        <p:nvSpPr>
          <p:cNvPr id="8" name="Content Placeholder 7">
            <a:extLst>
              <a:ext uri="{FF2B5EF4-FFF2-40B4-BE49-F238E27FC236}">
                <a16:creationId xmlns:a16="http://schemas.microsoft.com/office/drawing/2014/main" id="{98C9FF92-6BEF-388D-4420-6BC93A4D59BF}"/>
              </a:ext>
            </a:extLst>
          </p:cNvPr>
          <p:cNvSpPr>
            <a:spLocks noGrp="1"/>
          </p:cNvSpPr>
          <p:nvPr>
            <p:ph sz="quarter" idx="14"/>
          </p:nvPr>
        </p:nvSpPr>
        <p:spPr>
          <a:xfrm>
            <a:off x="2574090" y="2698650"/>
            <a:ext cx="2351088" cy="1817687"/>
          </a:xfrm>
        </p:spPr>
        <p:txBody>
          <a:bodyPr/>
          <a:lstStyle>
            <a:lvl1pPr>
              <a:defRPr>
                <a:solidFill>
                  <a:srgbClr val="00529B"/>
                </a:solidFill>
              </a:defRPr>
            </a:lvl1pPr>
          </a:lstStyle>
          <a:p>
            <a:pPr lvl="0"/>
            <a:r>
              <a:rPr lang="en-US" dirty="0"/>
              <a:t>Click to edit Master text styles</a:t>
            </a:r>
          </a:p>
        </p:txBody>
      </p:sp>
      <p:sp>
        <p:nvSpPr>
          <p:cNvPr id="9" name="Content Placeholder 7">
            <a:extLst>
              <a:ext uri="{FF2B5EF4-FFF2-40B4-BE49-F238E27FC236}">
                <a16:creationId xmlns:a16="http://schemas.microsoft.com/office/drawing/2014/main" id="{D2B39838-81AB-91E4-8B46-B1103BBD47A5}"/>
              </a:ext>
            </a:extLst>
          </p:cNvPr>
          <p:cNvSpPr>
            <a:spLocks noGrp="1"/>
          </p:cNvSpPr>
          <p:nvPr>
            <p:ph sz="quarter" idx="15"/>
          </p:nvPr>
        </p:nvSpPr>
        <p:spPr>
          <a:xfrm>
            <a:off x="6925470" y="2698651"/>
            <a:ext cx="2351088" cy="1817687"/>
          </a:xfrm>
        </p:spPr>
        <p:txBody>
          <a:bodyPr/>
          <a:lstStyle>
            <a:lvl1pPr>
              <a:defRPr>
                <a:solidFill>
                  <a:srgbClr val="00529B"/>
                </a:solidFill>
              </a:defRPr>
            </a:lvl1pPr>
          </a:lstStyle>
          <a:p>
            <a:pPr lvl="0"/>
            <a:r>
              <a:rPr lang="en-US" dirty="0"/>
              <a:t>Click to edit Master text styles</a:t>
            </a:r>
          </a:p>
        </p:txBody>
      </p:sp>
      <p:sp>
        <p:nvSpPr>
          <p:cNvPr id="13" name="Content Placeholder 7">
            <a:extLst>
              <a:ext uri="{FF2B5EF4-FFF2-40B4-BE49-F238E27FC236}">
                <a16:creationId xmlns:a16="http://schemas.microsoft.com/office/drawing/2014/main" id="{A41C6941-C34C-CCAC-526D-FB64CEFE8EDF}"/>
              </a:ext>
            </a:extLst>
          </p:cNvPr>
          <p:cNvSpPr>
            <a:spLocks noGrp="1"/>
          </p:cNvSpPr>
          <p:nvPr>
            <p:ph sz="quarter" idx="16"/>
          </p:nvPr>
        </p:nvSpPr>
        <p:spPr>
          <a:xfrm>
            <a:off x="1909376" y="4931778"/>
            <a:ext cx="8662736" cy="1192312"/>
          </a:xfrm>
        </p:spPr>
        <p:txBody>
          <a:bodyPr/>
          <a:lstStyle>
            <a:lvl1pPr>
              <a:defRPr>
                <a:solidFill>
                  <a:srgbClr val="00529B"/>
                </a:solidFill>
              </a:defRPr>
            </a:lvl1pPr>
          </a:lstStyle>
          <a:p>
            <a:pPr lvl="0"/>
            <a:r>
              <a:rPr lang="en-US" dirty="0"/>
              <a:t>Click to edit Master text styles</a:t>
            </a:r>
          </a:p>
        </p:txBody>
      </p:sp>
    </p:spTree>
    <p:custDataLst>
      <p:tags r:id="rId1"/>
    </p:custDataLst>
    <p:extLst>
      <p:ext uri="{BB962C8B-B14F-4D97-AF65-F5344CB8AC3E}">
        <p14:creationId xmlns:p14="http://schemas.microsoft.com/office/powerpoint/2010/main" val="32217993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Title Only">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1"/>
            <a:ext cx="12192000" cy="955040"/>
          </a:xfrm>
          <a:prstGeom prst="rect">
            <a:avLst/>
          </a:prstGeom>
        </p:spPr>
        <p:txBody>
          <a:bodyPr anchor="ctr">
            <a:normAutofit/>
          </a:bodyPr>
          <a:lstStyle>
            <a:lvl1pPr>
              <a:defRPr sz="3000"/>
            </a:lvl1pPr>
          </a:lstStyle>
          <a:p>
            <a:r>
              <a:rPr lang="en-US" dirty="0"/>
              <a:t>Click to edit Master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February 2025</a:t>
            </a:r>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3938154" y="6492240"/>
            <a:ext cx="4315691" cy="365125"/>
          </a:xfrm>
        </p:spPr>
        <p:txBody>
          <a:bodyPr/>
          <a:lstStyle>
            <a:lvl1pPr>
              <a:defRPr>
                <a:solidFill>
                  <a:srgbClr val="8FAADC"/>
                </a:solidFill>
              </a:defRPr>
            </a:lvl1pPr>
          </a:lstStyle>
          <a:p>
            <a:r>
              <a:rPr lang="en-US"/>
              <a:t>Medicare for People with End-Stage Renal Disease (ESRD)</a:t>
            </a:r>
          </a:p>
        </p:txBody>
      </p:sp>
      <p:sp>
        <p:nvSpPr>
          <p:cNvPr id="6" name="Content Placeholder 5">
            <a:extLst>
              <a:ext uri="{FF2B5EF4-FFF2-40B4-BE49-F238E27FC236}">
                <a16:creationId xmlns:a16="http://schemas.microsoft.com/office/drawing/2014/main" id="{6BE32C6C-EC4B-2E68-B5DF-51E7CB46D11B}"/>
              </a:ext>
            </a:extLst>
          </p:cNvPr>
          <p:cNvSpPr>
            <a:spLocks noGrp="1"/>
          </p:cNvSpPr>
          <p:nvPr>
            <p:ph sz="quarter" idx="13"/>
          </p:nvPr>
        </p:nvSpPr>
        <p:spPr>
          <a:xfrm>
            <a:off x="838200" y="1119187"/>
            <a:ext cx="10515600" cy="4112569"/>
          </a:xfrm>
        </p:spPr>
        <p:txBody>
          <a:bodyPr/>
          <a:lstStyle>
            <a:lvl1pPr>
              <a:defRPr>
                <a:solidFill>
                  <a:srgbClr val="00529B"/>
                </a:solidFill>
              </a:defRPr>
            </a:lvl1pPr>
          </a:lstStyle>
          <a:p>
            <a:pPr lvl="0"/>
            <a:r>
              <a:rPr lang="en-US" dirty="0"/>
              <a:t>Click to edit Master text styles</a:t>
            </a:r>
          </a:p>
        </p:txBody>
      </p:sp>
      <p:sp>
        <p:nvSpPr>
          <p:cNvPr id="13" name="Content Placeholder 7">
            <a:extLst>
              <a:ext uri="{FF2B5EF4-FFF2-40B4-BE49-F238E27FC236}">
                <a16:creationId xmlns:a16="http://schemas.microsoft.com/office/drawing/2014/main" id="{A41C6941-C34C-CCAC-526D-FB64CEFE8EDF}"/>
              </a:ext>
            </a:extLst>
          </p:cNvPr>
          <p:cNvSpPr>
            <a:spLocks noGrp="1"/>
          </p:cNvSpPr>
          <p:nvPr>
            <p:ph sz="quarter" idx="16"/>
          </p:nvPr>
        </p:nvSpPr>
        <p:spPr>
          <a:xfrm>
            <a:off x="838199" y="5393802"/>
            <a:ext cx="10515599" cy="730287"/>
          </a:xfrm>
        </p:spPr>
        <p:txBody>
          <a:bodyPr/>
          <a:lstStyle>
            <a:lvl1pPr>
              <a:defRPr>
                <a:solidFill>
                  <a:srgbClr val="00529B"/>
                </a:solidFill>
              </a:defRPr>
            </a:lvl1pPr>
          </a:lstStyle>
          <a:p>
            <a:pPr lvl="0"/>
            <a:r>
              <a:rPr lang="en-US" dirty="0"/>
              <a:t>Click to edit Master text styles</a:t>
            </a:r>
          </a:p>
        </p:txBody>
      </p:sp>
    </p:spTree>
    <p:custDataLst>
      <p:tags r:id="rId1"/>
    </p:custDataLst>
    <p:extLst>
      <p:ext uri="{BB962C8B-B14F-4D97-AF65-F5344CB8AC3E}">
        <p14:creationId xmlns:p14="http://schemas.microsoft.com/office/powerpoint/2010/main" val="8236742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EFBE96CF-81F8-432C-B1DE-5105688787DD}"/>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0" name="Date Placeholder 1">
            <a:extLst>
              <a:ext uri="{FF2B5EF4-FFF2-40B4-BE49-F238E27FC236}">
                <a16:creationId xmlns:a16="http://schemas.microsoft.com/office/drawing/2014/main" id="{032D45DF-95B1-4713-8A71-5ADCC91419F7}"/>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February 2025</a:t>
            </a:r>
          </a:p>
        </p:txBody>
      </p:sp>
      <p:sp>
        <p:nvSpPr>
          <p:cNvPr id="11" name="Footer Placeholder 2">
            <a:extLst>
              <a:ext uri="{FF2B5EF4-FFF2-40B4-BE49-F238E27FC236}">
                <a16:creationId xmlns:a16="http://schemas.microsoft.com/office/drawing/2014/main" id="{DB63D3C4-D75B-4383-A63C-B7B2162BED68}"/>
              </a:ext>
            </a:extLst>
          </p:cNvPr>
          <p:cNvSpPr>
            <a:spLocks noGrp="1"/>
          </p:cNvSpPr>
          <p:nvPr>
            <p:ph type="ftr" sz="quarter" idx="11"/>
          </p:nvPr>
        </p:nvSpPr>
        <p:spPr>
          <a:xfrm>
            <a:off x="3912177" y="6492240"/>
            <a:ext cx="4367645" cy="365125"/>
          </a:xfrm>
        </p:spPr>
        <p:txBody>
          <a:bodyPr/>
          <a:lstStyle>
            <a:lvl1pPr>
              <a:defRPr>
                <a:solidFill>
                  <a:srgbClr val="8FAADC"/>
                </a:solidFill>
              </a:defRPr>
            </a:lvl1pPr>
          </a:lstStyle>
          <a:p>
            <a:r>
              <a:rPr lang="en-US"/>
              <a:t>Medicare for People with End-Stage Renal Disease (ESRD)</a:t>
            </a:r>
          </a:p>
        </p:txBody>
      </p:sp>
    </p:spTree>
    <p:custDataLst>
      <p:tags r:id="rId1"/>
    </p:custDataLst>
    <p:extLst>
      <p:ext uri="{BB962C8B-B14F-4D97-AF65-F5344CB8AC3E}">
        <p14:creationId xmlns:p14="http://schemas.microsoft.com/office/powerpoint/2010/main" val="26675721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1_Knowledge Check">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5027023" cy="719643"/>
          </a:xfrm>
        </p:spPr>
        <p:txBody>
          <a:bodyPr>
            <a:normAutofit/>
          </a:bodyPr>
          <a:lstStyle>
            <a:lvl1pPr algn="l">
              <a:defRPr sz="3400">
                <a:solidFill>
                  <a:srgbClr val="00539A"/>
                </a:solidFill>
              </a:defRPr>
            </a:lvl1pPr>
          </a:lstStyle>
          <a:p>
            <a:r>
              <a:rPr lang="en-US"/>
              <a:t>Title</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a:xfrm>
            <a:off x="838200" y="6492240"/>
            <a:ext cx="2743200" cy="365125"/>
          </a:xfrm>
        </p:spPr>
        <p:txBody>
          <a:bodyPr/>
          <a:lstStyle>
            <a:lvl1pPr>
              <a:defRPr>
                <a:solidFill>
                  <a:schemeClr val="bg1"/>
                </a:solidFill>
              </a:defRPr>
            </a:lvl1pPr>
          </a:lstStyle>
          <a:p>
            <a:r>
              <a:rPr lang="en-US"/>
              <a:t>February 2025</a:t>
            </a:r>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a:xfrm>
            <a:off x="3860222" y="6492875"/>
            <a:ext cx="4471555" cy="365125"/>
          </a:xfrm>
        </p:spPr>
        <p:txBody>
          <a:bodyPr/>
          <a:lstStyle>
            <a:lvl1pPr>
              <a:defRPr>
                <a:solidFill>
                  <a:schemeClr val="bg1"/>
                </a:solidFill>
              </a:defRPr>
            </a:lvl1pPr>
          </a:lstStyle>
          <a:p>
            <a:r>
              <a:rPr lang="en-US"/>
              <a:t>Medicare for People with End-Stage Renal Disease (ESRD)</a:t>
            </a:r>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8610600" y="6492240"/>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fld id="{48F63A3B-78C7-47BE-AE5E-E10140E04643}" type="slidenum">
              <a:rPr lang="en-US" smtClean="0"/>
              <a:t>‹#›</a:t>
            </a:fld>
            <a:endParaRPr lang="en-US"/>
          </a:p>
        </p:txBody>
      </p:sp>
      <p:sp>
        <p:nvSpPr>
          <p:cNvPr id="10" name="Rectangle 9">
            <a:extLst>
              <a:ext uri="{FF2B5EF4-FFF2-40B4-BE49-F238E27FC236}">
                <a16:creationId xmlns:a16="http://schemas.microsoft.com/office/drawing/2014/main" id="{2E6468E8-A952-4184-8931-F077413305CC}"/>
              </a:ext>
            </a:extLst>
          </p:cNvPr>
          <p:cNvSpPr/>
          <p:nvPr/>
        </p:nvSpPr>
        <p:spPr>
          <a:xfrm flipH="1">
            <a:off x="1866142" y="5243279"/>
            <a:ext cx="8816372" cy="664035"/>
          </a:xfrm>
          <a:prstGeom prst="rect">
            <a:avLst/>
          </a:prstGeom>
          <a:gradFill flip="none" rotWithShape="1">
            <a:gsLst>
              <a:gs pos="0">
                <a:schemeClr val="accent1">
                  <a:lumMod val="5000"/>
                  <a:lumOff val="95000"/>
                </a:schemeClr>
              </a:gs>
              <a:gs pos="12000">
                <a:srgbClr val="A3D1FF"/>
              </a:gs>
              <a:gs pos="41000">
                <a:srgbClr val="A7BCE3"/>
              </a:gs>
              <a:gs pos="54000">
                <a:srgbClr val="82A1D8"/>
              </a:gs>
              <a:gs pos="83000">
                <a:srgbClr val="5C84CC"/>
              </a:gs>
              <a:gs pos="100000">
                <a:srgbClr val="0755B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A42734C-3687-4BC4-BF9C-8CE781A5478B}"/>
              </a:ext>
            </a:extLst>
          </p:cNvPr>
          <p:cNvSpPr/>
          <p:nvPr/>
        </p:nvSpPr>
        <p:spPr>
          <a:xfrm>
            <a:off x="10203926"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0</a:t>
            </a:r>
          </a:p>
        </p:txBody>
      </p:sp>
      <p:sp>
        <p:nvSpPr>
          <p:cNvPr id="13" name="Rectangle 12">
            <a:extLst>
              <a:ext uri="{FF2B5EF4-FFF2-40B4-BE49-F238E27FC236}">
                <a16:creationId xmlns:a16="http://schemas.microsoft.com/office/drawing/2014/main" id="{6C079C1C-DC3B-4015-8E83-E20A4EC77018}"/>
              </a:ext>
            </a:extLst>
          </p:cNvPr>
          <p:cNvSpPr/>
          <p:nvPr/>
        </p:nvSpPr>
        <p:spPr>
          <a:xfrm>
            <a:off x="10203926" y="5094536"/>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a:t>
            </a:r>
          </a:p>
        </p:txBody>
      </p:sp>
      <p:sp>
        <p:nvSpPr>
          <p:cNvPr id="14" name="Rectangle 13">
            <a:extLst>
              <a:ext uri="{FF2B5EF4-FFF2-40B4-BE49-F238E27FC236}">
                <a16:creationId xmlns:a16="http://schemas.microsoft.com/office/drawing/2014/main" id="{4A9EB145-64A1-4B6D-ABD6-7765B33E7460}"/>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2</a:t>
            </a:r>
          </a:p>
        </p:txBody>
      </p:sp>
      <p:sp>
        <p:nvSpPr>
          <p:cNvPr id="15" name="Rectangle 14">
            <a:extLst>
              <a:ext uri="{FF2B5EF4-FFF2-40B4-BE49-F238E27FC236}">
                <a16:creationId xmlns:a16="http://schemas.microsoft.com/office/drawing/2014/main" id="{717A22DA-9F5C-4C8E-B997-89D61696197E}"/>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3</a:t>
            </a:r>
          </a:p>
        </p:txBody>
      </p:sp>
      <p:sp>
        <p:nvSpPr>
          <p:cNvPr id="16" name="Rectangle 15">
            <a:extLst>
              <a:ext uri="{FF2B5EF4-FFF2-40B4-BE49-F238E27FC236}">
                <a16:creationId xmlns:a16="http://schemas.microsoft.com/office/drawing/2014/main" id="{F30A7EF2-B99D-430B-9F39-8A34F219D18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4</a:t>
            </a:r>
          </a:p>
        </p:txBody>
      </p:sp>
      <p:sp>
        <p:nvSpPr>
          <p:cNvPr id="17" name="Rectangle 16">
            <a:extLst>
              <a:ext uri="{FF2B5EF4-FFF2-40B4-BE49-F238E27FC236}">
                <a16:creationId xmlns:a16="http://schemas.microsoft.com/office/drawing/2014/main" id="{7057CCD2-EF8C-4EFA-AE31-D0527A59CC45}"/>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5</a:t>
            </a:r>
          </a:p>
        </p:txBody>
      </p:sp>
      <p:sp>
        <p:nvSpPr>
          <p:cNvPr id="18" name="Rectangle 17">
            <a:extLst>
              <a:ext uri="{FF2B5EF4-FFF2-40B4-BE49-F238E27FC236}">
                <a16:creationId xmlns:a16="http://schemas.microsoft.com/office/drawing/2014/main" id="{8EAF7DC0-E287-4734-BF35-5E17EC0CB71C}"/>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6</a:t>
            </a:r>
          </a:p>
        </p:txBody>
      </p:sp>
      <p:sp>
        <p:nvSpPr>
          <p:cNvPr id="19" name="Rectangle 18">
            <a:extLst>
              <a:ext uri="{FF2B5EF4-FFF2-40B4-BE49-F238E27FC236}">
                <a16:creationId xmlns:a16="http://schemas.microsoft.com/office/drawing/2014/main" id="{6E4B16D1-1C0D-4A1A-825D-DCA94ADB6046}"/>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7</a:t>
            </a:r>
          </a:p>
        </p:txBody>
      </p:sp>
      <p:sp>
        <p:nvSpPr>
          <p:cNvPr id="20" name="Rectangle 19">
            <a:extLst>
              <a:ext uri="{FF2B5EF4-FFF2-40B4-BE49-F238E27FC236}">
                <a16:creationId xmlns:a16="http://schemas.microsoft.com/office/drawing/2014/main" id="{A01F0BDD-4ED8-42DD-9470-A1526697ECCD}"/>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8</a:t>
            </a:r>
          </a:p>
        </p:txBody>
      </p:sp>
      <p:sp>
        <p:nvSpPr>
          <p:cNvPr id="21" name="Rectangle 20">
            <a:extLst>
              <a:ext uri="{FF2B5EF4-FFF2-40B4-BE49-F238E27FC236}">
                <a16:creationId xmlns:a16="http://schemas.microsoft.com/office/drawing/2014/main" id="{5857950E-E2C1-43F9-A7D2-41CE6CFDE781}"/>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9</a:t>
            </a:r>
          </a:p>
        </p:txBody>
      </p:sp>
      <p:sp>
        <p:nvSpPr>
          <p:cNvPr id="22" name="Rectangle 21">
            <a:extLst>
              <a:ext uri="{FF2B5EF4-FFF2-40B4-BE49-F238E27FC236}">
                <a16:creationId xmlns:a16="http://schemas.microsoft.com/office/drawing/2014/main" id="{48480437-35C6-4E81-AC29-542D99629125}"/>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10</a:t>
            </a:r>
          </a:p>
        </p:txBody>
      </p:sp>
      <p:sp>
        <p:nvSpPr>
          <p:cNvPr id="23" name="Rectangle 22">
            <a:extLst>
              <a:ext uri="{FF2B5EF4-FFF2-40B4-BE49-F238E27FC236}">
                <a16:creationId xmlns:a16="http://schemas.microsoft.com/office/drawing/2014/main" id="{BB199EFC-F3DC-408C-B040-6128070B7239}"/>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11</a:t>
            </a:r>
          </a:p>
        </p:txBody>
      </p:sp>
      <p:sp>
        <p:nvSpPr>
          <p:cNvPr id="24" name="Rectangle 23">
            <a:extLst>
              <a:ext uri="{FF2B5EF4-FFF2-40B4-BE49-F238E27FC236}">
                <a16:creationId xmlns:a16="http://schemas.microsoft.com/office/drawing/2014/main" id="{2B0A8789-B09C-4BBD-9E41-9920A5B5E30D}"/>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12</a:t>
            </a:r>
          </a:p>
        </p:txBody>
      </p:sp>
      <p:sp>
        <p:nvSpPr>
          <p:cNvPr id="25" name="Rectangle 24">
            <a:extLst>
              <a:ext uri="{FF2B5EF4-FFF2-40B4-BE49-F238E27FC236}">
                <a16:creationId xmlns:a16="http://schemas.microsoft.com/office/drawing/2014/main" id="{4BE290A4-31C2-412F-9BB4-C5A70D7146E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13</a:t>
            </a:r>
          </a:p>
        </p:txBody>
      </p:sp>
      <p:sp>
        <p:nvSpPr>
          <p:cNvPr id="26" name="Rectangle 25">
            <a:extLst>
              <a:ext uri="{FF2B5EF4-FFF2-40B4-BE49-F238E27FC236}">
                <a16:creationId xmlns:a16="http://schemas.microsoft.com/office/drawing/2014/main" id="{0846472E-B404-4AA0-81BB-29CB41C1B41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14</a:t>
            </a:r>
          </a:p>
        </p:txBody>
      </p:sp>
      <p:sp>
        <p:nvSpPr>
          <p:cNvPr id="27" name="Rectangle 26">
            <a:extLst>
              <a:ext uri="{FF2B5EF4-FFF2-40B4-BE49-F238E27FC236}">
                <a16:creationId xmlns:a16="http://schemas.microsoft.com/office/drawing/2014/main" id="{5841C14F-DD09-4F08-A498-0482F160E846}"/>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15</a:t>
            </a:r>
          </a:p>
        </p:txBody>
      </p:sp>
      <p:sp>
        <p:nvSpPr>
          <p:cNvPr id="28" name="Rectangle 27">
            <a:extLst>
              <a:ext uri="{FF2B5EF4-FFF2-40B4-BE49-F238E27FC236}">
                <a16:creationId xmlns:a16="http://schemas.microsoft.com/office/drawing/2014/main" id="{B6143134-4D34-4818-BCD5-DD80662A35DC}"/>
              </a:ext>
            </a:extLst>
          </p:cNvPr>
          <p:cNvSpPr/>
          <p:nvPr/>
        </p:nvSpPr>
        <p:spPr>
          <a:xfrm>
            <a:off x="11036300" y="5094536"/>
            <a:ext cx="1155700" cy="9769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E5207138-EF8A-3F0B-D547-2224BED0CE5D}"/>
              </a:ext>
            </a:extLst>
          </p:cNvPr>
          <p:cNvSpPr txBox="1">
            <a:spLocks/>
          </p:cNvSpPr>
          <p:nvPr userDrawn="1"/>
        </p:nvSpPr>
        <p:spPr>
          <a:xfrm>
            <a:off x="1807452" y="4776618"/>
            <a:ext cx="10180245" cy="365125"/>
          </a:xfrm>
          <a:prstGeom prst="rect">
            <a:avLst/>
          </a:prstGeom>
          <a:solidFill>
            <a:schemeClr val="bg1"/>
          </a:solidFill>
        </p:spPr>
        <p:txBody>
          <a:bodyPr vert="horz" lIns="91440" tIns="45720" rIns="91440" bIns="45720" rtlCol="0" anchor="t">
            <a:noAutofit/>
          </a:bodyPr>
          <a:lstStyle>
            <a:lvl1pPr algn="l" defTabSz="914400" rtl="0" eaLnBrk="1" latinLnBrk="0" hangingPunct="1">
              <a:lnSpc>
                <a:spcPct val="90000"/>
              </a:lnSpc>
              <a:spcBef>
                <a:spcPct val="0"/>
              </a:spcBef>
              <a:buNone/>
              <a:defRPr sz="3400" b="1" i="0" kern="1200" baseline="0">
                <a:solidFill>
                  <a:srgbClr val="00539A"/>
                </a:solidFill>
                <a:latin typeface="Arial Black" panose="020B0604020202020204" pitchFamily="34" charset="0"/>
                <a:ea typeface="+mj-ea"/>
                <a:cs typeface="Arial Black" panose="020B0604020202020204" pitchFamily="34" charset="0"/>
              </a:defRPr>
            </a:lvl1pPr>
          </a:lstStyle>
          <a:p>
            <a:r>
              <a:rPr lang="es-US" sz="2400" dirty="0">
                <a:latin typeface="+mn-lt"/>
                <a:cs typeface="Arial" panose="020B0604020202020204" pitchFamily="34" charset="0"/>
              </a:rPr>
              <a:t>Cuenta regresiva: </a:t>
            </a:r>
            <a:r>
              <a:rPr lang="es-US" sz="2400" b="0" dirty="0">
                <a:latin typeface="+mn-lt"/>
                <a:ea typeface="Arial Unicode MS" pitchFamily="34" charset="-128"/>
                <a:cs typeface="Arial" panose="020B0604020202020204" pitchFamily="34" charset="0"/>
              </a:rPr>
              <a:t>Responde la pregunta antes de que la barra desaparezca</a:t>
            </a:r>
          </a:p>
        </p:txBody>
      </p:sp>
    </p:spTree>
    <p:custDataLst>
      <p:tags r:id="rId1"/>
    </p:custDataLst>
    <p:extLst>
      <p:ext uri="{BB962C8B-B14F-4D97-AF65-F5344CB8AC3E}">
        <p14:creationId xmlns:p14="http://schemas.microsoft.com/office/powerpoint/2010/main" val="541436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17250"/>
                                        <p:tgtEl>
                                          <p:spTgt spid="10"/>
                                        </p:tgtEl>
                                        <p:attrNameLst>
                                          <p:attrName>ppt_x</p:attrName>
                                        </p:attrNameLst>
                                      </p:cBhvr>
                                      <p:tavLst>
                                        <p:tav tm="0">
                                          <p:val>
                                            <p:strVal val="ppt_x"/>
                                          </p:val>
                                        </p:tav>
                                        <p:tav tm="100000">
                                          <p:val>
                                            <p:strVal val="1+ppt_w/2"/>
                                          </p:val>
                                        </p:tav>
                                      </p:tavLst>
                                    </p:anim>
                                    <p:anim calcmode="lin" valueType="num">
                                      <p:cBhvr additive="base">
                                        <p:cTn id="7" dur="17250"/>
                                        <p:tgtEl>
                                          <p:spTgt spid="10"/>
                                        </p:tgtEl>
                                        <p:attrNameLst>
                                          <p:attrName>ppt_y</p:attrName>
                                        </p:attrNameLst>
                                      </p:cBhvr>
                                      <p:tavLst>
                                        <p:tav tm="0">
                                          <p:val>
                                            <p:strVal val="ppt_y"/>
                                          </p:val>
                                        </p:tav>
                                        <p:tav tm="100000">
                                          <p:val>
                                            <p:strVal val="ppt_y"/>
                                          </p:val>
                                        </p:tav>
                                      </p:tavLst>
                                    </p:anim>
                                    <p:set>
                                      <p:cBhvr>
                                        <p:cTn id="8" dur="1" fill="hold">
                                          <p:stCondLst>
                                            <p:cond delay="17249"/>
                                          </p:stCondLst>
                                        </p:cTn>
                                        <p:tgtEl>
                                          <p:spTgt spid="10"/>
                                        </p:tgtEl>
                                        <p:attrNameLst>
                                          <p:attrName>style.visibility</p:attrName>
                                        </p:attrNameLst>
                                      </p:cBhvr>
                                      <p:to>
                                        <p:strVal val="hidden"/>
                                      </p:to>
                                    </p:set>
                                  </p:childTnLst>
                                </p:cTn>
                              </p:par>
                              <p:par>
                                <p:cTn id="9" presetID="10" presetClass="exit" presetSubtype="0" fill="hold" grpId="0" nodeType="withEffect">
                                  <p:stCondLst>
                                    <p:cond delay="0"/>
                                  </p:stCondLst>
                                  <p:childTnLst>
                                    <p:animEffect transition="out" filter="fade">
                                      <p:cBhvr>
                                        <p:cTn id="10" dur="500"/>
                                        <p:tgtEl>
                                          <p:spTgt spid="27"/>
                                        </p:tgtEl>
                                      </p:cBhvr>
                                    </p:animEffect>
                                    <p:set>
                                      <p:cBhvr>
                                        <p:cTn id="11" dur="1" fill="hold">
                                          <p:stCondLst>
                                            <p:cond delay="499"/>
                                          </p:stCondLst>
                                        </p:cTn>
                                        <p:tgtEl>
                                          <p:spTgt spid="27"/>
                                        </p:tgtEl>
                                        <p:attrNameLst>
                                          <p:attrName>style.visibility</p:attrName>
                                        </p:attrNameLst>
                                      </p:cBhvr>
                                      <p:to>
                                        <p:strVal val="hidden"/>
                                      </p:to>
                                    </p:set>
                                  </p:childTnLst>
                                </p:cTn>
                              </p:par>
                              <p:par>
                                <p:cTn id="12" presetID="10" presetClass="exit" presetSubtype="0" fill="hold" grpId="0" nodeType="withEffect">
                                  <p:stCondLst>
                                    <p:cond delay="1000"/>
                                  </p:stCondLst>
                                  <p:childTnLst>
                                    <p:animEffect transition="out" filter="fade">
                                      <p:cBhvr>
                                        <p:cTn id="13" dur="500"/>
                                        <p:tgtEl>
                                          <p:spTgt spid="26"/>
                                        </p:tgtEl>
                                      </p:cBhvr>
                                    </p:animEffect>
                                    <p:set>
                                      <p:cBhvr>
                                        <p:cTn id="14" dur="1" fill="hold">
                                          <p:stCondLst>
                                            <p:cond delay="499"/>
                                          </p:stCondLst>
                                        </p:cTn>
                                        <p:tgtEl>
                                          <p:spTgt spid="26"/>
                                        </p:tgtEl>
                                        <p:attrNameLst>
                                          <p:attrName>style.visibility</p:attrName>
                                        </p:attrNameLst>
                                      </p:cBhvr>
                                      <p:to>
                                        <p:strVal val="hidden"/>
                                      </p:to>
                                    </p:set>
                                  </p:childTnLst>
                                </p:cTn>
                              </p:par>
                              <p:par>
                                <p:cTn id="15" presetID="10" presetClass="exit" presetSubtype="0" fill="hold" grpId="0" nodeType="withEffect">
                                  <p:stCondLst>
                                    <p:cond delay="2000"/>
                                  </p:stCondLst>
                                  <p:childTnLst>
                                    <p:animEffect transition="out" filter="fade">
                                      <p:cBhvr>
                                        <p:cTn id="16" dur="500"/>
                                        <p:tgtEl>
                                          <p:spTgt spid="25"/>
                                        </p:tgtEl>
                                      </p:cBhvr>
                                    </p:animEffect>
                                    <p:set>
                                      <p:cBhvr>
                                        <p:cTn id="17" dur="1" fill="hold">
                                          <p:stCondLst>
                                            <p:cond delay="499"/>
                                          </p:stCondLst>
                                        </p:cTn>
                                        <p:tgtEl>
                                          <p:spTgt spid="25"/>
                                        </p:tgtEl>
                                        <p:attrNameLst>
                                          <p:attrName>style.visibility</p:attrName>
                                        </p:attrNameLst>
                                      </p:cBhvr>
                                      <p:to>
                                        <p:strVal val="hidden"/>
                                      </p:to>
                                    </p:set>
                                  </p:childTnLst>
                                </p:cTn>
                              </p:par>
                              <p:par>
                                <p:cTn id="18" presetID="10" presetClass="exit" presetSubtype="0" fill="hold" grpId="0" nodeType="withEffect">
                                  <p:stCondLst>
                                    <p:cond delay="3000"/>
                                  </p:stCondLst>
                                  <p:childTnLst>
                                    <p:animEffect transition="out" filter="fade">
                                      <p:cBhvr>
                                        <p:cTn id="19" dur="500"/>
                                        <p:tgtEl>
                                          <p:spTgt spid="24"/>
                                        </p:tgtEl>
                                      </p:cBhvr>
                                    </p:animEffect>
                                    <p:set>
                                      <p:cBhvr>
                                        <p:cTn id="20" dur="1" fill="hold">
                                          <p:stCondLst>
                                            <p:cond delay="499"/>
                                          </p:stCondLst>
                                        </p:cTn>
                                        <p:tgtEl>
                                          <p:spTgt spid="24"/>
                                        </p:tgtEl>
                                        <p:attrNameLst>
                                          <p:attrName>style.visibility</p:attrName>
                                        </p:attrNameLst>
                                      </p:cBhvr>
                                      <p:to>
                                        <p:strVal val="hidden"/>
                                      </p:to>
                                    </p:set>
                                  </p:childTnLst>
                                </p:cTn>
                              </p:par>
                              <p:par>
                                <p:cTn id="21" presetID="10" presetClass="exit" presetSubtype="0" fill="hold" grpId="0" nodeType="withEffect">
                                  <p:stCondLst>
                                    <p:cond delay="4000"/>
                                  </p:stCondLst>
                                  <p:childTnLst>
                                    <p:animEffect transition="out" filter="fade">
                                      <p:cBhvr>
                                        <p:cTn id="22" dur="500"/>
                                        <p:tgtEl>
                                          <p:spTgt spid="23"/>
                                        </p:tgtEl>
                                      </p:cBhvr>
                                    </p:animEffect>
                                    <p:set>
                                      <p:cBhvr>
                                        <p:cTn id="23" dur="1" fill="hold">
                                          <p:stCondLst>
                                            <p:cond delay="499"/>
                                          </p:stCondLst>
                                        </p:cTn>
                                        <p:tgtEl>
                                          <p:spTgt spid="23"/>
                                        </p:tgtEl>
                                        <p:attrNameLst>
                                          <p:attrName>style.visibility</p:attrName>
                                        </p:attrNameLst>
                                      </p:cBhvr>
                                      <p:to>
                                        <p:strVal val="hidden"/>
                                      </p:to>
                                    </p:set>
                                  </p:childTnLst>
                                </p:cTn>
                              </p:par>
                              <p:par>
                                <p:cTn id="24" presetID="10" presetClass="exit" presetSubtype="0" fill="hold" grpId="0" nodeType="withEffect">
                                  <p:stCondLst>
                                    <p:cond delay="5000"/>
                                  </p:stCondLst>
                                  <p:childTnLst>
                                    <p:animEffect transition="out" filter="fade">
                                      <p:cBhvr>
                                        <p:cTn id="25" dur="500"/>
                                        <p:tgtEl>
                                          <p:spTgt spid="22"/>
                                        </p:tgtEl>
                                      </p:cBhvr>
                                    </p:animEffect>
                                    <p:set>
                                      <p:cBhvr>
                                        <p:cTn id="26" dur="1" fill="hold">
                                          <p:stCondLst>
                                            <p:cond delay="499"/>
                                          </p:stCondLst>
                                        </p:cTn>
                                        <p:tgtEl>
                                          <p:spTgt spid="22"/>
                                        </p:tgtEl>
                                        <p:attrNameLst>
                                          <p:attrName>style.visibility</p:attrName>
                                        </p:attrNameLst>
                                      </p:cBhvr>
                                      <p:to>
                                        <p:strVal val="hidden"/>
                                      </p:to>
                                    </p:set>
                                  </p:childTnLst>
                                </p:cTn>
                              </p:par>
                              <p:par>
                                <p:cTn id="27" presetID="10" presetClass="exit" presetSubtype="0" fill="hold" grpId="0" nodeType="withEffect">
                                  <p:stCondLst>
                                    <p:cond delay="6000"/>
                                  </p:stCondLst>
                                  <p:childTnLst>
                                    <p:animEffect transition="out" filter="fade">
                                      <p:cBhvr>
                                        <p:cTn id="28" dur="500"/>
                                        <p:tgtEl>
                                          <p:spTgt spid="21"/>
                                        </p:tgtEl>
                                      </p:cBhvr>
                                    </p:animEffect>
                                    <p:set>
                                      <p:cBhvr>
                                        <p:cTn id="29" dur="1" fill="hold">
                                          <p:stCondLst>
                                            <p:cond delay="499"/>
                                          </p:stCondLst>
                                        </p:cTn>
                                        <p:tgtEl>
                                          <p:spTgt spid="21"/>
                                        </p:tgtEl>
                                        <p:attrNameLst>
                                          <p:attrName>style.visibility</p:attrName>
                                        </p:attrNameLst>
                                      </p:cBhvr>
                                      <p:to>
                                        <p:strVal val="hidden"/>
                                      </p:to>
                                    </p:set>
                                  </p:childTnLst>
                                </p:cTn>
                              </p:par>
                              <p:par>
                                <p:cTn id="30" presetID="10" presetClass="exit" presetSubtype="0" fill="hold" grpId="0" nodeType="withEffect">
                                  <p:stCondLst>
                                    <p:cond delay="7000"/>
                                  </p:stCondLst>
                                  <p:childTnLst>
                                    <p:animEffect transition="out" filter="fade">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par>
                                <p:cTn id="33" presetID="10" presetClass="exit" presetSubtype="0" fill="hold" grpId="0" nodeType="withEffect">
                                  <p:stCondLst>
                                    <p:cond delay="8000"/>
                                  </p:stCondLst>
                                  <p:childTnLst>
                                    <p:animEffect transition="out" filter="fade">
                                      <p:cBhvr>
                                        <p:cTn id="34" dur="500"/>
                                        <p:tgtEl>
                                          <p:spTgt spid="19"/>
                                        </p:tgtEl>
                                      </p:cBhvr>
                                    </p:animEffect>
                                    <p:set>
                                      <p:cBhvr>
                                        <p:cTn id="35" dur="1" fill="hold">
                                          <p:stCondLst>
                                            <p:cond delay="499"/>
                                          </p:stCondLst>
                                        </p:cTn>
                                        <p:tgtEl>
                                          <p:spTgt spid="19"/>
                                        </p:tgtEl>
                                        <p:attrNameLst>
                                          <p:attrName>style.visibility</p:attrName>
                                        </p:attrNameLst>
                                      </p:cBhvr>
                                      <p:to>
                                        <p:strVal val="hidden"/>
                                      </p:to>
                                    </p:set>
                                  </p:childTnLst>
                                </p:cTn>
                              </p:par>
                              <p:par>
                                <p:cTn id="36" presetID="10" presetClass="exit" presetSubtype="0" fill="hold" grpId="0" nodeType="withEffect">
                                  <p:stCondLst>
                                    <p:cond delay="9000"/>
                                  </p:stCondLst>
                                  <p:childTnLst>
                                    <p:animEffect transition="out" filter="fade">
                                      <p:cBhvr>
                                        <p:cTn id="37" dur="500"/>
                                        <p:tgtEl>
                                          <p:spTgt spid="18"/>
                                        </p:tgtEl>
                                      </p:cBhvr>
                                    </p:animEffect>
                                    <p:set>
                                      <p:cBhvr>
                                        <p:cTn id="38" dur="1" fill="hold">
                                          <p:stCondLst>
                                            <p:cond delay="499"/>
                                          </p:stCondLst>
                                        </p:cTn>
                                        <p:tgtEl>
                                          <p:spTgt spid="18"/>
                                        </p:tgtEl>
                                        <p:attrNameLst>
                                          <p:attrName>style.visibility</p:attrName>
                                        </p:attrNameLst>
                                      </p:cBhvr>
                                      <p:to>
                                        <p:strVal val="hidden"/>
                                      </p:to>
                                    </p:set>
                                  </p:childTnLst>
                                </p:cTn>
                              </p:par>
                              <p:par>
                                <p:cTn id="39" presetID="10" presetClass="exit" presetSubtype="0" fill="hold" grpId="0" nodeType="withEffect">
                                  <p:stCondLst>
                                    <p:cond delay="10000"/>
                                  </p:stCondLst>
                                  <p:childTnLst>
                                    <p:animEffect transition="out" filter="fade">
                                      <p:cBhvr>
                                        <p:cTn id="40" dur="500"/>
                                        <p:tgtEl>
                                          <p:spTgt spid="17"/>
                                        </p:tgtEl>
                                      </p:cBhvr>
                                    </p:animEffect>
                                    <p:set>
                                      <p:cBhvr>
                                        <p:cTn id="41" dur="1" fill="hold">
                                          <p:stCondLst>
                                            <p:cond delay="499"/>
                                          </p:stCondLst>
                                        </p:cTn>
                                        <p:tgtEl>
                                          <p:spTgt spid="17"/>
                                        </p:tgtEl>
                                        <p:attrNameLst>
                                          <p:attrName>style.visibility</p:attrName>
                                        </p:attrNameLst>
                                      </p:cBhvr>
                                      <p:to>
                                        <p:strVal val="hidden"/>
                                      </p:to>
                                    </p:set>
                                  </p:childTnLst>
                                </p:cTn>
                              </p:par>
                              <p:par>
                                <p:cTn id="42" presetID="10" presetClass="exit" presetSubtype="0" fill="hold" grpId="0" nodeType="withEffect">
                                  <p:stCondLst>
                                    <p:cond delay="11000"/>
                                  </p:stCondLst>
                                  <p:childTnLst>
                                    <p:animEffect transition="out" filter="fade">
                                      <p:cBhvr>
                                        <p:cTn id="43" dur="500"/>
                                        <p:tgtEl>
                                          <p:spTgt spid="16"/>
                                        </p:tgtEl>
                                      </p:cBhvr>
                                    </p:animEffect>
                                    <p:set>
                                      <p:cBhvr>
                                        <p:cTn id="44" dur="1" fill="hold">
                                          <p:stCondLst>
                                            <p:cond delay="499"/>
                                          </p:stCondLst>
                                        </p:cTn>
                                        <p:tgtEl>
                                          <p:spTgt spid="16"/>
                                        </p:tgtEl>
                                        <p:attrNameLst>
                                          <p:attrName>style.visibility</p:attrName>
                                        </p:attrNameLst>
                                      </p:cBhvr>
                                      <p:to>
                                        <p:strVal val="hidden"/>
                                      </p:to>
                                    </p:set>
                                  </p:childTnLst>
                                </p:cTn>
                              </p:par>
                              <p:par>
                                <p:cTn id="45" presetID="10" presetClass="exit" presetSubtype="0" fill="hold" grpId="0" nodeType="withEffect">
                                  <p:stCondLst>
                                    <p:cond delay="12000"/>
                                  </p:stCondLst>
                                  <p:childTnLst>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par>
                                <p:cTn id="48" presetID="10" presetClass="exit" presetSubtype="0" fill="hold" grpId="0" nodeType="withEffect">
                                  <p:stCondLst>
                                    <p:cond delay="13000"/>
                                  </p:stCondLst>
                                  <p:childTnLst>
                                    <p:animEffect transition="out" filter="fade">
                                      <p:cBhvr>
                                        <p:cTn id="49" dur="500"/>
                                        <p:tgtEl>
                                          <p:spTgt spid="14"/>
                                        </p:tgtEl>
                                      </p:cBhvr>
                                    </p:animEffect>
                                    <p:set>
                                      <p:cBhvr>
                                        <p:cTn id="50" dur="1" fill="hold">
                                          <p:stCondLst>
                                            <p:cond delay="499"/>
                                          </p:stCondLst>
                                        </p:cTn>
                                        <p:tgtEl>
                                          <p:spTgt spid="14"/>
                                        </p:tgtEl>
                                        <p:attrNameLst>
                                          <p:attrName>style.visibility</p:attrName>
                                        </p:attrNameLst>
                                      </p:cBhvr>
                                      <p:to>
                                        <p:strVal val="hidden"/>
                                      </p:to>
                                    </p:set>
                                  </p:childTnLst>
                                </p:cTn>
                              </p:par>
                              <p:par>
                                <p:cTn id="51" presetID="10" presetClass="exit" presetSubtype="0" fill="hold" grpId="0" nodeType="withEffect">
                                  <p:stCondLst>
                                    <p:cond delay="14000"/>
                                  </p:stCondLst>
                                  <p:childTnLst>
                                    <p:animEffect transition="out" filter="fade">
                                      <p:cBhvr>
                                        <p:cTn id="52" dur="500"/>
                                        <p:tgtEl>
                                          <p:spTgt spid="13"/>
                                        </p:tgtEl>
                                      </p:cBhvr>
                                    </p:animEffect>
                                    <p:set>
                                      <p:cBhvr>
                                        <p:cTn id="53"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9A6DF-07EE-0541-A924-A525DB6668F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D6D9BC7-E8FB-104B-AFD6-7FDF1EB8A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8D1F5F-E88E-A54A-9103-634A1A175E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Slide Number Placeholder 5">
            <a:extLst>
              <a:ext uri="{FF2B5EF4-FFF2-40B4-BE49-F238E27FC236}">
                <a16:creationId xmlns:a16="http://schemas.microsoft.com/office/drawing/2014/main" id="{6378877E-8AC7-4A41-95E4-5BCE6941B7D9}"/>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3" name="Date Placeholder 1">
            <a:extLst>
              <a:ext uri="{FF2B5EF4-FFF2-40B4-BE49-F238E27FC236}">
                <a16:creationId xmlns:a16="http://schemas.microsoft.com/office/drawing/2014/main" id="{C4E3B462-9883-48E6-A393-5F9976634D68}"/>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February 2025</a:t>
            </a:r>
          </a:p>
        </p:txBody>
      </p:sp>
      <p:sp>
        <p:nvSpPr>
          <p:cNvPr id="14" name="Footer Placeholder 2">
            <a:extLst>
              <a:ext uri="{FF2B5EF4-FFF2-40B4-BE49-F238E27FC236}">
                <a16:creationId xmlns:a16="http://schemas.microsoft.com/office/drawing/2014/main" id="{4C1477F7-7729-4EDA-AFB5-25F671F245C4}"/>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a:t>Medicare for People with End-Stage Renal Disease (ESRD)</a:t>
            </a:r>
          </a:p>
        </p:txBody>
      </p:sp>
    </p:spTree>
    <p:custDataLst>
      <p:tags r:id="rId1"/>
    </p:custDataLst>
    <p:extLst>
      <p:ext uri="{BB962C8B-B14F-4D97-AF65-F5344CB8AC3E}">
        <p14:creationId xmlns:p14="http://schemas.microsoft.com/office/powerpoint/2010/main" val="41464276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4C7BF-ED80-AA4D-9F62-D1231498419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F7D3BCE-00A2-D148-8652-A206902458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7D838A0E-522B-EE45-A9D6-82ACE138BD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Slide Number Placeholder 5">
            <a:extLst>
              <a:ext uri="{FF2B5EF4-FFF2-40B4-BE49-F238E27FC236}">
                <a16:creationId xmlns:a16="http://schemas.microsoft.com/office/drawing/2014/main" id="{67E9AE12-B830-446A-809C-EA57670A7DDA}"/>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3" name="Date Placeholder 1">
            <a:extLst>
              <a:ext uri="{FF2B5EF4-FFF2-40B4-BE49-F238E27FC236}">
                <a16:creationId xmlns:a16="http://schemas.microsoft.com/office/drawing/2014/main" id="{F0AB2204-3D86-4159-AA14-8E247A6275C2}"/>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February 2025</a:t>
            </a:r>
          </a:p>
        </p:txBody>
      </p:sp>
      <p:sp>
        <p:nvSpPr>
          <p:cNvPr id="14" name="Footer Placeholder 2">
            <a:extLst>
              <a:ext uri="{FF2B5EF4-FFF2-40B4-BE49-F238E27FC236}">
                <a16:creationId xmlns:a16="http://schemas.microsoft.com/office/drawing/2014/main" id="{BB36208F-3A2A-45A3-A950-89F5621A1224}"/>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a:t>Medicare for People with End-Stage Renal Disease (ESRD)</a:t>
            </a:r>
          </a:p>
        </p:txBody>
      </p:sp>
    </p:spTree>
    <p:custDataLst>
      <p:tags r:id="rId1"/>
    </p:custDataLst>
    <p:extLst>
      <p:ext uri="{BB962C8B-B14F-4D97-AF65-F5344CB8AC3E}">
        <p14:creationId xmlns:p14="http://schemas.microsoft.com/office/powerpoint/2010/main" val="7049244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581CE-BBC5-9047-9D46-47F1F7A58568}"/>
              </a:ext>
            </a:extLst>
          </p:cNvPr>
          <p:cNvSpPr>
            <a:spLocks noGrp="1"/>
          </p:cNvSpPr>
          <p:nvPr>
            <p:ph type="title"/>
          </p:nvPr>
        </p:nvSpPr>
        <p:spPr>
          <a:xfrm>
            <a:off x="838200" y="222621"/>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BA413D-7871-3940-ADDF-A91D4B11BB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a:extLst>
              <a:ext uri="{FF2B5EF4-FFF2-40B4-BE49-F238E27FC236}">
                <a16:creationId xmlns:a16="http://schemas.microsoft.com/office/drawing/2014/main" id="{C71C0135-80B8-4662-AB86-7F8E9595958D}"/>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2" name="Date Placeholder 1">
            <a:extLst>
              <a:ext uri="{FF2B5EF4-FFF2-40B4-BE49-F238E27FC236}">
                <a16:creationId xmlns:a16="http://schemas.microsoft.com/office/drawing/2014/main" id="{B919C708-59CD-4717-9A6F-DD15AA0D412E}"/>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February 2025</a:t>
            </a:r>
          </a:p>
        </p:txBody>
      </p:sp>
      <p:sp>
        <p:nvSpPr>
          <p:cNvPr id="13" name="Footer Placeholder 2">
            <a:extLst>
              <a:ext uri="{FF2B5EF4-FFF2-40B4-BE49-F238E27FC236}">
                <a16:creationId xmlns:a16="http://schemas.microsoft.com/office/drawing/2014/main" id="{3273BD2C-6DD1-4DAB-BA0A-EDBF5937B3DD}"/>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a:t>Medicare for People with End-Stage Renal Disease (ESRD)</a:t>
            </a:r>
          </a:p>
        </p:txBody>
      </p:sp>
    </p:spTree>
    <p:custDataLst>
      <p:tags r:id="rId1"/>
    </p:custDataLst>
    <p:extLst>
      <p:ext uri="{BB962C8B-B14F-4D97-AF65-F5344CB8AC3E}">
        <p14:creationId xmlns:p14="http://schemas.microsoft.com/office/powerpoint/2010/main" val="2490365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able of Contents">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5027023" cy="719643"/>
          </a:xfrm>
        </p:spPr>
        <p:txBody>
          <a:bodyPr>
            <a:normAutofit/>
          </a:bodyPr>
          <a:lstStyle>
            <a:lvl1pPr algn="l">
              <a:defRPr sz="3400">
                <a:solidFill>
                  <a:srgbClr val="00539A"/>
                </a:solidFill>
              </a:defRPr>
            </a:lvl1pPr>
          </a:lstStyle>
          <a:p>
            <a:r>
              <a:rPr lang="en-US"/>
              <a:t>Table of Contents</a:t>
            </a:r>
          </a:p>
        </p:txBody>
      </p:sp>
      <p:sp>
        <p:nvSpPr>
          <p:cNvPr id="8" name="Text Placeholder 7">
            <a:extLst>
              <a:ext uri="{FF2B5EF4-FFF2-40B4-BE49-F238E27FC236}">
                <a16:creationId xmlns:a16="http://schemas.microsoft.com/office/drawing/2014/main" id="{459E77DD-CA53-1643-8339-6DE44F2ECBD4}"/>
              </a:ext>
            </a:extLst>
          </p:cNvPr>
          <p:cNvSpPr>
            <a:spLocks noGrp="1"/>
          </p:cNvSpPr>
          <p:nvPr>
            <p:ph type="body" sz="quarter" idx="13" hasCustomPrompt="1"/>
          </p:nvPr>
        </p:nvSpPr>
        <p:spPr>
          <a:xfrm>
            <a:off x="1883226" y="1771912"/>
            <a:ext cx="9729654" cy="3810569"/>
          </a:xfrm>
        </p:spPr>
        <p:txBody>
          <a:bodyPr/>
          <a:lstStyle>
            <a:lvl1pPr marL="0" indent="0">
              <a:lnSpc>
                <a:spcPct val="100000"/>
              </a:lnSpc>
              <a:spcBef>
                <a:spcPts val="800"/>
              </a:spcBef>
              <a:buFontTx/>
              <a:buNone/>
              <a:defRPr sz="1800">
                <a:solidFill>
                  <a:schemeClr val="tx1"/>
                </a:solidFill>
              </a:defRPr>
            </a:lvl1pPr>
          </a:lstStyle>
          <a:p>
            <a:pPr>
              <a:lnSpc>
                <a:spcPct val="150000"/>
              </a:lnSpc>
            </a:pPr>
            <a:r>
              <a:rPr lang="en-US" b="1">
                <a:solidFill>
                  <a:srgbClr val="00529B"/>
                </a:solidFill>
                <a:latin typeface="Arial" panose="020B0604020202020204" pitchFamily="34" charset="0"/>
                <a:cs typeface="Arial" panose="020B0604020202020204" pitchFamily="34" charset="0"/>
              </a:rPr>
              <a:t>Lesson 1</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2</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3</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4</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5</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p:txBody>
          <a:bodyPr/>
          <a:lstStyle>
            <a:lvl1pPr>
              <a:defRPr>
                <a:solidFill>
                  <a:schemeClr val="bg1"/>
                </a:solidFill>
              </a:defRPr>
            </a:lvl1pPr>
          </a:lstStyle>
          <a:p>
            <a:r>
              <a:rPr lang="en-US"/>
              <a:t>February 2025</a:t>
            </a:r>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p:txBody>
          <a:bodyPr/>
          <a:lstStyle>
            <a:lvl1pPr>
              <a:defRPr>
                <a:solidFill>
                  <a:schemeClr val="bg1"/>
                </a:solidFill>
              </a:defRPr>
            </a:lvl1pPr>
          </a:lstStyle>
          <a:p>
            <a:r>
              <a:rPr lang="en-US" dirty="0"/>
              <a:t>Medicare for People with End-Stage Renal Disease (ESRD)</a:t>
            </a:r>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8610600" y="6457948"/>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fld id="{0B2D781D-8844-5940-92D1-06EF0A7F581E}" type="slidenum">
              <a:rPr lang="en-US" smtClean="0"/>
              <a:pPr/>
              <a:t>‹#›</a:t>
            </a:fld>
            <a:endParaRPr lang="en-US"/>
          </a:p>
        </p:txBody>
      </p:sp>
    </p:spTree>
    <p:custDataLst>
      <p:tags r:id="rId1"/>
    </p:custDataLst>
    <p:extLst>
      <p:ext uri="{BB962C8B-B14F-4D97-AF65-F5344CB8AC3E}">
        <p14:creationId xmlns:p14="http://schemas.microsoft.com/office/powerpoint/2010/main" val="14478322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9FBD18-C0FA-A545-BF4D-FE0A8DE5CD2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A908B06-802F-1348-8AA8-4BD8A2ED2D3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a:extLst>
              <a:ext uri="{FF2B5EF4-FFF2-40B4-BE49-F238E27FC236}">
                <a16:creationId xmlns:a16="http://schemas.microsoft.com/office/drawing/2014/main" id="{CDFB39E0-D848-4888-AA5A-2185BB02794E}"/>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2" name="Date Placeholder 1">
            <a:extLst>
              <a:ext uri="{FF2B5EF4-FFF2-40B4-BE49-F238E27FC236}">
                <a16:creationId xmlns:a16="http://schemas.microsoft.com/office/drawing/2014/main" id="{C723E45D-DEF7-4312-9EF7-6820BD144535}"/>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February 2025</a:t>
            </a:r>
          </a:p>
        </p:txBody>
      </p:sp>
      <p:sp>
        <p:nvSpPr>
          <p:cNvPr id="13" name="Footer Placeholder 2">
            <a:extLst>
              <a:ext uri="{FF2B5EF4-FFF2-40B4-BE49-F238E27FC236}">
                <a16:creationId xmlns:a16="http://schemas.microsoft.com/office/drawing/2014/main" id="{786599A1-86A1-4766-BE43-4E5933EF6BB6}"/>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a:t>Medicare for People with End-Stage Renal Disease (ESRD)</a:t>
            </a:r>
          </a:p>
        </p:txBody>
      </p:sp>
    </p:spTree>
    <p:custDataLst>
      <p:tags r:id="rId1"/>
    </p:custDataLst>
    <p:extLst>
      <p:ext uri="{BB962C8B-B14F-4D97-AF65-F5344CB8AC3E}">
        <p14:creationId xmlns:p14="http://schemas.microsoft.com/office/powerpoint/2010/main" val="24689837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 NTP title and Content">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ABC491B8-B577-3E42-ADE5-69C235F61BD2}"/>
              </a:ext>
            </a:extLst>
          </p:cNvPr>
          <p:cNvSpPr>
            <a:spLocks noGrp="1"/>
          </p:cNvSpPr>
          <p:nvPr>
            <p:ph idx="1"/>
          </p:nvPr>
        </p:nvSpPr>
        <p:spPr>
          <a:xfrm>
            <a:off x="1866142" y="1143000"/>
            <a:ext cx="9837234" cy="502104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41EBB5B0-7575-4D5F-8F8A-445F147B42EA}"/>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0" name="Date Placeholder 1">
            <a:extLst>
              <a:ext uri="{FF2B5EF4-FFF2-40B4-BE49-F238E27FC236}">
                <a16:creationId xmlns:a16="http://schemas.microsoft.com/office/drawing/2014/main" id="{DA9954B7-C45D-4592-B31D-60D4868AED3D}"/>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February 2025</a:t>
            </a:r>
          </a:p>
        </p:txBody>
      </p:sp>
      <p:sp>
        <p:nvSpPr>
          <p:cNvPr id="11" name="Footer Placeholder 2">
            <a:extLst>
              <a:ext uri="{FF2B5EF4-FFF2-40B4-BE49-F238E27FC236}">
                <a16:creationId xmlns:a16="http://schemas.microsoft.com/office/drawing/2014/main" id="{E2A7881F-5C6E-4F8E-AA14-4AB0B518424D}"/>
              </a:ext>
            </a:extLst>
          </p:cNvPr>
          <p:cNvSpPr>
            <a:spLocks noGrp="1"/>
          </p:cNvSpPr>
          <p:nvPr>
            <p:ph type="ftr" sz="quarter" idx="11"/>
          </p:nvPr>
        </p:nvSpPr>
        <p:spPr>
          <a:xfrm>
            <a:off x="3865418" y="6501188"/>
            <a:ext cx="4461164" cy="365125"/>
          </a:xfrm>
        </p:spPr>
        <p:txBody>
          <a:bodyPr/>
          <a:lstStyle>
            <a:lvl1pPr>
              <a:defRPr>
                <a:solidFill>
                  <a:srgbClr val="8FAADC"/>
                </a:solidFill>
              </a:defRPr>
            </a:lvl1pPr>
          </a:lstStyle>
          <a:p>
            <a:r>
              <a:rPr lang="en-US" dirty="0"/>
              <a:t>Medicare for People with End-Stage Renal Disease (ESRD)</a:t>
            </a:r>
          </a:p>
        </p:txBody>
      </p:sp>
      <p:sp>
        <p:nvSpPr>
          <p:cNvPr id="12" name="Title 1">
            <a:extLst>
              <a:ext uri="{FF2B5EF4-FFF2-40B4-BE49-F238E27FC236}">
                <a16:creationId xmlns:a16="http://schemas.microsoft.com/office/drawing/2014/main" id="{BA99A00B-0949-4FD7-8CEF-094BD8000A64}"/>
              </a:ext>
            </a:extLst>
          </p:cNvPr>
          <p:cNvSpPr>
            <a:spLocks noGrp="1"/>
          </p:cNvSpPr>
          <p:nvPr>
            <p:ph type="title"/>
          </p:nvPr>
        </p:nvSpPr>
        <p:spPr>
          <a:xfrm>
            <a:off x="0" y="1"/>
            <a:ext cx="12192000" cy="955040"/>
          </a:xfrm>
          <a:prstGeom prst="rect">
            <a:avLst/>
          </a:prstGeom>
        </p:spPr>
        <p:txBody>
          <a:bodyPr anchor="ctr">
            <a:normAutofit/>
          </a:bodyPr>
          <a:lstStyle>
            <a:lvl1pPr>
              <a:defRPr sz="3000"/>
            </a:lvl1pPr>
          </a:lstStyle>
          <a:p>
            <a:r>
              <a:rPr lang="en-US"/>
              <a:t>Click to edit Master title style</a:t>
            </a:r>
          </a:p>
        </p:txBody>
      </p:sp>
    </p:spTree>
    <p:custDataLst>
      <p:tags r:id="rId1"/>
    </p:custDataLst>
    <p:extLst>
      <p:ext uri="{BB962C8B-B14F-4D97-AF65-F5344CB8AC3E}">
        <p14:creationId xmlns:p14="http://schemas.microsoft.com/office/powerpoint/2010/main" val="31597852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Slide 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8D0DBCD2-53E9-E351-0C23-D2B875750A18}"/>
              </a:ext>
            </a:extLst>
          </p:cNvPr>
          <p:cNvGrpSpPr/>
          <p:nvPr userDrawn="1"/>
        </p:nvGrpSpPr>
        <p:grpSpPr>
          <a:xfrm>
            <a:off x="0" y="5972445"/>
            <a:ext cx="12192000" cy="900112"/>
            <a:chOff x="0" y="5972445"/>
            <a:chExt cx="12192000" cy="900112"/>
          </a:xfrm>
        </p:grpSpPr>
        <p:sp>
          <p:nvSpPr>
            <p:cNvPr id="9" name="Rectangle 8">
              <a:extLst>
                <a:ext uri="{FF2B5EF4-FFF2-40B4-BE49-F238E27FC236}">
                  <a16:creationId xmlns:a16="http://schemas.microsoft.com/office/drawing/2014/main" id="{5704D24A-2AB5-EF5F-46ED-88DEAE008E32}"/>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B9B10843-D1F7-323D-D1F2-F2381882EBF2}"/>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8" name="Picture 7">
              <a:extLst>
                <a:ext uri="{FF2B5EF4-FFF2-40B4-BE49-F238E27FC236}">
                  <a16:creationId xmlns:a16="http://schemas.microsoft.com/office/drawing/2014/main" id="{A90466DD-C174-2702-CDD9-E5196DBE1B01}"/>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4374069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Slide 1 w/subtitl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445092"/>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
        <p:nvSpPr>
          <p:cNvPr id="3" name="Title 6">
            <a:extLst>
              <a:ext uri="{FF2B5EF4-FFF2-40B4-BE49-F238E27FC236}">
                <a16:creationId xmlns:a16="http://schemas.microsoft.com/office/drawing/2014/main" id="{AD821A07-1804-4302-86C2-2409C8BECD23}"/>
              </a:ext>
            </a:extLst>
          </p:cNvPr>
          <p:cNvSpPr txBox="1">
            <a:spLocks/>
          </p:cNvSpPr>
          <p:nvPr userDrawn="1"/>
        </p:nvSpPr>
        <p:spPr>
          <a:xfrm>
            <a:off x="573156" y="5170060"/>
            <a:ext cx="10515600" cy="929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baseline="0">
                <a:solidFill>
                  <a:srgbClr val="00539A"/>
                </a:solidFill>
                <a:latin typeface="Arial Black" panose="020B0604020202020204" pitchFamily="34" charset="0"/>
                <a:ea typeface="+mj-ea"/>
                <a:cs typeface="Arial Black"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539A"/>
                </a:solidFill>
                <a:effectLst/>
                <a:uLnTx/>
                <a:uFillTx/>
                <a:latin typeface="Arial" panose="020B0604020202020204" pitchFamily="34" charset="0"/>
                <a:ea typeface="+mj-ea"/>
                <a:cs typeface="Arial" panose="020B0604020202020204" pitchFamily="34" charset="0"/>
              </a:rPr>
              <a:t>Click to add subtitle</a:t>
            </a:r>
          </a:p>
        </p:txBody>
      </p:sp>
      <p:grpSp>
        <p:nvGrpSpPr>
          <p:cNvPr id="2" name="Group 1">
            <a:extLst>
              <a:ext uri="{FF2B5EF4-FFF2-40B4-BE49-F238E27FC236}">
                <a16:creationId xmlns:a16="http://schemas.microsoft.com/office/drawing/2014/main" id="{EEEEF3CD-4F8F-6E08-3B21-6FA32F65D565}"/>
              </a:ext>
            </a:extLst>
          </p:cNvPr>
          <p:cNvGrpSpPr/>
          <p:nvPr userDrawn="1"/>
        </p:nvGrpSpPr>
        <p:grpSpPr>
          <a:xfrm>
            <a:off x="0" y="5972445"/>
            <a:ext cx="12192000" cy="900112"/>
            <a:chOff x="0" y="5972445"/>
            <a:chExt cx="12192000" cy="900112"/>
          </a:xfrm>
        </p:grpSpPr>
        <p:sp>
          <p:nvSpPr>
            <p:cNvPr id="4" name="Rectangle 3">
              <a:extLst>
                <a:ext uri="{FF2B5EF4-FFF2-40B4-BE49-F238E27FC236}">
                  <a16:creationId xmlns:a16="http://schemas.microsoft.com/office/drawing/2014/main" id="{A09B4FDC-6BDF-EFD4-7421-EBDC794BE194}"/>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B24D343-86C1-3984-D6BA-39C2D60BEA23}"/>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1" name="Picture 10">
              <a:extLst>
                <a:ext uri="{FF2B5EF4-FFF2-40B4-BE49-F238E27FC236}">
                  <a16:creationId xmlns:a16="http://schemas.microsoft.com/office/drawing/2014/main" id="{7CD517C8-DD95-E64C-A981-55C6AFE3CB3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41336394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3B2212CA-9BD2-81B7-0DBA-06E8311DF453}"/>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A29EFB50-65F6-008B-EEF1-DA3FC1E0CE41}"/>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0D23542-0E84-B3AA-2E6F-0E0BF37826AC}"/>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0EBEE1C7-5A19-F601-9A9E-83289E808FE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8793265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Slide 2 w/subtitl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479275"/>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
        <p:nvSpPr>
          <p:cNvPr id="3" name="Title 6">
            <a:extLst>
              <a:ext uri="{FF2B5EF4-FFF2-40B4-BE49-F238E27FC236}">
                <a16:creationId xmlns:a16="http://schemas.microsoft.com/office/drawing/2014/main" id="{A06AB3EB-B3E7-4D86-93B4-A2F1467FB717}"/>
              </a:ext>
            </a:extLst>
          </p:cNvPr>
          <p:cNvSpPr txBox="1">
            <a:spLocks/>
          </p:cNvSpPr>
          <p:nvPr userDrawn="1"/>
        </p:nvSpPr>
        <p:spPr>
          <a:xfrm>
            <a:off x="573156" y="5170060"/>
            <a:ext cx="10515600" cy="929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baseline="0">
                <a:solidFill>
                  <a:srgbClr val="00539A"/>
                </a:solidFill>
                <a:latin typeface="Arial Black" panose="020B0604020202020204" pitchFamily="34" charset="0"/>
                <a:ea typeface="+mj-ea"/>
                <a:cs typeface="Arial Black"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539A"/>
                </a:solidFill>
                <a:effectLst/>
                <a:uLnTx/>
                <a:uFillTx/>
                <a:latin typeface="Arial" panose="020B0604020202020204" pitchFamily="34" charset="0"/>
                <a:ea typeface="+mj-ea"/>
                <a:cs typeface="Arial" panose="020B0604020202020204" pitchFamily="34" charset="0"/>
              </a:rPr>
              <a:t>Click to add subtitle</a:t>
            </a:r>
          </a:p>
        </p:txBody>
      </p:sp>
      <p:grpSp>
        <p:nvGrpSpPr>
          <p:cNvPr id="2" name="Group 1">
            <a:extLst>
              <a:ext uri="{FF2B5EF4-FFF2-40B4-BE49-F238E27FC236}">
                <a16:creationId xmlns:a16="http://schemas.microsoft.com/office/drawing/2014/main" id="{0AF04CC0-30E9-4159-2F4E-17EC5015F50F}"/>
              </a:ext>
            </a:extLst>
          </p:cNvPr>
          <p:cNvGrpSpPr/>
          <p:nvPr userDrawn="1"/>
        </p:nvGrpSpPr>
        <p:grpSpPr>
          <a:xfrm>
            <a:off x="0" y="5972445"/>
            <a:ext cx="12192000" cy="900112"/>
            <a:chOff x="0" y="5972445"/>
            <a:chExt cx="12192000" cy="900112"/>
          </a:xfrm>
        </p:grpSpPr>
        <p:sp>
          <p:nvSpPr>
            <p:cNvPr id="4" name="Rectangle 3">
              <a:extLst>
                <a:ext uri="{FF2B5EF4-FFF2-40B4-BE49-F238E27FC236}">
                  <a16:creationId xmlns:a16="http://schemas.microsoft.com/office/drawing/2014/main" id="{FE687A18-235E-FECF-6CF1-823B98330A21}"/>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2E3107BF-3B7C-0D70-85F4-911E500A7902}"/>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1" name="Picture 10">
              <a:extLst>
                <a:ext uri="{FF2B5EF4-FFF2-40B4-BE49-F238E27FC236}">
                  <a16:creationId xmlns:a16="http://schemas.microsoft.com/office/drawing/2014/main" id="{296BD230-B92B-FF98-2251-2F62F351F4FB}"/>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10936126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A665E39C-BF76-E3BA-E860-492A873B4563}"/>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2143B689-2382-5F3B-E63C-65A16377A720}"/>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0F7CD0F-5973-F386-6DCB-9D265206813E}"/>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1581AE4A-DFDE-3736-4E46-754EB2187C2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367401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E6EB096E-5C06-40DF-DB3E-81998C98A6D8}"/>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5DA16CCD-2F90-836D-8F2E-507D7C526AF8}"/>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0B218D9-45C2-E09C-1979-5C38ED34B6B9}"/>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D8626D89-7F0F-43C2-7F89-AD4B3B70914A}"/>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4931158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850159BC-1F24-F18D-6CCF-9562342501CE}"/>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AF990955-927C-4621-C7EF-40BC87857168}"/>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9B98145A-02E2-926F-BD81-85502D5DDCDD}"/>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85B08B2F-DFAE-75BE-0969-3B6861E5F335}"/>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10815245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le Slide 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4642AF7A-6B6D-3B72-514C-3EE47369E259}"/>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DA5E238D-4C89-F74A-D389-2F7C2EE0A0BC}"/>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5C53E3C-D188-3861-6E23-ED1ECB55EB7C}"/>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9A068826-AD2D-233C-5CAC-A888A1C4D910}"/>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268626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DDDB4-6A8A-5140-AE7F-8ECB4F3684F0}"/>
              </a:ext>
            </a:extLst>
          </p:cNvPr>
          <p:cNvSpPr>
            <a:spLocks noGrp="1"/>
          </p:cNvSpPr>
          <p:nvPr>
            <p:ph type="title"/>
          </p:nvPr>
        </p:nvSpPr>
        <p:spPr>
          <a:xfrm>
            <a:off x="838200" y="222621"/>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E8FE9D5-34A7-564D-978E-11F75565FE4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89B45F-BAFD-B947-B57E-69DD9624078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941C0E1C-6867-4CB5-89DF-8D68C4332CFC}"/>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0" name="Date Placeholder 1">
            <a:extLst>
              <a:ext uri="{FF2B5EF4-FFF2-40B4-BE49-F238E27FC236}">
                <a16:creationId xmlns:a16="http://schemas.microsoft.com/office/drawing/2014/main" id="{6D74D75B-C9AC-4BA6-8A7D-A6465A1D6CE1}"/>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February 2025</a:t>
            </a:r>
          </a:p>
        </p:txBody>
      </p:sp>
      <p:sp>
        <p:nvSpPr>
          <p:cNvPr id="11" name="Footer Placeholder 2">
            <a:extLst>
              <a:ext uri="{FF2B5EF4-FFF2-40B4-BE49-F238E27FC236}">
                <a16:creationId xmlns:a16="http://schemas.microsoft.com/office/drawing/2014/main" id="{6842BA60-AB8E-4AB4-A087-1508B74CA703}"/>
              </a:ext>
            </a:extLst>
          </p:cNvPr>
          <p:cNvSpPr>
            <a:spLocks noGrp="1"/>
          </p:cNvSpPr>
          <p:nvPr>
            <p:ph type="ftr" sz="quarter" idx="11"/>
          </p:nvPr>
        </p:nvSpPr>
        <p:spPr>
          <a:xfrm>
            <a:off x="3860222" y="6492240"/>
            <a:ext cx="4471555" cy="365125"/>
          </a:xfrm>
        </p:spPr>
        <p:txBody>
          <a:bodyPr/>
          <a:lstStyle>
            <a:lvl1pPr>
              <a:defRPr>
                <a:solidFill>
                  <a:srgbClr val="8FAADC"/>
                </a:solidFill>
              </a:defRPr>
            </a:lvl1pPr>
          </a:lstStyle>
          <a:p>
            <a:r>
              <a:rPr lang="en-US"/>
              <a:t>Medicare for People with End-Stage Renal Disease (ESRD)</a:t>
            </a:r>
          </a:p>
        </p:txBody>
      </p:sp>
    </p:spTree>
    <p:custDataLst>
      <p:tags r:id="rId1"/>
    </p:custDataLst>
    <p:extLst>
      <p:ext uri="{BB962C8B-B14F-4D97-AF65-F5344CB8AC3E}">
        <p14:creationId xmlns:p14="http://schemas.microsoft.com/office/powerpoint/2010/main" val="32536395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Slide 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C202E1F2-2259-E40B-451D-CD062EB24E02}"/>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B79AEF56-FD08-1225-2FD8-4A5086A96F07}"/>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ADF93FFA-6D5B-E77C-3AB6-EE366AD66878}"/>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8B546304-3625-0A57-8D9D-D0A36B0F28E3}"/>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9724639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ection Header 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06F7D4F0-E973-BD4B-32B7-818BC3447F3E}"/>
              </a:ext>
            </a:extLst>
          </p:cNvPr>
          <p:cNvGrpSpPr/>
          <p:nvPr userDrawn="1"/>
        </p:nvGrpSpPr>
        <p:grpSpPr>
          <a:xfrm>
            <a:off x="10902950" y="6015792"/>
            <a:ext cx="1079500" cy="800934"/>
            <a:chOff x="10902950" y="6015792"/>
            <a:chExt cx="1079500" cy="800934"/>
          </a:xfrm>
        </p:grpSpPr>
        <p:sp>
          <p:nvSpPr>
            <p:cNvPr id="11" name="Rectangle 10">
              <a:extLst>
                <a:ext uri="{FF2B5EF4-FFF2-40B4-BE49-F238E27FC236}">
                  <a16:creationId xmlns:a16="http://schemas.microsoft.com/office/drawing/2014/main" id="{4BC8AA6E-3B8E-3004-C9F1-6DBA84659785}"/>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D122A31A-48AF-AF89-B9C8-AE697B8A7317}"/>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7288428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ection Header 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5E96312-A473-2664-126B-74362B53E72F}"/>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8A69586D-69D0-B8A7-F31C-CCA816FD09C2}"/>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74EE3C8B-11A8-CDA6-DDE4-BA917A90115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778068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Section Header 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7AB4EAA3-323F-F7CC-377A-3369EBF9686B}"/>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1D5895F8-099C-68B1-ACB7-146591087F63}"/>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E1C966F-C6F0-9197-B382-7DDB3965675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9428608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Section Header 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A522A52F-BEBF-8A74-CAB8-F823E6175F01}"/>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5CD11484-0950-50B1-3461-13979906D04E}"/>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01BE2C33-1B84-E044-3374-93F03673FAF0}"/>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4033535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Section Header 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9F823E8-F90F-56D5-EF6E-243206C4E73F}"/>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99798AF7-FFB7-7B4B-A5DF-FC79D890FD79}"/>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4268D48-8070-BFD9-3C80-40EE13DFDA5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5993320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Section Header 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4A893F2-05B4-D9E2-2B30-B7CC9D1CFB69}"/>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293229C3-F5AB-3BBA-6B69-7CF8692523D1}"/>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EE6EED1-C5AB-51B2-FCFD-26CA76F3D87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170376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Section Header 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D8C77FD-D560-846E-0A23-2F530A9EA3CD}"/>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6E7CCCBA-67FA-7CC2-8687-891117E8BF68}"/>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FC443E9-D57C-B763-DD9D-4FEC256E61F4}"/>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1057665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Section Header 8">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8099757-BE0A-4323-6415-41C2AE1D7A6C}"/>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D1CDBC64-C75E-78B0-823B-5ADD7E5877C1}"/>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2D940D5-4399-C51E-08B0-A79919B15AD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6982538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Section Header 9">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3F1CEA8-7FA4-C6A4-0DD2-FFEE74412D66}"/>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E30F7D59-C066-8E41-4715-CE96F37DFE0D}"/>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24603A4-15EF-BCE0-2546-8A55CF235D2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6616318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7C1A7-B2F4-7A4B-934A-CCDEC8A7B06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D6011AE-DB90-1F43-A0E3-722EE6B4FF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765D88-A52C-BD4F-8F3E-062B43BC997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BEB5B3-F555-E048-A00D-EF61F3493B0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171BE28-E73C-454F-830B-B65A199CBBF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5">
            <a:extLst>
              <a:ext uri="{FF2B5EF4-FFF2-40B4-BE49-F238E27FC236}">
                <a16:creationId xmlns:a16="http://schemas.microsoft.com/office/drawing/2014/main" id="{0DB6DEB9-5380-4D2D-86DD-296ED6BD35A2}"/>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5" name="Date Placeholder 1">
            <a:extLst>
              <a:ext uri="{FF2B5EF4-FFF2-40B4-BE49-F238E27FC236}">
                <a16:creationId xmlns:a16="http://schemas.microsoft.com/office/drawing/2014/main" id="{D6441A44-402E-41F6-B234-E966C84D1C3B}"/>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February 2025</a:t>
            </a:r>
          </a:p>
        </p:txBody>
      </p:sp>
      <p:sp>
        <p:nvSpPr>
          <p:cNvPr id="16" name="Footer Placeholder 2">
            <a:extLst>
              <a:ext uri="{FF2B5EF4-FFF2-40B4-BE49-F238E27FC236}">
                <a16:creationId xmlns:a16="http://schemas.microsoft.com/office/drawing/2014/main" id="{F2C2CBA9-8E43-4DAB-9AEC-324F7B75E093}"/>
              </a:ext>
            </a:extLst>
          </p:cNvPr>
          <p:cNvSpPr>
            <a:spLocks noGrp="1"/>
          </p:cNvSpPr>
          <p:nvPr>
            <p:ph type="ftr" sz="quarter" idx="11"/>
          </p:nvPr>
        </p:nvSpPr>
        <p:spPr>
          <a:xfrm>
            <a:off x="3870613" y="6492875"/>
            <a:ext cx="4450773" cy="365125"/>
          </a:xfrm>
        </p:spPr>
        <p:txBody>
          <a:bodyPr/>
          <a:lstStyle>
            <a:lvl1pPr>
              <a:defRPr>
                <a:solidFill>
                  <a:srgbClr val="8FAADC"/>
                </a:solidFill>
              </a:defRPr>
            </a:lvl1pPr>
          </a:lstStyle>
          <a:p>
            <a:r>
              <a:rPr lang="en-US"/>
              <a:t>Medicare for People with End-Stage Renal Disease (ESRD)</a:t>
            </a:r>
          </a:p>
        </p:txBody>
      </p:sp>
    </p:spTree>
    <p:custDataLst>
      <p:tags r:id="rId1"/>
    </p:custDataLst>
    <p:extLst>
      <p:ext uri="{BB962C8B-B14F-4D97-AF65-F5344CB8AC3E}">
        <p14:creationId xmlns:p14="http://schemas.microsoft.com/office/powerpoint/2010/main" val="15013418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Section Header 10">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85CD41E-6A6C-A94B-550E-04FBC3ADC8CB}"/>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B6C555CF-3407-6AA9-1794-B516717A9EDE}"/>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8A6AC49-EFE8-86FC-1116-AD093735F032}"/>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6444891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Section Header 1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6591E82-3C88-42D6-6147-18E21D5E2451}"/>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B92EED94-A851-2AFE-A1D8-50ED4BBE866B}"/>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F54B870C-357E-9960-8C88-11E26C764A3C}"/>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384509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Section Header 1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6E1E7E8-B5AE-A295-4B26-1313BEDA8501}"/>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2E16A354-3BF7-F982-1D44-8BC64D63F47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38E8C4BD-6763-E714-5A22-D57A71AF05A9}"/>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6099449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Section Header 1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317E2F60-9812-2CE4-1DC4-0C449EB25E75}"/>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84C87463-EE4F-1266-F372-0FEF46D1EDB4}"/>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F3EA3F24-21CB-F459-895A-44ECCEA132A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0146247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Section Header 1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1E9EE259-899F-3260-DC43-AEE138DDB02B}"/>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956E46DD-0192-C780-77D1-B044A5AF8AF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22E0A31-B7BC-3F13-FA7B-B6E041C27A4E}"/>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2308537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Section Header 1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F6CD279F-C11C-B793-627A-9C3606FA5044}"/>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52EADC88-3390-C3F7-FF5B-1457E63B5E14}"/>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798ABBE-087E-EEEC-545E-5B9ACF70635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4825060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Section Header 1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D366C5D-076F-94DD-06D1-E6800D671292}"/>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187B7D52-FCE1-9B9D-A8AE-975043FA93AB}"/>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85ECD6C-A491-BD59-4CC8-406B88F95644}"/>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1184994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Section Header 1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EE787EAB-54F2-4371-B857-C02C592A9B87}"/>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3819B2A5-EFBC-9501-6309-CED6363775C2}"/>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2EEB56D-7C5B-8008-E24D-A525FC082AC3}"/>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69805153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Section Header 18">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A62AAE1-987E-E339-765E-2EF9F5C9F836}"/>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5568B11B-D454-472A-EED7-A7F1BBD7CE99}"/>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22D15B7-A2B1-5FB0-071F-8C3D0C68C61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2849648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Section Header 19">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855F1930-CF6D-9DD4-2963-710C743A057A}"/>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78431197-8978-0032-439D-7A35A365B65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5BD713C-6AD9-AF03-449E-0F2780ABB4CF}"/>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8885382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1"/>
            <a:ext cx="12192000" cy="944880"/>
          </a:xfrm>
          <a:prstGeom prst="rect">
            <a:avLst/>
          </a:prstGeom>
        </p:spPr>
        <p:txBody>
          <a:bodyPr anchor="ctr">
            <a:normAutofit/>
          </a:bodyPr>
          <a:lstStyle>
            <a:lvl1pPr>
              <a:defRPr sz="3000"/>
            </a:lvl1pPr>
          </a:lstStyle>
          <a:p>
            <a:r>
              <a:rPr lang="en-US"/>
              <a:t>Click to edit Master title style</a:t>
            </a:r>
          </a:p>
        </p:txBody>
      </p:sp>
      <p:sp>
        <p:nvSpPr>
          <p:cNvPr id="10" name="Slide Number Placeholder 5">
            <a:extLst>
              <a:ext uri="{FF2B5EF4-FFF2-40B4-BE49-F238E27FC236}">
                <a16:creationId xmlns:a16="http://schemas.microsoft.com/office/drawing/2014/main" id="{1C498CDF-1E7F-4ECE-9CD2-AA2A262A4CF5}"/>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1" name="Date Placeholder 1">
            <a:extLst>
              <a:ext uri="{FF2B5EF4-FFF2-40B4-BE49-F238E27FC236}">
                <a16:creationId xmlns:a16="http://schemas.microsoft.com/office/drawing/2014/main" id="{AE28398F-75CB-42E9-BBEF-2CC021FCA23C}"/>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February 2025</a:t>
            </a:r>
          </a:p>
        </p:txBody>
      </p:sp>
      <p:sp>
        <p:nvSpPr>
          <p:cNvPr id="12" name="Footer Placeholder 2">
            <a:extLst>
              <a:ext uri="{FF2B5EF4-FFF2-40B4-BE49-F238E27FC236}">
                <a16:creationId xmlns:a16="http://schemas.microsoft.com/office/drawing/2014/main" id="{CF37A7F1-4EAE-4312-A37E-740BCDE64D8D}"/>
              </a:ext>
            </a:extLst>
          </p:cNvPr>
          <p:cNvSpPr>
            <a:spLocks noGrp="1"/>
          </p:cNvSpPr>
          <p:nvPr>
            <p:ph type="ftr" sz="quarter" idx="11"/>
          </p:nvPr>
        </p:nvSpPr>
        <p:spPr>
          <a:xfrm>
            <a:off x="3917372" y="6492240"/>
            <a:ext cx="4357255" cy="365125"/>
          </a:xfrm>
        </p:spPr>
        <p:txBody>
          <a:bodyPr/>
          <a:lstStyle>
            <a:lvl1pPr>
              <a:defRPr>
                <a:solidFill>
                  <a:srgbClr val="8FAADC"/>
                </a:solidFill>
              </a:defRPr>
            </a:lvl1pPr>
          </a:lstStyle>
          <a:p>
            <a:r>
              <a:rPr lang="en-US" dirty="0"/>
              <a:t>Medicare for People with End-Stage Renal Disease (ESRD)</a:t>
            </a:r>
          </a:p>
        </p:txBody>
      </p:sp>
    </p:spTree>
    <p:custDataLst>
      <p:tags r:id="rId1"/>
    </p:custDataLst>
    <p:extLst>
      <p:ext uri="{BB962C8B-B14F-4D97-AF65-F5344CB8AC3E}">
        <p14:creationId xmlns:p14="http://schemas.microsoft.com/office/powerpoint/2010/main" val="112276145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secHead" preserve="1">
  <p:cSld name="Section Header 20">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20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354F5901-04AB-3D15-2E7F-E009A896C2F3}"/>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FE75798F-FE32-A870-360C-ECE9C67F2A40}"/>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58BFF3C4-3313-3375-C9A1-AE9817C0723B}"/>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4615363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1"/>
            <a:ext cx="12192000" cy="944880"/>
          </a:xfrm>
          <a:prstGeom prst="rect">
            <a:avLst/>
          </a:prstGeom>
        </p:spPr>
        <p:txBody>
          <a:bodyPr anchor="ctr">
            <a:normAutofit/>
          </a:bodyPr>
          <a:lstStyle>
            <a:lvl1pPr>
              <a:defRPr sz="3000"/>
            </a:lvl1pPr>
          </a:lstStyle>
          <a:p>
            <a:r>
              <a:rPr lang="en-US"/>
              <a:t>Click to edit Master title style</a:t>
            </a:r>
          </a:p>
        </p:txBody>
      </p:sp>
      <p:sp>
        <p:nvSpPr>
          <p:cNvPr id="10" name="Slide Number Placeholder 5">
            <a:extLst>
              <a:ext uri="{FF2B5EF4-FFF2-40B4-BE49-F238E27FC236}">
                <a16:creationId xmlns:a16="http://schemas.microsoft.com/office/drawing/2014/main" id="{1C498CDF-1E7F-4ECE-9CD2-AA2A262A4CF5}"/>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1" name="Date Placeholder 1">
            <a:extLst>
              <a:ext uri="{FF2B5EF4-FFF2-40B4-BE49-F238E27FC236}">
                <a16:creationId xmlns:a16="http://schemas.microsoft.com/office/drawing/2014/main" id="{AE28398F-75CB-42E9-BBEF-2CC021FCA23C}"/>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February 2025</a:t>
            </a:r>
          </a:p>
        </p:txBody>
      </p:sp>
      <p:sp>
        <p:nvSpPr>
          <p:cNvPr id="12" name="Footer Placeholder 2">
            <a:extLst>
              <a:ext uri="{FF2B5EF4-FFF2-40B4-BE49-F238E27FC236}">
                <a16:creationId xmlns:a16="http://schemas.microsoft.com/office/drawing/2014/main" id="{CF37A7F1-4EAE-4312-A37E-740BCDE64D8D}"/>
              </a:ext>
            </a:extLst>
          </p:cNvPr>
          <p:cNvSpPr>
            <a:spLocks noGrp="1"/>
          </p:cNvSpPr>
          <p:nvPr>
            <p:ph type="ftr" sz="quarter" idx="11"/>
          </p:nvPr>
        </p:nvSpPr>
        <p:spPr>
          <a:xfrm>
            <a:off x="3917372" y="6492240"/>
            <a:ext cx="4357255" cy="365125"/>
          </a:xfrm>
        </p:spPr>
        <p:txBody>
          <a:bodyPr/>
          <a:lstStyle>
            <a:lvl1pPr>
              <a:defRPr>
                <a:solidFill>
                  <a:srgbClr val="8FAADC"/>
                </a:solidFill>
              </a:defRPr>
            </a:lvl1pPr>
          </a:lstStyle>
          <a:p>
            <a:r>
              <a:rPr lang="en-US" dirty="0"/>
              <a:t>Medicare for People with End-Stage Renal Disease (ESRD)</a:t>
            </a:r>
          </a:p>
        </p:txBody>
      </p:sp>
      <p:sp>
        <p:nvSpPr>
          <p:cNvPr id="6" name="Text Placeholder 5">
            <a:extLst>
              <a:ext uri="{FF2B5EF4-FFF2-40B4-BE49-F238E27FC236}">
                <a16:creationId xmlns:a16="http://schemas.microsoft.com/office/drawing/2014/main" id="{5D9BC98F-06C8-049A-FDA5-7BCCD1F69EC0}"/>
              </a:ext>
            </a:extLst>
          </p:cNvPr>
          <p:cNvSpPr>
            <a:spLocks noGrp="1"/>
          </p:cNvSpPr>
          <p:nvPr>
            <p:ph type="body" sz="quarter" idx="13" hasCustomPrompt="1"/>
          </p:nvPr>
        </p:nvSpPr>
        <p:spPr>
          <a:xfrm>
            <a:off x="4192587" y="1506992"/>
            <a:ext cx="2447925" cy="1289050"/>
          </a:xfrm>
        </p:spPr>
        <p:txBody>
          <a:bodyPr>
            <a:normAutofit/>
          </a:bodyPr>
          <a:lstStyle>
            <a:lvl1pPr>
              <a:defRPr sz="2000">
                <a:solidFill>
                  <a:srgbClr val="00529B"/>
                </a:solidFill>
              </a:defRPr>
            </a:lvl1pPr>
            <a:lvl2pPr>
              <a:defRPr>
                <a:solidFill>
                  <a:srgbClr val="00529B"/>
                </a:solidFill>
              </a:defRPr>
            </a:lvl2pPr>
            <a:lvl3pPr>
              <a:defRPr>
                <a:solidFill>
                  <a:srgbClr val="00529B"/>
                </a:solidFill>
              </a:defRPr>
            </a:lvl3pPr>
            <a:lvl4pPr>
              <a:defRPr>
                <a:solidFill>
                  <a:srgbClr val="00529B"/>
                </a:solidFill>
              </a:defRPr>
            </a:lvl4pPr>
            <a:lvl5pPr>
              <a:defRPr>
                <a:solidFill>
                  <a:srgbClr val="00529B"/>
                </a:solidFill>
              </a:defRPr>
            </a:lvl5pPr>
          </a:lstStyle>
          <a:p>
            <a:pPr lvl="0"/>
            <a:r>
              <a:rPr lang="en-US" dirty="0"/>
              <a:t>Click to edit text </a:t>
            </a:r>
          </a:p>
        </p:txBody>
      </p:sp>
      <p:sp>
        <p:nvSpPr>
          <p:cNvPr id="7" name="Text Placeholder 5">
            <a:extLst>
              <a:ext uri="{FF2B5EF4-FFF2-40B4-BE49-F238E27FC236}">
                <a16:creationId xmlns:a16="http://schemas.microsoft.com/office/drawing/2014/main" id="{8D6D5A4D-8202-E8B2-4C6D-341DBD522DD0}"/>
              </a:ext>
            </a:extLst>
          </p:cNvPr>
          <p:cNvSpPr>
            <a:spLocks noGrp="1"/>
          </p:cNvSpPr>
          <p:nvPr>
            <p:ph type="body" sz="quarter" idx="14" hasCustomPrompt="1"/>
          </p:nvPr>
        </p:nvSpPr>
        <p:spPr>
          <a:xfrm>
            <a:off x="1061856" y="3723323"/>
            <a:ext cx="2447925" cy="1289050"/>
          </a:xfrm>
        </p:spPr>
        <p:txBody>
          <a:bodyPr>
            <a:normAutofit/>
          </a:bodyPr>
          <a:lstStyle>
            <a:lvl1pPr>
              <a:defRPr sz="2000">
                <a:solidFill>
                  <a:srgbClr val="00529B"/>
                </a:solidFill>
              </a:defRPr>
            </a:lvl1pPr>
            <a:lvl2pPr>
              <a:defRPr>
                <a:solidFill>
                  <a:srgbClr val="00529B"/>
                </a:solidFill>
              </a:defRPr>
            </a:lvl2pPr>
            <a:lvl3pPr>
              <a:defRPr>
                <a:solidFill>
                  <a:srgbClr val="00529B"/>
                </a:solidFill>
              </a:defRPr>
            </a:lvl3pPr>
            <a:lvl4pPr>
              <a:defRPr>
                <a:solidFill>
                  <a:srgbClr val="00529B"/>
                </a:solidFill>
              </a:defRPr>
            </a:lvl4pPr>
            <a:lvl5pPr>
              <a:defRPr>
                <a:solidFill>
                  <a:srgbClr val="00529B"/>
                </a:solidFill>
              </a:defRPr>
            </a:lvl5pPr>
          </a:lstStyle>
          <a:p>
            <a:pPr lvl="0"/>
            <a:r>
              <a:rPr lang="en-US" dirty="0"/>
              <a:t>Click to edit text </a:t>
            </a:r>
          </a:p>
        </p:txBody>
      </p:sp>
      <p:sp>
        <p:nvSpPr>
          <p:cNvPr id="8" name="Text Placeholder 5">
            <a:extLst>
              <a:ext uri="{FF2B5EF4-FFF2-40B4-BE49-F238E27FC236}">
                <a16:creationId xmlns:a16="http://schemas.microsoft.com/office/drawing/2014/main" id="{F939F527-C492-9379-9A83-85387176DFE0}"/>
              </a:ext>
            </a:extLst>
          </p:cNvPr>
          <p:cNvSpPr>
            <a:spLocks noGrp="1"/>
          </p:cNvSpPr>
          <p:nvPr>
            <p:ph type="body" sz="quarter" idx="15" hasCustomPrompt="1"/>
          </p:nvPr>
        </p:nvSpPr>
        <p:spPr>
          <a:xfrm>
            <a:off x="4475615" y="3723323"/>
            <a:ext cx="2447925" cy="1289050"/>
          </a:xfrm>
        </p:spPr>
        <p:txBody>
          <a:bodyPr>
            <a:normAutofit/>
          </a:bodyPr>
          <a:lstStyle>
            <a:lvl1pPr>
              <a:defRPr sz="2000">
                <a:solidFill>
                  <a:srgbClr val="00529B"/>
                </a:solidFill>
              </a:defRPr>
            </a:lvl1pPr>
            <a:lvl2pPr>
              <a:defRPr>
                <a:solidFill>
                  <a:srgbClr val="00529B"/>
                </a:solidFill>
              </a:defRPr>
            </a:lvl2pPr>
            <a:lvl3pPr>
              <a:defRPr>
                <a:solidFill>
                  <a:srgbClr val="00529B"/>
                </a:solidFill>
              </a:defRPr>
            </a:lvl3pPr>
            <a:lvl4pPr>
              <a:defRPr>
                <a:solidFill>
                  <a:srgbClr val="00529B"/>
                </a:solidFill>
              </a:defRPr>
            </a:lvl4pPr>
            <a:lvl5pPr>
              <a:defRPr>
                <a:solidFill>
                  <a:srgbClr val="00529B"/>
                </a:solidFill>
              </a:defRPr>
            </a:lvl5pPr>
          </a:lstStyle>
          <a:p>
            <a:pPr lvl="0"/>
            <a:r>
              <a:rPr lang="en-US" dirty="0"/>
              <a:t>Click to edit text </a:t>
            </a:r>
          </a:p>
        </p:txBody>
      </p:sp>
      <p:sp>
        <p:nvSpPr>
          <p:cNvPr id="9" name="Text Placeholder 5">
            <a:extLst>
              <a:ext uri="{FF2B5EF4-FFF2-40B4-BE49-F238E27FC236}">
                <a16:creationId xmlns:a16="http://schemas.microsoft.com/office/drawing/2014/main" id="{780FB297-1BEB-CCD0-BE2E-07649311832C}"/>
              </a:ext>
            </a:extLst>
          </p:cNvPr>
          <p:cNvSpPr>
            <a:spLocks noGrp="1"/>
          </p:cNvSpPr>
          <p:nvPr>
            <p:ph type="body" sz="quarter" idx="16" hasCustomPrompt="1"/>
          </p:nvPr>
        </p:nvSpPr>
        <p:spPr>
          <a:xfrm>
            <a:off x="7889374" y="3671276"/>
            <a:ext cx="2447925" cy="1289050"/>
          </a:xfrm>
        </p:spPr>
        <p:txBody>
          <a:bodyPr>
            <a:normAutofit/>
          </a:bodyPr>
          <a:lstStyle>
            <a:lvl1pPr>
              <a:defRPr sz="2000">
                <a:solidFill>
                  <a:srgbClr val="00529B"/>
                </a:solidFill>
              </a:defRPr>
            </a:lvl1pPr>
            <a:lvl2pPr>
              <a:defRPr>
                <a:solidFill>
                  <a:srgbClr val="00529B"/>
                </a:solidFill>
              </a:defRPr>
            </a:lvl2pPr>
            <a:lvl3pPr>
              <a:defRPr>
                <a:solidFill>
                  <a:srgbClr val="00529B"/>
                </a:solidFill>
              </a:defRPr>
            </a:lvl3pPr>
            <a:lvl4pPr>
              <a:defRPr>
                <a:solidFill>
                  <a:srgbClr val="00529B"/>
                </a:solidFill>
              </a:defRPr>
            </a:lvl4pPr>
            <a:lvl5pPr>
              <a:defRPr>
                <a:solidFill>
                  <a:srgbClr val="00529B"/>
                </a:solidFill>
              </a:defRPr>
            </a:lvl5pPr>
          </a:lstStyle>
          <a:p>
            <a:pPr lvl="0"/>
            <a:r>
              <a:rPr lang="en-US" dirty="0"/>
              <a:t>Click to edit text </a:t>
            </a:r>
          </a:p>
        </p:txBody>
      </p:sp>
    </p:spTree>
    <p:custDataLst>
      <p:tags r:id="rId1"/>
    </p:custDataLst>
    <p:extLst>
      <p:ext uri="{BB962C8B-B14F-4D97-AF65-F5344CB8AC3E}">
        <p14:creationId xmlns:p14="http://schemas.microsoft.com/office/powerpoint/2010/main" val="18068094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1"/>
            <a:ext cx="12192000" cy="944880"/>
          </a:xfrm>
          <a:prstGeom prst="rect">
            <a:avLst/>
          </a:prstGeom>
        </p:spPr>
        <p:txBody>
          <a:bodyPr anchor="ctr">
            <a:normAutofit/>
          </a:bodyPr>
          <a:lstStyle>
            <a:lvl1pPr>
              <a:defRPr sz="3000"/>
            </a:lvl1pPr>
          </a:lstStyle>
          <a:p>
            <a:r>
              <a:rPr lang="en-US"/>
              <a:t>Click to edit Master title style</a:t>
            </a:r>
          </a:p>
        </p:txBody>
      </p:sp>
      <p:sp>
        <p:nvSpPr>
          <p:cNvPr id="10" name="Slide Number Placeholder 5">
            <a:extLst>
              <a:ext uri="{FF2B5EF4-FFF2-40B4-BE49-F238E27FC236}">
                <a16:creationId xmlns:a16="http://schemas.microsoft.com/office/drawing/2014/main" id="{1C498CDF-1E7F-4ECE-9CD2-AA2A262A4CF5}"/>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1" name="Date Placeholder 1">
            <a:extLst>
              <a:ext uri="{FF2B5EF4-FFF2-40B4-BE49-F238E27FC236}">
                <a16:creationId xmlns:a16="http://schemas.microsoft.com/office/drawing/2014/main" id="{AE28398F-75CB-42E9-BBEF-2CC021FCA23C}"/>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February 2025</a:t>
            </a:r>
          </a:p>
        </p:txBody>
      </p:sp>
      <p:sp>
        <p:nvSpPr>
          <p:cNvPr id="12" name="Footer Placeholder 2">
            <a:extLst>
              <a:ext uri="{FF2B5EF4-FFF2-40B4-BE49-F238E27FC236}">
                <a16:creationId xmlns:a16="http://schemas.microsoft.com/office/drawing/2014/main" id="{CF37A7F1-4EAE-4312-A37E-740BCDE64D8D}"/>
              </a:ext>
            </a:extLst>
          </p:cNvPr>
          <p:cNvSpPr>
            <a:spLocks noGrp="1"/>
          </p:cNvSpPr>
          <p:nvPr>
            <p:ph type="ftr" sz="quarter" idx="11"/>
          </p:nvPr>
        </p:nvSpPr>
        <p:spPr>
          <a:xfrm>
            <a:off x="3917372" y="6492240"/>
            <a:ext cx="4357255" cy="365125"/>
          </a:xfrm>
        </p:spPr>
        <p:txBody>
          <a:bodyPr/>
          <a:lstStyle>
            <a:lvl1pPr>
              <a:defRPr>
                <a:solidFill>
                  <a:srgbClr val="8FAADC"/>
                </a:solidFill>
              </a:defRPr>
            </a:lvl1pPr>
          </a:lstStyle>
          <a:p>
            <a:r>
              <a:rPr lang="en-US" dirty="0"/>
              <a:t>Medicare for People with End-Stage Renal Disease (ESRD)</a:t>
            </a:r>
          </a:p>
        </p:txBody>
      </p:sp>
      <p:sp>
        <p:nvSpPr>
          <p:cNvPr id="6" name="Text Placeholder 5">
            <a:extLst>
              <a:ext uri="{FF2B5EF4-FFF2-40B4-BE49-F238E27FC236}">
                <a16:creationId xmlns:a16="http://schemas.microsoft.com/office/drawing/2014/main" id="{5D9BC98F-06C8-049A-FDA5-7BCCD1F69EC0}"/>
              </a:ext>
            </a:extLst>
          </p:cNvPr>
          <p:cNvSpPr>
            <a:spLocks noGrp="1"/>
          </p:cNvSpPr>
          <p:nvPr>
            <p:ph type="body" sz="quarter" idx="13" hasCustomPrompt="1"/>
          </p:nvPr>
        </p:nvSpPr>
        <p:spPr>
          <a:xfrm>
            <a:off x="-2689476" y="300356"/>
            <a:ext cx="2447925" cy="1289050"/>
          </a:xfrm>
        </p:spPr>
        <p:txBody>
          <a:bodyPr>
            <a:normAutofit/>
          </a:bodyPr>
          <a:lstStyle>
            <a:lvl1pPr>
              <a:defRPr sz="2000">
                <a:solidFill>
                  <a:srgbClr val="00529B"/>
                </a:solidFill>
              </a:defRPr>
            </a:lvl1pPr>
            <a:lvl2pPr>
              <a:defRPr>
                <a:solidFill>
                  <a:srgbClr val="00529B"/>
                </a:solidFill>
              </a:defRPr>
            </a:lvl2pPr>
            <a:lvl3pPr>
              <a:defRPr>
                <a:solidFill>
                  <a:srgbClr val="00529B"/>
                </a:solidFill>
              </a:defRPr>
            </a:lvl3pPr>
            <a:lvl4pPr>
              <a:defRPr>
                <a:solidFill>
                  <a:srgbClr val="00529B"/>
                </a:solidFill>
              </a:defRPr>
            </a:lvl4pPr>
            <a:lvl5pPr>
              <a:defRPr>
                <a:solidFill>
                  <a:srgbClr val="00529B"/>
                </a:solidFill>
              </a:defRPr>
            </a:lvl5pPr>
          </a:lstStyle>
          <a:p>
            <a:pPr lvl="0"/>
            <a:r>
              <a:rPr lang="en-US" dirty="0"/>
              <a:t>1 Click to edit text </a:t>
            </a:r>
          </a:p>
        </p:txBody>
      </p:sp>
      <p:sp>
        <p:nvSpPr>
          <p:cNvPr id="7" name="Text Placeholder 5">
            <a:extLst>
              <a:ext uri="{FF2B5EF4-FFF2-40B4-BE49-F238E27FC236}">
                <a16:creationId xmlns:a16="http://schemas.microsoft.com/office/drawing/2014/main" id="{8D6D5A4D-8202-E8B2-4C6D-341DBD522DD0}"/>
              </a:ext>
            </a:extLst>
          </p:cNvPr>
          <p:cNvSpPr>
            <a:spLocks noGrp="1"/>
          </p:cNvSpPr>
          <p:nvPr>
            <p:ph type="body" sz="quarter" idx="14" hasCustomPrompt="1"/>
          </p:nvPr>
        </p:nvSpPr>
        <p:spPr>
          <a:xfrm>
            <a:off x="-2644790" y="1798270"/>
            <a:ext cx="2447925" cy="1289050"/>
          </a:xfrm>
        </p:spPr>
        <p:txBody>
          <a:bodyPr>
            <a:normAutofit/>
          </a:bodyPr>
          <a:lstStyle>
            <a:lvl1pPr>
              <a:defRPr sz="2000">
                <a:solidFill>
                  <a:srgbClr val="00529B"/>
                </a:solidFill>
              </a:defRPr>
            </a:lvl1pPr>
            <a:lvl2pPr>
              <a:defRPr>
                <a:solidFill>
                  <a:srgbClr val="00529B"/>
                </a:solidFill>
              </a:defRPr>
            </a:lvl2pPr>
            <a:lvl3pPr>
              <a:defRPr>
                <a:solidFill>
                  <a:srgbClr val="00529B"/>
                </a:solidFill>
              </a:defRPr>
            </a:lvl3pPr>
            <a:lvl4pPr>
              <a:defRPr>
                <a:solidFill>
                  <a:srgbClr val="00529B"/>
                </a:solidFill>
              </a:defRPr>
            </a:lvl4pPr>
            <a:lvl5pPr>
              <a:defRPr>
                <a:solidFill>
                  <a:srgbClr val="00529B"/>
                </a:solidFill>
              </a:defRPr>
            </a:lvl5pPr>
          </a:lstStyle>
          <a:p>
            <a:pPr lvl="0"/>
            <a:r>
              <a:rPr lang="en-US" dirty="0"/>
              <a:t>2 Click to edit text </a:t>
            </a:r>
          </a:p>
        </p:txBody>
      </p:sp>
      <p:sp>
        <p:nvSpPr>
          <p:cNvPr id="8" name="Text Placeholder 5">
            <a:extLst>
              <a:ext uri="{FF2B5EF4-FFF2-40B4-BE49-F238E27FC236}">
                <a16:creationId xmlns:a16="http://schemas.microsoft.com/office/drawing/2014/main" id="{F939F527-C492-9379-9A83-85387176DFE0}"/>
              </a:ext>
            </a:extLst>
          </p:cNvPr>
          <p:cNvSpPr>
            <a:spLocks noGrp="1"/>
          </p:cNvSpPr>
          <p:nvPr>
            <p:ph type="body" sz="quarter" idx="15" hasCustomPrompt="1"/>
          </p:nvPr>
        </p:nvSpPr>
        <p:spPr>
          <a:xfrm>
            <a:off x="-2644790" y="3296184"/>
            <a:ext cx="2447925" cy="1289050"/>
          </a:xfrm>
        </p:spPr>
        <p:txBody>
          <a:bodyPr>
            <a:normAutofit/>
          </a:bodyPr>
          <a:lstStyle>
            <a:lvl1pPr>
              <a:defRPr sz="2000">
                <a:solidFill>
                  <a:srgbClr val="00529B"/>
                </a:solidFill>
              </a:defRPr>
            </a:lvl1pPr>
            <a:lvl2pPr>
              <a:defRPr>
                <a:solidFill>
                  <a:srgbClr val="00529B"/>
                </a:solidFill>
              </a:defRPr>
            </a:lvl2pPr>
            <a:lvl3pPr>
              <a:defRPr>
                <a:solidFill>
                  <a:srgbClr val="00529B"/>
                </a:solidFill>
              </a:defRPr>
            </a:lvl3pPr>
            <a:lvl4pPr>
              <a:defRPr>
                <a:solidFill>
                  <a:srgbClr val="00529B"/>
                </a:solidFill>
              </a:defRPr>
            </a:lvl4pPr>
            <a:lvl5pPr>
              <a:defRPr>
                <a:solidFill>
                  <a:srgbClr val="00529B"/>
                </a:solidFill>
              </a:defRPr>
            </a:lvl5pPr>
          </a:lstStyle>
          <a:p>
            <a:pPr lvl="0"/>
            <a:r>
              <a:rPr lang="en-US" dirty="0"/>
              <a:t>3 Click to edit text </a:t>
            </a:r>
          </a:p>
        </p:txBody>
      </p:sp>
      <p:sp>
        <p:nvSpPr>
          <p:cNvPr id="9" name="Text Placeholder 5">
            <a:extLst>
              <a:ext uri="{FF2B5EF4-FFF2-40B4-BE49-F238E27FC236}">
                <a16:creationId xmlns:a16="http://schemas.microsoft.com/office/drawing/2014/main" id="{780FB297-1BEB-CCD0-BE2E-07649311832C}"/>
              </a:ext>
            </a:extLst>
          </p:cNvPr>
          <p:cNvSpPr>
            <a:spLocks noGrp="1"/>
          </p:cNvSpPr>
          <p:nvPr>
            <p:ph type="body" sz="quarter" idx="16" hasCustomPrompt="1"/>
          </p:nvPr>
        </p:nvSpPr>
        <p:spPr>
          <a:xfrm>
            <a:off x="-2686733" y="4794098"/>
            <a:ext cx="2447925" cy="1289050"/>
          </a:xfrm>
        </p:spPr>
        <p:txBody>
          <a:bodyPr>
            <a:normAutofit/>
          </a:bodyPr>
          <a:lstStyle>
            <a:lvl1pPr>
              <a:defRPr sz="2000">
                <a:solidFill>
                  <a:srgbClr val="00529B"/>
                </a:solidFill>
              </a:defRPr>
            </a:lvl1pPr>
            <a:lvl2pPr>
              <a:defRPr>
                <a:solidFill>
                  <a:srgbClr val="00529B"/>
                </a:solidFill>
              </a:defRPr>
            </a:lvl2pPr>
            <a:lvl3pPr>
              <a:defRPr>
                <a:solidFill>
                  <a:srgbClr val="00529B"/>
                </a:solidFill>
              </a:defRPr>
            </a:lvl3pPr>
            <a:lvl4pPr>
              <a:defRPr>
                <a:solidFill>
                  <a:srgbClr val="00529B"/>
                </a:solidFill>
              </a:defRPr>
            </a:lvl4pPr>
            <a:lvl5pPr>
              <a:defRPr>
                <a:solidFill>
                  <a:srgbClr val="00529B"/>
                </a:solidFill>
              </a:defRPr>
            </a:lvl5pPr>
          </a:lstStyle>
          <a:p>
            <a:pPr lvl="0"/>
            <a:r>
              <a:rPr lang="en-US" dirty="0"/>
              <a:t>4 Click to edit text </a:t>
            </a:r>
          </a:p>
        </p:txBody>
      </p:sp>
      <p:sp>
        <p:nvSpPr>
          <p:cNvPr id="3" name="Text Placeholder 5">
            <a:extLst>
              <a:ext uri="{FF2B5EF4-FFF2-40B4-BE49-F238E27FC236}">
                <a16:creationId xmlns:a16="http://schemas.microsoft.com/office/drawing/2014/main" id="{28A60805-4B01-C226-E569-164C4FD8ECA7}"/>
              </a:ext>
            </a:extLst>
          </p:cNvPr>
          <p:cNvSpPr>
            <a:spLocks noGrp="1"/>
          </p:cNvSpPr>
          <p:nvPr>
            <p:ph type="body" sz="quarter" idx="17" hasCustomPrompt="1"/>
          </p:nvPr>
        </p:nvSpPr>
        <p:spPr>
          <a:xfrm>
            <a:off x="12577330" y="944881"/>
            <a:ext cx="2447925" cy="1289050"/>
          </a:xfrm>
        </p:spPr>
        <p:txBody>
          <a:bodyPr>
            <a:normAutofit/>
          </a:bodyPr>
          <a:lstStyle>
            <a:lvl1pPr>
              <a:defRPr sz="2000">
                <a:solidFill>
                  <a:srgbClr val="00529B"/>
                </a:solidFill>
              </a:defRPr>
            </a:lvl1pPr>
            <a:lvl2pPr>
              <a:defRPr>
                <a:solidFill>
                  <a:srgbClr val="00529B"/>
                </a:solidFill>
              </a:defRPr>
            </a:lvl2pPr>
            <a:lvl3pPr>
              <a:defRPr>
                <a:solidFill>
                  <a:srgbClr val="00529B"/>
                </a:solidFill>
              </a:defRPr>
            </a:lvl3pPr>
            <a:lvl4pPr>
              <a:defRPr>
                <a:solidFill>
                  <a:srgbClr val="00529B"/>
                </a:solidFill>
              </a:defRPr>
            </a:lvl4pPr>
            <a:lvl5pPr>
              <a:defRPr>
                <a:solidFill>
                  <a:srgbClr val="00529B"/>
                </a:solidFill>
              </a:defRPr>
            </a:lvl5pPr>
          </a:lstStyle>
          <a:p>
            <a:pPr lvl="0"/>
            <a:r>
              <a:rPr lang="en-US" dirty="0"/>
              <a:t>5 Click to edit text </a:t>
            </a:r>
          </a:p>
        </p:txBody>
      </p:sp>
      <p:sp>
        <p:nvSpPr>
          <p:cNvPr id="4" name="Text Placeholder 5">
            <a:extLst>
              <a:ext uri="{FF2B5EF4-FFF2-40B4-BE49-F238E27FC236}">
                <a16:creationId xmlns:a16="http://schemas.microsoft.com/office/drawing/2014/main" id="{9FFFB5EE-0C68-DED5-5D15-311016246862}"/>
              </a:ext>
            </a:extLst>
          </p:cNvPr>
          <p:cNvSpPr>
            <a:spLocks noGrp="1"/>
          </p:cNvSpPr>
          <p:nvPr>
            <p:ph type="body" sz="quarter" idx="18" hasCustomPrompt="1"/>
          </p:nvPr>
        </p:nvSpPr>
        <p:spPr>
          <a:xfrm>
            <a:off x="12577330" y="2651659"/>
            <a:ext cx="2447925" cy="1289050"/>
          </a:xfrm>
        </p:spPr>
        <p:txBody>
          <a:bodyPr>
            <a:normAutofit/>
          </a:bodyPr>
          <a:lstStyle>
            <a:lvl1pPr>
              <a:defRPr sz="2000">
                <a:solidFill>
                  <a:srgbClr val="00529B"/>
                </a:solidFill>
              </a:defRPr>
            </a:lvl1pPr>
            <a:lvl2pPr>
              <a:defRPr>
                <a:solidFill>
                  <a:srgbClr val="00529B"/>
                </a:solidFill>
              </a:defRPr>
            </a:lvl2pPr>
            <a:lvl3pPr>
              <a:defRPr>
                <a:solidFill>
                  <a:srgbClr val="00529B"/>
                </a:solidFill>
              </a:defRPr>
            </a:lvl3pPr>
            <a:lvl4pPr>
              <a:defRPr>
                <a:solidFill>
                  <a:srgbClr val="00529B"/>
                </a:solidFill>
              </a:defRPr>
            </a:lvl4pPr>
            <a:lvl5pPr>
              <a:defRPr>
                <a:solidFill>
                  <a:srgbClr val="00529B"/>
                </a:solidFill>
              </a:defRPr>
            </a:lvl5pPr>
          </a:lstStyle>
          <a:p>
            <a:pPr lvl="0"/>
            <a:r>
              <a:rPr lang="en-US" dirty="0"/>
              <a:t>6 Click to edit text </a:t>
            </a:r>
          </a:p>
        </p:txBody>
      </p:sp>
      <p:sp>
        <p:nvSpPr>
          <p:cNvPr id="5" name="Text Placeholder 5">
            <a:extLst>
              <a:ext uri="{FF2B5EF4-FFF2-40B4-BE49-F238E27FC236}">
                <a16:creationId xmlns:a16="http://schemas.microsoft.com/office/drawing/2014/main" id="{1688FC01-98D5-D79F-D379-E9B1EE5AC045}"/>
              </a:ext>
            </a:extLst>
          </p:cNvPr>
          <p:cNvSpPr>
            <a:spLocks noGrp="1"/>
          </p:cNvSpPr>
          <p:nvPr>
            <p:ph type="body" sz="quarter" idx="19" hasCustomPrompt="1"/>
          </p:nvPr>
        </p:nvSpPr>
        <p:spPr>
          <a:xfrm>
            <a:off x="12577330" y="4233290"/>
            <a:ext cx="2447925" cy="1289050"/>
          </a:xfrm>
        </p:spPr>
        <p:txBody>
          <a:bodyPr>
            <a:normAutofit/>
          </a:bodyPr>
          <a:lstStyle>
            <a:lvl1pPr>
              <a:defRPr sz="2000">
                <a:solidFill>
                  <a:srgbClr val="00529B"/>
                </a:solidFill>
              </a:defRPr>
            </a:lvl1pPr>
            <a:lvl2pPr>
              <a:defRPr>
                <a:solidFill>
                  <a:srgbClr val="00529B"/>
                </a:solidFill>
              </a:defRPr>
            </a:lvl2pPr>
            <a:lvl3pPr>
              <a:defRPr>
                <a:solidFill>
                  <a:srgbClr val="00529B"/>
                </a:solidFill>
              </a:defRPr>
            </a:lvl3pPr>
            <a:lvl4pPr>
              <a:defRPr>
                <a:solidFill>
                  <a:srgbClr val="00529B"/>
                </a:solidFill>
              </a:defRPr>
            </a:lvl4pPr>
            <a:lvl5pPr>
              <a:defRPr>
                <a:solidFill>
                  <a:srgbClr val="00529B"/>
                </a:solidFill>
              </a:defRPr>
            </a:lvl5pPr>
          </a:lstStyle>
          <a:p>
            <a:pPr lvl="0"/>
            <a:r>
              <a:rPr lang="en-US" dirty="0"/>
              <a:t>7</a:t>
            </a:r>
          </a:p>
          <a:p>
            <a:pPr lvl="0"/>
            <a:r>
              <a:rPr lang="en-US" dirty="0"/>
              <a:t> Click to edit text </a:t>
            </a:r>
          </a:p>
        </p:txBody>
      </p:sp>
    </p:spTree>
    <p:custDataLst>
      <p:tags r:id="rId1"/>
    </p:custDataLst>
    <p:extLst>
      <p:ext uri="{BB962C8B-B14F-4D97-AF65-F5344CB8AC3E}">
        <p14:creationId xmlns:p14="http://schemas.microsoft.com/office/powerpoint/2010/main" val="15077583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1"/>
            <a:ext cx="12192000" cy="944880"/>
          </a:xfrm>
          <a:prstGeom prst="rect">
            <a:avLst/>
          </a:prstGeom>
        </p:spPr>
        <p:txBody>
          <a:bodyPr anchor="ctr">
            <a:normAutofit/>
          </a:bodyPr>
          <a:lstStyle>
            <a:lvl1pPr>
              <a:defRPr sz="3000"/>
            </a:lvl1pPr>
          </a:lstStyle>
          <a:p>
            <a:r>
              <a:rPr lang="en-US"/>
              <a:t>Click to edit Master title style</a:t>
            </a:r>
          </a:p>
        </p:txBody>
      </p:sp>
      <p:sp>
        <p:nvSpPr>
          <p:cNvPr id="10" name="Slide Number Placeholder 5">
            <a:extLst>
              <a:ext uri="{FF2B5EF4-FFF2-40B4-BE49-F238E27FC236}">
                <a16:creationId xmlns:a16="http://schemas.microsoft.com/office/drawing/2014/main" id="{1C498CDF-1E7F-4ECE-9CD2-AA2A262A4CF5}"/>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1" name="Date Placeholder 1">
            <a:extLst>
              <a:ext uri="{FF2B5EF4-FFF2-40B4-BE49-F238E27FC236}">
                <a16:creationId xmlns:a16="http://schemas.microsoft.com/office/drawing/2014/main" id="{AE28398F-75CB-42E9-BBEF-2CC021FCA23C}"/>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February 2025</a:t>
            </a:r>
          </a:p>
        </p:txBody>
      </p:sp>
      <p:sp>
        <p:nvSpPr>
          <p:cNvPr id="12" name="Footer Placeholder 2">
            <a:extLst>
              <a:ext uri="{FF2B5EF4-FFF2-40B4-BE49-F238E27FC236}">
                <a16:creationId xmlns:a16="http://schemas.microsoft.com/office/drawing/2014/main" id="{CF37A7F1-4EAE-4312-A37E-740BCDE64D8D}"/>
              </a:ext>
            </a:extLst>
          </p:cNvPr>
          <p:cNvSpPr>
            <a:spLocks noGrp="1"/>
          </p:cNvSpPr>
          <p:nvPr>
            <p:ph type="ftr" sz="quarter" idx="11"/>
          </p:nvPr>
        </p:nvSpPr>
        <p:spPr>
          <a:xfrm>
            <a:off x="3917372" y="6492240"/>
            <a:ext cx="4357255" cy="365125"/>
          </a:xfrm>
        </p:spPr>
        <p:txBody>
          <a:bodyPr/>
          <a:lstStyle>
            <a:lvl1pPr>
              <a:defRPr>
                <a:solidFill>
                  <a:srgbClr val="8FAADC"/>
                </a:solidFill>
              </a:defRPr>
            </a:lvl1pPr>
          </a:lstStyle>
          <a:p>
            <a:r>
              <a:rPr lang="en-US" dirty="0"/>
              <a:t>Medicare for People with End-Stage Renal Disease (ESRD)</a:t>
            </a:r>
          </a:p>
        </p:txBody>
      </p:sp>
      <p:sp>
        <p:nvSpPr>
          <p:cNvPr id="6" name="Text Placeholder 5">
            <a:extLst>
              <a:ext uri="{FF2B5EF4-FFF2-40B4-BE49-F238E27FC236}">
                <a16:creationId xmlns:a16="http://schemas.microsoft.com/office/drawing/2014/main" id="{5D9BC98F-06C8-049A-FDA5-7BCCD1F69EC0}"/>
              </a:ext>
            </a:extLst>
          </p:cNvPr>
          <p:cNvSpPr>
            <a:spLocks noGrp="1"/>
          </p:cNvSpPr>
          <p:nvPr>
            <p:ph type="body" sz="quarter" idx="13" hasCustomPrompt="1"/>
          </p:nvPr>
        </p:nvSpPr>
        <p:spPr>
          <a:xfrm>
            <a:off x="1061856" y="1187745"/>
            <a:ext cx="9894901" cy="1289050"/>
          </a:xfrm>
        </p:spPr>
        <p:txBody>
          <a:bodyPr>
            <a:normAutofit/>
          </a:bodyPr>
          <a:lstStyle>
            <a:lvl1pPr>
              <a:defRPr sz="2000">
                <a:solidFill>
                  <a:srgbClr val="00529B"/>
                </a:solidFill>
              </a:defRPr>
            </a:lvl1pPr>
            <a:lvl2pPr>
              <a:defRPr>
                <a:solidFill>
                  <a:srgbClr val="00529B"/>
                </a:solidFill>
              </a:defRPr>
            </a:lvl2pPr>
            <a:lvl3pPr>
              <a:defRPr>
                <a:solidFill>
                  <a:srgbClr val="00529B"/>
                </a:solidFill>
              </a:defRPr>
            </a:lvl3pPr>
            <a:lvl4pPr>
              <a:defRPr>
                <a:solidFill>
                  <a:srgbClr val="00529B"/>
                </a:solidFill>
              </a:defRPr>
            </a:lvl4pPr>
            <a:lvl5pPr>
              <a:defRPr>
                <a:solidFill>
                  <a:srgbClr val="00529B"/>
                </a:solidFill>
              </a:defRPr>
            </a:lvl5pPr>
          </a:lstStyle>
          <a:p>
            <a:pPr lvl="0"/>
            <a:r>
              <a:rPr lang="en-US" dirty="0"/>
              <a:t>Click to edit text </a:t>
            </a:r>
          </a:p>
        </p:txBody>
      </p:sp>
      <p:sp>
        <p:nvSpPr>
          <p:cNvPr id="7" name="Text Placeholder 5">
            <a:extLst>
              <a:ext uri="{FF2B5EF4-FFF2-40B4-BE49-F238E27FC236}">
                <a16:creationId xmlns:a16="http://schemas.microsoft.com/office/drawing/2014/main" id="{8D6D5A4D-8202-E8B2-4C6D-341DBD522DD0}"/>
              </a:ext>
            </a:extLst>
          </p:cNvPr>
          <p:cNvSpPr>
            <a:spLocks noGrp="1"/>
          </p:cNvSpPr>
          <p:nvPr>
            <p:ph type="body" sz="quarter" idx="14" hasCustomPrompt="1"/>
          </p:nvPr>
        </p:nvSpPr>
        <p:spPr>
          <a:xfrm>
            <a:off x="630738" y="3839992"/>
            <a:ext cx="2447925" cy="1289050"/>
          </a:xfrm>
        </p:spPr>
        <p:txBody>
          <a:bodyPr>
            <a:normAutofit/>
          </a:bodyPr>
          <a:lstStyle>
            <a:lvl1pPr>
              <a:defRPr sz="2000">
                <a:solidFill>
                  <a:srgbClr val="00529B"/>
                </a:solidFill>
              </a:defRPr>
            </a:lvl1pPr>
            <a:lvl2pPr>
              <a:defRPr>
                <a:solidFill>
                  <a:srgbClr val="00529B"/>
                </a:solidFill>
              </a:defRPr>
            </a:lvl2pPr>
            <a:lvl3pPr>
              <a:defRPr>
                <a:solidFill>
                  <a:srgbClr val="00529B"/>
                </a:solidFill>
              </a:defRPr>
            </a:lvl3pPr>
            <a:lvl4pPr>
              <a:defRPr>
                <a:solidFill>
                  <a:srgbClr val="00529B"/>
                </a:solidFill>
              </a:defRPr>
            </a:lvl4pPr>
            <a:lvl5pPr>
              <a:defRPr>
                <a:solidFill>
                  <a:srgbClr val="00529B"/>
                </a:solidFill>
              </a:defRPr>
            </a:lvl5pPr>
          </a:lstStyle>
          <a:p>
            <a:pPr lvl="0"/>
            <a:r>
              <a:rPr lang="en-US" dirty="0"/>
              <a:t>Click to edit text </a:t>
            </a:r>
          </a:p>
        </p:txBody>
      </p:sp>
      <p:sp>
        <p:nvSpPr>
          <p:cNvPr id="8" name="Text Placeholder 5">
            <a:extLst>
              <a:ext uri="{FF2B5EF4-FFF2-40B4-BE49-F238E27FC236}">
                <a16:creationId xmlns:a16="http://schemas.microsoft.com/office/drawing/2014/main" id="{F939F527-C492-9379-9A83-85387176DFE0}"/>
              </a:ext>
            </a:extLst>
          </p:cNvPr>
          <p:cNvSpPr>
            <a:spLocks noGrp="1"/>
          </p:cNvSpPr>
          <p:nvPr>
            <p:ph type="body" sz="quarter" idx="15" hasCustomPrompt="1"/>
          </p:nvPr>
        </p:nvSpPr>
        <p:spPr>
          <a:xfrm>
            <a:off x="3352668" y="3839992"/>
            <a:ext cx="2447925" cy="1289050"/>
          </a:xfrm>
        </p:spPr>
        <p:txBody>
          <a:bodyPr>
            <a:normAutofit/>
          </a:bodyPr>
          <a:lstStyle>
            <a:lvl1pPr>
              <a:defRPr sz="2000">
                <a:solidFill>
                  <a:srgbClr val="00529B"/>
                </a:solidFill>
              </a:defRPr>
            </a:lvl1pPr>
            <a:lvl2pPr>
              <a:defRPr>
                <a:solidFill>
                  <a:srgbClr val="00529B"/>
                </a:solidFill>
              </a:defRPr>
            </a:lvl2pPr>
            <a:lvl3pPr>
              <a:defRPr>
                <a:solidFill>
                  <a:srgbClr val="00529B"/>
                </a:solidFill>
              </a:defRPr>
            </a:lvl3pPr>
            <a:lvl4pPr>
              <a:defRPr>
                <a:solidFill>
                  <a:srgbClr val="00529B"/>
                </a:solidFill>
              </a:defRPr>
            </a:lvl4pPr>
            <a:lvl5pPr>
              <a:defRPr>
                <a:solidFill>
                  <a:srgbClr val="00529B"/>
                </a:solidFill>
              </a:defRPr>
            </a:lvl5pPr>
          </a:lstStyle>
          <a:p>
            <a:pPr lvl="0"/>
            <a:r>
              <a:rPr lang="en-US" dirty="0"/>
              <a:t>Click to edit text </a:t>
            </a:r>
          </a:p>
        </p:txBody>
      </p:sp>
      <p:sp>
        <p:nvSpPr>
          <p:cNvPr id="9" name="Text Placeholder 5">
            <a:extLst>
              <a:ext uri="{FF2B5EF4-FFF2-40B4-BE49-F238E27FC236}">
                <a16:creationId xmlns:a16="http://schemas.microsoft.com/office/drawing/2014/main" id="{780FB297-1BEB-CCD0-BE2E-07649311832C}"/>
              </a:ext>
            </a:extLst>
          </p:cNvPr>
          <p:cNvSpPr>
            <a:spLocks noGrp="1"/>
          </p:cNvSpPr>
          <p:nvPr>
            <p:ph type="body" sz="quarter" idx="16" hasCustomPrompt="1"/>
          </p:nvPr>
        </p:nvSpPr>
        <p:spPr>
          <a:xfrm>
            <a:off x="6162675" y="3839992"/>
            <a:ext cx="2447925" cy="1289050"/>
          </a:xfrm>
        </p:spPr>
        <p:txBody>
          <a:bodyPr>
            <a:normAutofit/>
          </a:bodyPr>
          <a:lstStyle>
            <a:lvl1pPr>
              <a:defRPr sz="2000">
                <a:solidFill>
                  <a:srgbClr val="00529B"/>
                </a:solidFill>
              </a:defRPr>
            </a:lvl1pPr>
            <a:lvl2pPr>
              <a:defRPr>
                <a:solidFill>
                  <a:srgbClr val="00529B"/>
                </a:solidFill>
              </a:defRPr>
            </a:lvl2pPr>
            <a:lvl3pPr>
              <a:defRPr>
                <a:solidFill>
                  <a:srgbClr val="00529B"/>
                </a:solidFill>
              </a:defRPr>
            </a:lvl3pPr>
            <a:lvl4pPr>
              <a:defRPr>
                <a:solidFill>
                  <a:srgbClr val="00529B"/>
                </a:solidFill>
              </a:defRPr>
            </a:lvl4pPr>
            <a:lvl5pPr>
              <a:defRPr>
                <a:solidFill>
                  <a:srgbClr val="00529B"/>
                </a:solidFill>
              </a:defRPr>
            </a:lvl5pPr>
          </a:lstStyle>
          <a:p>
            <a:pPr lvl="0"/>
            <a:r>
              <a:rPr lang="en-US" dirty="0"/>
              <a:t>Click to edit text </a:t>
            </a:r>
          </a:p>
        </p:txBody>
      </p:sp>
      <p:sp>
        <p:nvSpPr>
          <p:cNvPr id="3" name="Text Placeholder 5">
            <a:extLst>
              <a:ext uri="{FF2B5EF4-FFF2-40B4-BE49-F238E27FC236}">
                <a16:creationId xmlns:a16="http://schemas.microsoft.com/office/drawing/2014/main" id="{C4C49CDB-EEC1-C1A0-92C8-1D978E1671C2}"/>
              </a:ext>
            </a:extLst>
          </p:cNvPr>
          <p:cNvSpPr>
            <a:spLocks noGrp="1"/>
          </p:cNvSpPr>
          <p:nvPr>
            <p:ph type="body" sz="quarter" idx="17" hasCustomPrompt="1"/>
          </p:nvPr>
        </p:nvSpPr>
        <p:spPr>
          <a:xfrm>
            <a:off x="8972682" y="3877066"/>
            <a:ext cx="2447925" cy="1289050"/>
          </a:xfrm>
        </p:spPr>
        <p:txBody>
          <a:bodyPr>
            <a:normAutofit/>
          </a:bodyPr>
          <a:lstStyle>
            <a:lvl1pPr>
              <a:defRPr sz="2000">
                <a:solidFill>
                  <a:srgbClr val="00529B"/>
                </a:solidFill>
              </a:defRPr>
            </a:lvl1pPr>
            <a:lvl2pPr>
              <a:defRPr>
                <a:solidFill>
                  <a:srgbClr val="00529B"/>
                </a:solidFill>
              </a:defRPr>
            </a:lvl2pPr>
            <a:lvl3pPr>
              <a:defRPr>
                <a:solidFill>
                  <a:srgbClr val="00529B"/>
                </a:solidFill>
              </a:defRPr>
            </a:lvl3pPr>
            <a:lvl4pPr>
              <a:defRPr>
                <a:solidFill>
                  <a:srgbClr val="00529B"/>
                </a:solidFill>
              </a:defRPr>
            </a:lvl4pPr>
            <a:lvl5pPr>
              <a:defRPr>
                <a:solidFill>
                  <a:srgbClr val="00529B"/>
                </a:solidFill>
              </a:defRPr>
            </a:lvl5pPr>
          </a:lstStyle>
          <a:p>
            <a:pPr lvl="0"/>
            <a:r>
              <a:rPr lang="en-US" dirty="0"/>
              <a:t>Click to edit text </a:t>
            </a:r>
          </a:p>
        </p:txBody>
      </p:sp>
    </p:spTree>
    <p:custDataLst>
      <p:tags r:id="rId1"/>
    </p:custDataLst>
    <p:extLst>
      <p:ext uri="{BB962C8B-B14F-4D97-AF65-F5344CB8AC3E}">
        <p14:creationId xmlns:p14="http://schemas.microsoft.com/office/powerpoint/2010/main" val="6063107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1"/>
            <a:ext cx="12192000" cy="944880"/>
          </a:xfrm>
          <a:prstGeom prst="rect">
            <a:avLst/>
          </a:prstGeom>
        </p:spPr>
        <p:txBody>
          <a:bodyPr anchor="ctr">
            <a:normAutofit/>
          </a:bodyPr>
          <a:lstStyle>
            <a:lvl1pPr>
              <a:defRPr sz="3000"/>
            </a:lvl1pPr>
          </a:lstStyle>
          <a:p>
            <a:r>
              <a:rPr lang="en-US"/>
              <a:t>Click to edit Master title style</a:t>
            </a:r>
          </a:p>
        </p:txBody>
      </p:sp>
      <p:sp>
        <p:nvSpPr>
          <p:cNvPr id="10" name="Slide Number Placeholder 5">
            <a:extLst>
              <a:ext uri="{FF2B5EF4-FFF2-40B4-BE49-F238E27FC236}">
                <a16:creationId xmlns:a16="http://schemas.microsoft.com/office/drawing/2014/main" id="{1C498CDF-1E7F-4ECE-9CD2-AA2A262A4CF5}"/>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1" name="Date Placeholder 1">
            <a:extLst>
              <a:ext uri="{FF2B5EF4-FFF2-40B4-BE49-F238E27FC236}">
                <a16:creationId xmlns:a16="http://schemas.microsoft.com/office/drawing/2014/main" id="{AE28398F-75CB-42E9-BBEF-2CC021FCA23C}"/>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February 2025</a:t>
            </a:r>
          </a:p>
        </p:txBody>
      </p:sp>
      <p:sp>
        <p:nvSpPr>
          <p:cNvPr id="12" name="Footer Placeholder 2">
            <a:extLst>
              <a:ext uri="{FF2B5EF4-FFF2-40B4-BE49-F238E27FC236}">
                <a16:creationId xmlns:a16="http://schemas.microsoft.com/office/drawing/2014/main" id="{CF37A7F1-4EAE-4312-A37E-740BCDE64D8D}"/>
              </a:ext>
            </a:extLst>
          </p:cNvPr>
          <p:cNvSpPr>
            <a:spLocks noGrp="1"/>
          </p:cNvSpPr>
          <p:nvPr>
            <p:ph type="ftr" sz="quarter" idx="11"/>
          </p:nvPr>
        </p:nvSpPr>
        <p:spPr>
          <a:xfrm>
            <a:off x="3917372" y="6492240"/>
            <a:ext cx="4357255" cy="365125"/>
          </a:xfrm>
        </p:spPr>
        <p:txBody>
          <a:bodyPr/>
          <a:lstStyle>
            <a:lvl1pPr>
              <a:defRPr>
                <a:solidFill>
                  <a:srgbClr val="8FAADC"/>
                </a:solidFill>
              </a:defRPr>
            </a:lvl1pPr>
          </a:lstStyle>
          <a:p>
            <a:r>
              <a:rPr lang="en-US" dirty="0"/>
              <a:t>Medicare for People with End-Stage Renal Disease (ESRD)</a:t>
            </a:r>
          </a:p>
        </p:txBody>
      </p:sp>
      <p:sp>
        <p:nvSpPr>
          <p:cNvPr id="6" name="Text Placeholder 5">
            <a:extLst>
              <a:ext uri="{FF2B5EF4-FFF2-40B4-BE49-F238E27FC236}">
                <a16:creationId xmlns:a16="http://schemas.microsoft.com/office/drawing/2014/main" id="{5D9BC98F-06C8-049A-FDA5-7BCCD1F69EC0}"/>
              </a:ext>
            </a:extLst>
          </p:cNvPr>
          <p:cNvSpPr>
            <a:spLocks noGrp="1"/>
          </p:cNvSpPr>
          <p:nvPr>
            <p:ph type="body" sz="quarter" idx="13" hasCustomPrompt="1"/>
          </p:nvPr>
        </p:nvSpPr>
        <p:spPr>
          <a:xfrm>
            <a:off x="1100471" y="1378655"/>
            <a:ext cx="2447925" cy="1289050"/>
          </a:xfrm>
        </p:spPr>
        <p:txBody>
          <a:bodyPr>
            <a:normAutofit/>
          </a:bodyPr>
          <a:lstStyle>
            <a:lvl1pPr>
              <a:defRPr sz="2000">
                <a:solidFill>
                  <a:srgbClr val="00529B"/>
                </a:solidFill>
                <a:latin typeface="Arial" panose="020B0604020202020204" pitchFamily="34" charset="0"/>
                <a:cs typeface="Arial" panose="020B0604020202020204" pitchFamily="34" charset="0"/>
              </a:defRPr>
            </a:lvl1pPr>
            <a:lvl2pPr>
              <a:defRPr>
                <a:solidFill>
                  <a:srgbClr val="00529B"/>
                </a:solidFill>
              </a:defRPr>
            </a:lvl2pPr>
            <a:lvl3pPr>
              <a:defRPr>
                <a:solidFill>
                  <a:srgbClr val="00529B"/>
                </a:solidFill>
              </a:defRPr>
            </a:lvl3pPr>
            <a:lvl4pPr>
              <a:defRPr>
                <a:solidFill>
                  <a:srgbClr val="00529B"/>
                </a:solidFill>
              </a:defRPr>
            </a:lvl4pPr>
            <a:lvl5pPr>
              <a:defRPr>
                <a:solidFill>
                  <a:srgbClr val="00529B"/>
                </a:solidFill>
              </a:defRPr>
            </a:lvl5pPr>
          </a:lstStyle>
          <a:p>
            <a:pPr lvl="0"/>
            <a:r>
              <a:rPr lang="en-US" dirty="0"/>
              <a:t>Click to edit text </a:t>
            </a:r>
          </a:p>
        </p:txBody>
      </p:sp>
      <p:sp>
        <p:nvSpPr>
          <p:cNvPr id="7" name="Text Placeholder 5">
            <a:extLst>
              <a:ext uri="{FF2B5EF4-FFF2-40B4-BE49-F238E27FC236}">
                <a16:creationId xmlns:a16="http://schemas.microsoft.com/office/drawing/2014/main" id="{8D6D5A4D-8202-E8B2-4C6D-341DBD522DD0}"/>
              </a:ext>
            </a:extLst>
          </p:cNvPr>
          <p:cNvSpPr>
            <a:spLocks noGrp="1"/>
          </p:cNvSpPr>
          <p:nvPr>
            <p:ph type="body" sz="quarter" idx="14" hasCustomPrompt="1"/>
          </p:nvPr>
        </p:nvSpPr>
        <p:spPr>
          <a:xfrm>
            <a:off x="1061856" y="3723323"/>
            <a:ext cx="2447925" cy="1289050"/>
          </a:xfrm>
        </p:spPr>
        <p:txBody>
          <a:bodyPr>
            <a:normAutofit/>
          </a:bodyPr>
          <a:lstStyle>
            <a:lvl1pPr>
              <a:defRPr sz="2000">
                <a:solidFill>
                  <a:srgbClr val="00529B"/>
                </a:solidFill>
                <a:latin typeface="Arial" panose="020B0604020202020204" pitchFamily="34" charset="0"/>
                <a:cs typeface="Arial" panose="020B0604020202020204" pitchFamily="34" charset="0"/>
              </a:defRPr>
            </a:lvl1pPr>
            <a:lvl2pPr>
              <a:defRPr>
                <a:solidFill>
                  <a:srgbClr val="00529B"/>
                </a:solidFill>
              </a:defRPr>
            </a:lvl2pPr>
            <a:lvl3pPr>
              <a:defRPr>
                <a:solidFill>
                  <a:srgbClr val="00529B"/>
                </a:solidFill>
              </a:defRPr>
            </a:lvl3pPr>
            <a:lvl4pPr>
              <a:defRPr>
                <a:solidFill>
                  <a:srgbClr val="00529B"/>
                </a:solidFill>
              </a:defRPr>
            </a:lvl4pPr>
            <a:lvl5pPr>
              <a:defRPr>
                <a:solidFill>
                  <a:srgbClr val="00529B"/>
                </a:solidFill>
              </a:defRPr>
            </a:lvl5pPr>
          </a:lstStyle>
          <a:p>
            <a:pPr lvl="0"/>
            <a:r>
              <a:rPr lang="en-US" dirty="0"/>
              <a:t>Click to edit text </a:t>
            </a:r>
          </a:p>
        </p:txBody>
      </p:sp>
      <p:sp>
        <p:nvSpPr>
          <p:cNvPr id="4" name="Content Placeholder 3">
            <a:extLst>
              <a:ext uri="{FF2B5EF4-FFF2-40B4-BE49-F238E27FC236}">
                <a16:creationId xmlns:a16="http://schemas.microsoft.com/office/drawing/2014/main" id="{C34E9D96-467D-2464-809C-DFC4726AC20E}"/>
              </a:ext>
            </a:extLst>
          </p:cNvPr>
          <p:cNvSpPr>
            <a:spLocks noGrp="1"/>
          </p:cNvSpPr>
          <p:nvPr>
            <p:ph sz="quarter" idx="15"/>
          </p:nvPr>
        </p:nvSpPr>
        <p:spPr>
          <a:xfrm>
            <a:off x="4764088" y="1300163"/>
            <a:ext cx="6365875" cy="4427537"/>
          </a:xfrm>
        </p:spPr>
        <p:txBody>
          <a:bodyPr/>
          <a:lstStyle>
            <a:lvl1pPr>
              <a:defRPr>
                <a:solidFill>
                  <a:srgbClr val="00529B"/>
                </a:solidFill>
                <a:latin typeface="Arial" panose="020B0604020202020204" pitchFamily="34" charset="0"/>
                <a:cs typeface="Arial" panose="020B0604020202020204" pitchFamily="34" charset="0"/>
              </a:defRPr>
            </a:lvl1pPr>
            <a:lvl2pPr>
              <a:defRPr>
                <a:solidFill>
                  <a:srgbClr val="00529B"/>
                </a:solidFill>
                <a:latin typeface="Arial" panose="020B0604020202020204" pitchFamily="34" charset="0"/>
                <a:cs typeface="Arial" panose="020B0604020202020204" pitchFamily="34" charset="0"/>
              </a:defRPr>
            </a:lvl2pPr>
            <a:lvl3pPr>
              <a:defRPr>
                <a:solidFill>
                  <a:srgbClr val="00529B"/>
                </a:solidFill>
                <a:latin typeface="Arial" panose="020B0604020202020204" pitchFamily="34" charset="0"/>
                <a:cs typeface="Arial" panose="020B0604020202020204" pitchFamily="34" charset="0"/>
              </a:defRPr>
            </a:lvl3pPr>
            <a:lvl4pPr>
              <a:defRPr>
                <a:solidFill>
                  <a:srgbClr val="00529B"/>
                </a:solidFill>
                <a:latin typeface="Arial" panose="020B0604020202020204" pitchFamily="34" charset="0"/>
                <a:cs typeface="Arial" panose="020B0604020202020204" pitchFamily="34" charset="0"/>
              </a:defRPr>
            </a:lvl4pPr>
            <a:lvl5pPr>
              <a:defRPr>
                <a:solidFill>
                  <a:srgbClr val="00529B"/>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13805010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ags" Target="../tags/tag2.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26" Type="http://schemas.openxmlformats.org/officeDocument/2006/relationships/slideLayout" Target="../slideLayouts/slideLayout47.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slideLayout" Target="../slideLayouts/slideLayout46.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29" Type="http://schemas.openxmlformats.org/officeDocument/2006/relationships/slideLayout" Target="../slideLayouts/slideLayout50.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slideLayout" Target="../slideLayouts/slideLayout45.xml"/><Relationship Id="rId32" Type="http://schemas.openxmlformats.org/officeDocument/2006/relationships/image" Target="../media/image4.jpeg"/><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28" Type="http://schemas.openxmlformats.org/officeDocument/2006/relationships/slideLayout" Target="../slideLayouts/slideLayout49.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31" Type="http://schemas.openxmlformats.org/officeDocument/2006/relationships/tags" Target="../tags/tag24.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 Id="rId27" Type="http://schemas.openxmlformats.org/officeDocument/2006/relationships/slideLayout" Target="../slideLayouts/slideLayout48.xml"/><Relationship Id="rId30"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4">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92240"/>
            <a:ext cx="2743200" cy="365125"/>
          </a:xfrm>
          <a:prstGeom prst="rect">
            <a:avLst/>
          </a:prstGeom>
        </p:spPr>
        <p:txBody>
          <a:bodyPr vert="horz" lIns="91440" tIns="45720" rIns="91440" bIns="45720" rtlCol="0" anchor="ctr"/>
          <a:lstStyle>
            <a:lvl1pPr algn="l">
              <a:defRPr sz="1200">
                <a:solidFill>
                  <a:srgbClr val="00539A"/>
                </a:solidFill>
                <a:latin typeface="Arial" panose="020B0604020202020204" pitchFamily="34" charset="0"/>
                <a:cs typeface="Arial" panose="020B0604020202020204" pitchFamily="34" charset="0"/>
              </a:defRPr>
            </a:lvl1pPr>
          </a:lstStyle>
          <a:p>
            <a:r>
              <a:rPr lang="en-US"/>
              <a:t>February 2025</a:t>
            </a:r>
            <a:endParaRPr lang="en-US" dirty="0"/>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3810000" y="6492875"/>
            <a:ext cx="4572000" cy="365125"/>
          </a:xfrm>
          <a:prstGeom prst="rect">
            <a:avLst/>
          </a:prstGeom>
        </p:spPr>
        <p:txBody>
          <a:bodyPr vert="horz" lIns="91440" tIns="45720" rIns="91440" bIns="45720" rtlCol="0" anchor="ctr"/>
          <a:lstStyle>
            <a:lvl1pPr algn="ctr">
              <a:defRPr sz="1200">
                <a:solidFill>
                  <a:srgbClr val="00539A"/>
                </a:solidFill>
                <a:latin typeface="Arial" panose="020B0604020202020204" pitchFamily="34" charset="0"/>
                <a:cs typeface="Arial" panose="020B0604020202020204" pitchFamily="34" charset="0"/>
              </a:defRPr>
            </a:lvl1pPr>
          </a:lstStyle>
          <a:p>
            <a:r>
              <a:rPr lang="en-US"/>
              <a:t>Medicare for People with End-Stage Renal Disease (ESRD)</a:t>
            </a:r>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92240"/>
            <a:ext cx="2743200" cy="365125"/>
          </a:xfrm>
          <a:prstGeom prst="rect">
            <a:avLst/>
          </a:prstGeom>
        </p:spPr>
        <p:txBody>
          <a:bodyPr vert="horz" lIns="91440" tIns="45720" rIns="91440" bIns="45720" rtlCol="0" anchor="ctr"/>
          <a:lstStyle>
            <a:lvl1pPr algn="r">
              <a:defRPr sz="1200">
                <a:solidFill>
                  <a:srgbClr val="00539A"/>
                </a:solidFill>
                <a:latin typeface="Arial" panose="020B0604020202020204" pitchFamily="34" charset="0"/>
                <a:cs typeface="Arial" panose="020B0604020202020204" pitchFamily="34" charset="0"/>
              </a:defRPr>
            </a:lvl1pPr>
          </a:lstStyle>
          <a:p>
            <a:fld id="{48F63A3B-78C7-47BE-AE5E-E10140E04643}" type="slidenum">
              <a:rPr lang="en-US" smtClean="0"/>
              <a:t>‹#›</a:t>
            </a:fld>
            <a:endParaRPr lang="en-US"/>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838200" y="273134"/>
            <a:ext cx="10515600" cy="929286"/>
          </a:xfrm>
          <a:prstGeom prst="rect">
            <a:avLst/>
          </a:prstGeom>
        </p:spPr>
        <p:txBody>
          <a:bodyPr vert="horz" lIns="91440" tIns="45720" rIns="91440" bIns="45720" rtlCol="0" anchor="t">
            <a:normAutofit/>
          </a:bodyPr>
          <a:lstStyle/>
          <a:p>
            <a:r>
              <a:rPr lang="en-US"/>
              <a:t>Click to add Head</a:t>
            </a:r>
          </a:p>
        </p:txBody>
      </p:sp>
    </p:spTree>
    <p:custDataLst>
      <p:tags r:id="rId23"/>
    </p:custDataLst>
    <p:extLst>
      <p:ext uri="{BB962C8B-B14F-4D97-AF65-F5344CB8AC3E}">
        <p14:creationId xmlns:p14="http://schemas.microsoft.com/office/powerpoint/2010/main" val="267005207"/>
      </p:ext>
    </p:extLst>
  </p:cSld>
  <p:clrMap bg1="lt1" tx1="dk1" bg2="lt2" tx2="dk2" accent1="accent1" accent2="accent2" accent3="accent3" accent4="accent4" accent5="accent5" accent6="accent6" hlink="hlink" folHlink="folHlink"/>
  <p:sldLayoutIdLst>
    <p:sldLayoutId id="2147483798" r:id="rId1"/>
    <p:sldLayoutId id="2147483804" r:id="rId2"/>
    <p:sldLayoutId id="2147483805" r:id="rId3"/>
    <p:sldLayoutId id="2147483806" r:id="rId4"/>
    <p:sldLayoutId id="2147483807" r:id="rId5"/>
    <p:sldLayoutId id="2147483816" r:id="rId6"/>
    <p:sldLayoutId id="2147483820" r:id="rId7"/>
    <p:sldLayoutId id="2147483818" r:id="rId8"/>
    <p:sldLayoutId id="2147483817" r:id="rId9"/>
    <p:sldLayoutId id="2147483808" r:id="rId10"/>
    <p:sldLayoutId id="2147483821" r:id="rId11"/>
    <p:sldLayoutId id="2147483822" r:id="rId12"/>
    <p:sldLayoutId id="2147483819" r:id="rId13"/>
    <p:sldLayoutId id="2147483823" r:id="rId14"/>
    <p:sldLayoutId id="2147483809" r:id="rId15"/>
    <p:sldLayoutId id="2147483810" r:id="rId16"/>
    <p:sldLayoutId id="2147483811" r:id="rId17"/>
    <p:sldLayoutId id="2147483812" r:id="rId18"/>
    <p:sldLayoutId id="2147483813" r:id="rId19"/>
    <p:sldLayoutId id="2147483814" r:id="rId20"/>
    <p:sldLayoutId id="2147483815" r:id="rId21"/>
  </p:sldLayoutIdLst>
  <p:hf hdr="0"/>
  <p:txStyles>
    <p:titleStyle>
      <a:lvl1pPr algn="ctr" defTabSz="914400" rtl="0" eaLnBrk="1" latinLnBrk="0" hangingPunct="1">
        <a:lnSpc>
          <a:spcPct val="90000"/>
        </a:lnSpc>
        <a:spcBef>
          <a:spcPct val="0"/>
        </a:spcBef>
        <a:buNone/>
        <a:defRPr sz="2800" b="1" i="0"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914400" y="1371600"/>
            <a:ext cx="10515600" cy="4351338"/>
          </a:xfrm>
          <a:prstGeom prst="rect">
            <a:avLst/>
          </a:prstGeom>
        </p:spPr>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92240"/>
            <a:ext cx="2743200" cy="365125"/>
          </a:xfrm>
          <a:prstGeom prst="rect">
            <a:avLst/>
          </a:prstGeom>
        </p:spPr>
        <p:txBody>
          <a:bodyPr vert="horz" lIns="91440" tIns="45720" rIns="91440" bIns="45720" rtlCol="0" anchor="ctr"/>
          <a:lstStyle>
            <a:lvl1pPr algn="l">
              <a:defRPr sz="1200">
                <a:solidFill>
                  <a:srgbClr val="8FAADC"/>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rPr>
              <a:t>February 2025</a:t>
            </a:r>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4038600" y="6492240"/>
            <a:ext cx="4114800" cy="365125"/>
          </a:xfrm>
          <a:prstGeom prst="rect">
            <a:avLst/>
          </a:prstGeom>
        </p:spPr>
        <p:txBody>
          <a:bodyPr vert="horz" lIns="91440" tIns="45720" rIns="91440" bIns="45720" rtlCol="0" anchor="ctr"/>
          <a:lstStyle>
            <a:lvl1pPr algn="ctr">
              <a:defRPr sz="1200">
                <a:solidFill>
                  <a:srgbClr val="8FAADC"/>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rPr>
              <a:t>Medicare for People with End-Stage Renal Disease (ESRD)</a:t>
            </a:r>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92240"/>
            <a:ext cx="2743200" cy="365125"/>
          </a:xfrm>
          <a:prstGeom prst="rect">
            <a:avLst/>
          </a:prstGeom>
        </p:spPr>
        <p:txBody>
          <a:bodyPr vert="horz" lIns="91440" tIns="45720" rIns="91440" bIns="45720" rtlCol="0" anchor="ctr"/>
          <a:lstStyle>
            <a:lvl1pPr algn="r">
              <a:defRPr sz="1200">
                <a:solidFill>
                  <a:srgbClr val="8FAADC"/>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srgbClr val="8FAAD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0" y="0"/>
            <a:ext cx="12192000" cy="929286"/>
          </a:xfrm>
          <a:prstGeom prst="rect">
            <a:avLst/>
          </a:prstGeom>
        </p:spPr>
        <p:txBody>
          <a:bodyPr vert="horz" lIns="91440" tIns="45720" rIns="91440" bIns="45720" rtlCol="0" anchor="ctr">
            <a:normAutofit/>
          </a:bodyPr>
          <a:lstStyle/>
          <a:p>
            <a:r>
              <a:rPr lang="en-US" dirty="0"/>
              <a:t>Click to edit title</a:t>
            </a:r>
          </a:p>
        </p:txBody>
      </p:sp>
    </p:spTree>
    <p:custDataLst>
      <p:tags r:id="rId31"/>
    </p:custDataLst>
    <p:extLst>
      <p:ext uri="{BB962C8B-B14F-4D97-AF65-F5344CB8AC3E}">
        <p14:creationId xmlns:p14="http://schemas.microsoft.com/office/powerpoint/2010/main" val="1817954836"/>
      </p:ext>
    </p:extLst>
  </p:cSld>
  <p:clrMap bg1="lt1" tx1="dk1" bg2="lt2" tx2="dk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 id="2147483951" r:id="rId5"/>
    <p:sldLayoutId id="2147483952" r:id="rId6"/>
    <p:sldLayoutId id="2147483953" r:id="rId7"/>
    <p:sldLayoutId id="2147483954" r:id="rId8"/>
    <p:sldLayoutId id="2147483955" r:id="rId9"/>
    <p:sldLayoutId id="2147483956" r:id="rId10"/>
    <p:sldLayoutId id="2147483957" r:id="rId11"/>
    <p:sldLayoutId id="2147483958" r:id="rId12"/>
    <p:sldLayoutId id="2147483959" r:id="rId13"/>
    <p:sldLayoutId id="2147483960" r:id="rId14"/>
    <p:sldLayoutId id="2147483961" r:id="rId15"/>
    <p:sldLayoutId id="2147483962" r:id="rId16"/>
    <p:sldLayoutId id="2147483963" r:id="rId17"/>
    <p:sldLayoutId id="2147483964" r:id="rId18"/>
    <p:sldLayoutId id="2147483965" r:id="rId19"/>
    <p:sldLayoutId id="2147483966" r:id="rId20"/>
    <p:sldLayoutId id="2147483967" r:id="rId21"/>
    <p:sldLayoutId id="2147483968" r:id="rId22"/>
    <p:sldLayoutId id="2147483969" r:id="rId23"/>
    <p:sldLayoutId id="2147483970" r:id="rId24"/>
    <p:sldLayoutId id="2147483971" r:id="rId25"/>
    <p:sldLayoutId id="2147483972" r:id="rId26"/>
    <p:sldLayoutId id="2147483973" r:id="rId27"/>
    <p:sldLayoutId id="2147483974" r:id="rId28"/>
    <p:sldLayoutId id="2147483975" r:id="rId29"/>
  </p:sldLayoutIdLst>
  <p:hf hdr="0"/>
  <p:txStyles>
    <p:titleStyle>
      <a:lvl1pPr algn="ctr" defTabSz="914400" rtl="0" eaLnBrk="1" latinLnBrk="0" hangingPunct="1">
        <a:lnSpc>
          <a:spcPct val="90000"/>
        </a:lnSpc>
        <a:spcBef>
          <a:spcPct val="0"/>
        </a:spcBef>
        <a:buNone/>
        <a:defRPr sz="3000" b="1" i="0"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2.xml"/><Relationship Id="rId1" Type="http://schemas.openxmlformats.org/officeDocument/2006/relationships/tags" Target="../tags/tag54.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xml"/><Relationship Id="rId1" Type="http://schemas.openxmlformats.org/officeDocument/2006/relationships/tags" Target="../tags/tag63.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tags" Target="../tags/tag64.xml"/><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xml"/><Relationship Id="rId1" Type="http://schemas.openxmlformats.org/officeDocument/2006/relationships/tags" Target="../tags/tag65.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xml"/><Relationship Id="rId1" Type="http://schemas.openxmlformats.org/officeDocument/2006/relationships/tags" Target="../tags/tag66.xml"/><Relationship Id="rId5" Type="http://schemas.openxmlformats.org/officeDocument/2006/relationships/image" Target="../media/image41.jpeg"/><Relationship Id="rId4" Type="http://schemas.openxmlformats.org/officeDocument/2006/relationships/image" Target="../media/image40.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6.xml"/><Relationship Id="rId1" Type="http://schemas.openxmlformats.org/officeDocument/2006/relationships/tags" Target="../tags/tag67.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5.xml"/><Relationship Id="rId1" Type="http://schemas.openxmlformats.org/officeDocument/2006/relationships/tags" Target="../tags/tag68.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5.xml"/><Relationship Id="rId1" Type="http://schemas.openxmlformats.org/officeDocument/2006/relationships/tags" Target="../tags/tag69.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9.xml"/><Relationship Id="rId1" Type="http://schemas.openxmlformats.org/officeDocument/2006/relationships/tags" Target="../tags/tag70.xml"/><Relationship Id="rId5" Type="http://schemas.openxmlformats.org/officeDocument/2006/relationships/image" Target="../media/image42.png"/><Relationship Id="rId4" Type="http://schemas.openxmlformats.org/officeDocument/2006/relationships/hyperlink" Target="https://www.ssa.gov/locator/" TargetMode="Externa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5.xml"/><Relationship Id="rId1" Type="http://schemas.openxmlformats.org/officeDocument/2006/relationships/tags" Target="../tags/tag71.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4.xml"/><Relationship Id="rId1" Type="http://schemas.openxmlformats.org/officeDocument/2006/relationships/tags" Target="../tags/tag72.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55.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5.xml"/><Relationship Id="rId1" Type="http://schemas.openxmlformats.org/officeDocument/2006/relationships/tags" Target="../tags/tag73.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46.jpeg"/><Relationship Id="rId2" Type="http://schemas.openxmlformats.org/officeDocument/2006/relationships/slideLayout" Target="../slideLayouts/slideLayout8.xml"/><Relationship Id="rId1" Type="http://schemas.openxmlformats.org/officeDocument/2006/relationships/tags" Target="../tags/tag74.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3.xml"/><Relationship Id="rId1" Type="http://schemas.openxmlformats.org/officeDocument/2006/relationships/tags" Target="../tags/tag75.xml"/><Relationship Id="rId6" Type="http://schemas.openxmlformats.org/officeDocument/2006/relationships/image" Target="../media/image39.png"/><Relationship Id="rId5" Type="http://schemas.openxmlformats.org/officeDocument/2006/relationships/image" Target="../media/image48.pn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52.svg"/><Relationship Id="rId2" Type="http://schemas.openxmlformats.org/officeDocument/2006/relationships/slideLayout" Target="../slideLayouts/slideLayout6.xml"/><Relationship Id="rId1" Type="http://schemas.openxmlformats.org/officeDocument/2006/relationships/tags" Target="../tags/tag76.xml"/><Relationship Id="rId6" Type="http://schemas.openxmlformats.org/officeDocument/2006/relationships/image" Target="../media/image51.png"/><Relationship Id="rId5" Type="http://schemas.openxmlformats.org/officeDocument/2006/relationships/image" Target="../media/image50.svg"/><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77.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5.xml"/><Relationship Id="rId1" Type="http://schemas.openxmlformats.org/officeDocument/2006/relationships/tags" Target="../tags/tag78.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6.xml"/><Relationship Id="rId1" Type="http://schemas.openxmlformats.org/officeDocument/2006/relationships/tags" Target="../tags/tag79.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6.xml"/><Relationship Id="rId1" Type="http://schemas.openxmlformats.org/officeDocument/2006/relationships/tags" Target="../tags/tag80.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1.xml"/><Relationship Id="rId1" Type="http://schemas.openxmlformats.org/officeDocument/2006/relationships/tags" Target="../tags/tag81.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5.xml"/><Relationship Id="rId1" Type="http://schemas.openxmlformats.org/officeDocument/2006/relationships/tags" Target="../tags/tag8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xml"/><Relationship Id="rId1" Type="http://schemas.openxmlformats.org/officeDocument/2006/relationships/tags" Target="../tags/tag56.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6.xml"/><Relationship Id="rId1" Type="http://schemas.openxmlformats.org/officeDocument/2006/relationships/tags" Target="../tags/tag83.xml"/><Relationship Id="rId4" Type="http://schemas.openxmlformats.org/officeDocument/2006/relationships/image" Target="../media/image53.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6.xml"/><Relationship Id="rId1" Type="http://schemas.openxmlformats.org/officeDocument/2006/relationships/tags" Target="../tags/tag84.xml"/><Relationship Id="rId5" Type="http://schemas.openxmlformats.org/officeDocument/2006/relationships/image" Target="../media/image55.png"/><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5.xml"/><Relationship Id="rId1" Type="http://schemas.openxmlformats.org/officeDocument/2006/relationships/tags" Target="../tags/tag85.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7" Type="http://schemas.openxmlformats.org/officeDocument/2006/relationships/image" Target="../media/image59.jpeg"/><Relationship Id="rId2" Type="http://schemas.openxmlformats.org/officeDocument/2006/relationships/slideLayout" Target="../slideLayouts/slideLayout6.xml"/><Relationship Id="rId1" Type="http://schemas.openxmlformats.org/officeDocument/2006/relationships/tags" Target="../tags/tag86.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6.xml"/><Relationship Id="rId1" Type="http://schemas.openxmlformats.org/officeDocument/2006/relationships/tags" Target="../tags/tag87.xml"/><Relationship Id="rId5" Type="http://schemas.openxmlformats.org/officeDocument/2006/relationships/image" Target="../media/image61.jpeg"/><Relationship Id="rId4" Type="http://schemas.openxmlformats.org/officeDocument/2006/relationships/image" Target="../media/image60.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5.xml"/><Relationship Id="rId1" Type="http://schemas.openxmlformats.org/officeDocument/2006/relationships/tags" Target="../tags/tag88.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6.xml"/><Relationship Id="rId1" Type="http://schemas.openxmlformats.org/officeDocument/2006/relationships/tags" Target="../tags/tag89.xml"/><Relationship Id="rId5" Type="http://schemas.openxmlformats.org/officeDocument/2006/relationships/image" Target="../media/image39.png"/><Relationship Id="rId4" Type="http://schemas.openxmlformats.org/officeDocument/2006/relationships/image" Target="../media/image62.png"/></Relationships>
</file>

<file path=ppt/slides/_rels/slide37.xml.rels><?xml version="1.0" encoding="UTF-8" standalone="yes"?>
<Relationships xmlns="http://schemas.openxmlformats.org/package/2006/relationships"><Relationship Id="rId8" Type="http://schemas.openxmlformats.org/officeDocument/2006/relationships/image" Target="../media/image67.svg"/><Relationship Id="rId13" Type="http://schemas.openxmlformats.org/officeDocument/2006/relationships/image" Target="../media/image72.png"/><Relationship Id="rId3" Type="http://schemas.openxmlformats.org/officeDocument/2006/relationships/notesSlide" Target="../notesSlides/notesSlide37.xml"/><Relationship Id="rId7" Type="http://schemas.openxmlformats.org/officeDocument/2006/relationships/image" Target="../media/image66.png"/><Relationship Id="rId12" Type="http://schemas.openxmlformats.org/officeDocument/2006/relationships/image" Target="../media/image71.svg"/><Relationship Id="rId2" Type="http://schemas.openxmlformats.org/officeDocument/2006/relationships/slideLayout" Target="../slideLayouts/slideLayout7.xml"/><Relationship Id="rId1" Type="http://schemas.openxmlformats.org/officeDocument/2006/relationships/tags" Target="../tags/tag90.xml"/><Relationship Id="rId6" Type="http://schemas.openxmlformats.org/officeDocument/2006/relationships/image" Target="../media/image65.svg"/><Relationship Id="rId11" Type="http://schemas.openxmlformats.org/officeDocument/2006/relationships/image" Target="../media/image70.png"/><Relationship Id="rId5" Type="http://schemas.openxmlformats.org/officeDocument/2006/relationships/image" Target="../media/image64.png"/><Relationship Id="rId10" Type="http://schemas.openxmlformats.org/officeDocument/2006/relationships/image" Target="../media/image69.svg"/><Relationship Id="rId4" Type="http://schemas.openxmlformats.org/officeDocument/2006/relationships/image" Target="../media/image63.png"/><Relationship Id="rId9" Type="http://schemas.openxmlformats.org/officeDocument/2006/relationships/image" Target="../media/image68.png"/><Relationship Id="rId14" Type="http://schemas.openxmlformats.org/officeDocument/2006/relationships/image" Target="../media/image73.svg"/></Relationships>
</file>

<file path=ppt/slides/_rels/slide38.xml.rels><?xml version="1.0" encoding="UTF-8" standalone="yes"?>
<Relationships xmlns="http://schemas.openxmlformats.org/package/2006/relationships"><Relationship Id="rId8" Type="http://schemas.openxmlformats.org/officeDocument/2006/relationships/image" Target="../media/image76.svg"/><Relationship Id="rId3" Type="http://schemas.openxmlformats.org/officeDocument/2006/relationships/notesSlide" Target="../notesSlides/notesSlide38.xml"/><Relationship Id="rId7" Type="http://schemas.openxmlformats.org/officeDocument/2006/relationships/image" Target="../media/image75.png"/><Relationship Id="rId2" Type="http://schemas.openxmlformats.org/officeDocument/2006/relationships/slideLayout" Target="../slideLayouts/slideLayout6.xml"/><Relationship Id="rId1" Type="http://schemas.openxmlformats.org/officeDocument/2006/relationships/tags" Target="../tags/tag91.xml"/><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74.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6.xml"/><Relationship Id="rId1" Type="http://schemas.openxmlformats.org/officeDocument/2006/relationships/tags" Target="../tags/tag92.xml"/><Relationship Id="rId5" Type="http://schemas.openxmlformats.org/officeDocument/2006/relationships/image" Target="../media/image39.png"/><Relationship Id="rId4" Type="http://schemas.openxmlformats.org/officeDocument/2006/relationships/image" Target="../media/image77.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5.xml"/><Relationship Id="rId1" Type="http://schemas.openxmlformats.org/officeDocument/2006/relationships/tags" Target="../tags/tag57.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6.xml"/><Relationship Id="rId1" Type="http://schemas.openxmlformats.org/officeDocument/2006/relationships/tags" Target="../tags/tag93.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6.xml"/><Relationship Id="rId1" Type="http://schemas.openxmlformats.org/officeDocument/2006/relationships/tags" Target="../tags/tag94.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37.xml"/><Relationship Id="rId1" Type="http://schemas.openxmlformats.org/officeDocument/2006/relationships/tags" Target="../tags/tag95.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5.xml"/><Relationship Id="rId1" Type="http://schemas.openxmlformats.org/officeDocument/2006/relationships/tags" Target="../tags/tag96.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2.xml"/><Relationship Id="rId1" Type="http://schemas.openxmlformats.org/officeDocument/2006/relationships/tags" Target="../tags/tag97.xml"/><Relationship Id="rId4" Type="http://schemas.openxmlformats.org/officeDocument/2006/relationships/image" Target="../media/image78.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2.xml"/><Relationship Id="rId1" Type="http://schemas.openxmlformats.org/officeDocument/2006/relationships/tags" Target="../tags/tag98.xml"/><Relationship Id="rId5" Type="http://schemas.openxmlformats.org/officeDocument/2006/relationships/hyperlink" Target="https://www.medicare.gov/health-drug-plans/health-plans/your-health-plan-options" TargetMode="External"/><Relationship Id="rId4" Type="http://schemas.openxmlformats.org/officeDocument/2006/relationships/image" Target="../media/image78.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2.xml"/><Relationship Id="rId1" Type="http://schemas.openxmlformats.org/officeDocument/2006/relationships/tags" Target="../tags/tag99.xml"/><Relationship Id="rId4" Type="http://schemas.openxmlformats.org/officeDocument/2006/relationships/image" Target="../media/image78.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6.xml"/><Relationship Id="rId1" Type="http://schemas.openxmlformats.org/officeDocument/2006/relationships/tags" Target="../tags/tag100.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31.xml"/><Relationship Id="rId1" Type="http://schemas.openxmlformats.org/officeDocument/2006/relationships/tags" Target="../tags/tag101.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5.xml"/><Relationship Id="rId1" Type="http://schemas.openxmlformats.org/officeDocument/2006/relationships/tags" Target="../tags/tag10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xml"/><Relationship Id="rId1" Type="http://schemas.openxmlformats.org/officeDocument/2006/relationships/tags" Target="../tags/tag58.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5.xml"/><Relationship Id="rId1" Type="http://schemas.openxmlformats.org/officeDocument/2006/relationships/tags" Target="../tags/tag103.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5.xml"/><Relationship Id="rId1" Type="http://schemas.openxmlformats.org/officeDocument/2006/relationships/tags" Target="../tags/tag104.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6.xml"/><Relationship Id="rId1" Type="http://schemas.openxmlformats.org/officeDocument/2006/relationships/tags" Target="../tags/tag105.xml"/><Relationship Id="rId4" Type="http://schemas.openxmlformats.org/officeDocument/2006/relationships/image" Target="../media/image79.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6.xml"/><Relationship Id="rId1" Type="http://schemas.openxmlformats.org/officeDocument/2006/relationships/tags" Target="../tags/tag106.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5.xml"/><Relationship Id="rId1" Type="http://schemas.openxmlformats.org/officeDocument/2006/relationships/tags" Target="../tags/tag107.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5.xml"/><Relationship Id="rId1" Type="http://schemas.openxmlformats.org/officeDocument/2006/relationships/tags" Target="../tags/tag108.xml"/></Relationships>
</file>

<file path=ppt/slides/_rels/slide56.xml.rels><?xml version="1.0" encoding="UTF-8" standalone="yes"?>
<Relationships xmlns="http://schemas.openxmlformats.org/package/2006/relationships"><Relationship Id="rId8" Type="http://schemas.openxmlformats.org/officeDocument/2006/relationships/hyperlink" Target="http://esrdncc.org/" TargetMode="External"/><Relationship Id="rId3" Type="http://schemas.openxmlformats.org/officeDocument/2006/relationships/notesSlide" Target="../notesSlides/notesSlide56.xml"/><Relationship Id="rId7" Type="http://schemas.openxmlformats.org/officeDocument/2006/relationships/hyperlink" Target="https://www.shiphelp.org/" TargetMode="External"/><Relationship Id="rId2" Type="http://schemas.openxmlformats.org/officeDocument/2006/relationships/slideLayout" Target="../slideLayouts/slideLayout5.xml"/><Relationship Id="rId1" Type="http://schemas.openxmlformats.org/officeDocument/2006/relationships/tags" Target="../tags/tag109.xml"/><Relationship Id="rId6" Type="http://schemas.openxmlformats.org/officeDocument/2006/relationships/hyperlink" Target="https://www.ssa.gov/" TargetMode="External"/><Relationship Id="rId5" Type="http://schemas.openxmlformats.org/officeDocument/2006/relationships/hyperlink" Target="https://www.cms.gov/" TargetMode="External"/><Relationship Id="rId4" Type="http://schemas.openxmlformats.org/officeDocument/2006/relationships/hyperlink" Target="https://es.medicare.gov/" TargetMode="External"/><Relationship Id="rId9" Type="http://schemas.openxmlformats.org/officeDocument/2006/relationships/image" Target="../media/image80.png"/></Relationships>
</file>

<file path=ppt/slides/_rels/slide57.xml.rels><?xml version="1.0" encoding="UTF-8" standalone="yes"?>
<Relationships xmlns="http://schemas.openxmlformats.org/package/2006/relationships"><Relationship Id="rId8" Type="http://schemas.openxmlformats.org/officeDocument/2006/relationships/hyperlink" Target="https://www.akfinc.org/" TargetMode="External"/><Relationship Id="rId3" Type="http://schemas.openxmlformats.org/officeDocument/2006/relationships/notesSlide" Target="../notesSlides/notesSlide57.xml"/><Relationship Id="rId7" Type="http://schemas.openxmlformats.org/officeDocument/2006/relationships/hyperlink" Target="http://www.kidney.org/" TargetMode="External"/><Relationship Id="rId12" Type="http://schemas.openxmlformats.org/officeDocument/2006/relationships/hyperlink" Target="https://www.cms.gov/Medicare/CMS-Forms/CMS-Forms/downloads/cms2728.pdf" TargetMode="External"/><Relationship Id="rId2" Type="http://schemas.openxmlformats.org/officeDocument/2006/relationships/slideLayout" Target="../slideLayouts/slideLayout5.xml"/><Relationship Id="rId1" Type="http://schemas.openxmlformats.org/officeDocument/2006/relationships/tags" Target="../tags/tag110.xml"/><Relationship Id="rId6" Type="http://schemas.openxmlformats.org/officeDocument/2006/relationships/hyperlink" Target="https://www.kidney.org/" TargetMode="External"/><Relationship Id="rId11" Type="http://schemas.openxmlformats.org/officeDocument/2006/relationships/hyperlink" Target="http://www.unos.org/" TargetMode="External"/><Relationship Id="rId5" Type="http://schemas.openxmlformats.org/officeDocument/2006/relationships/hyperlink" Target="https://esrdncc.org/en/" TargetMode="External"/><Relationship Id="rId10" Type="http://schemas.openxmlformats.org/officeDocument/2006/relationships/hyperlink" Target="https://www.unos.org/" TargetMode="External"/><Relationship Id="rId4" Type="http://schemas.openxmlformats.org/officeDocument/2006/relationships/hyperlink" Target="https://www.niddk.nih.gov/health-information/health-communication-programs/nkdep/Pages/default.aspx" TargetMode="External"/><Relationship Id="rId9" Type="http://schemas.openxmlformats.org/officeDocument/2006/relationships/hyperlink" Target="http://www.akfinc.org/" TargetMode="Externa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9.xml"/><Relationship Id="rId1" Type="http://schemas.openxmlformats.org/officeDocument/2006/relationships/tags" Target="../tags/tag111.xml"/><Relationship Id="rId5" Type="http://schemas.openxmlformats.org/officeDocument/2006/relationships/hyperlink" Target="http://productordering.cms.hhs.gov/" TargetMode="External"/><Relationship Id="rId4" Type="http://schemas.openxmlformats.org/officeDocument/2006/relationships/hyperlink" Target="https://gcc02.safelinks.protection.outlook.com/?url=https%3A%2F%2Fwww.medicare.gov%2Fpublications&amp;data=04%7C01%7CLeslie.Long%40cms.hhs.gov%7C64ae560a40c84bb76ebc08da0c026d1b%7Cd58addea50534a808499ba4d944910df%7C0%7C0%7C637835501802174918%7CUnknown%7CTWFpbGZsb3d8eyJWIjoiMC4wLjAwMDAiLCJQIjoiV2luMzIiLCJBTiI6Ik1haWwiLCJXVCI6Mn0%3D%7C3000&amp;sdata=bHBpufzWj3aKDk4VYSkSJ9W9K2GTydvTaciVXHtJv1I%3D&amp;reserved=0" TargetMode="Externa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10.xml"/><Relationship Id="rId1" Type="http://schemas.openxmlformats.org/officeDocument/2006/relationships/tags" Target="../tags/tag11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ags" Target="../tags/tag59.xml"/></Relationships>
</file>

<file path=ppt/slides/_rels/slide60.xml.rels><?xml version="1.0" encoding="UTF-8" standalone="yes"?>
<Relationships xmlns="http://schemas.openxmlformats.org/package/2006/relationships"><Relationship Id="rId8" Type="http://schemas.openxmlformats.org/officeDocument/2006/relationships/hyperlink" Target="mailto:training@cms.hhs.gov" TargetMode="External"/><Relationship Id="rId3" Type="http://schemas.openxmlformats.org/officeDocument/2006/relationships/notesSlide" Target="../notesSlides/notesSlide60.xml"/><Relationship Id="rId7" Type="http://schemas.microsoft.com/office/2007/relationships/hdphoto" Target="../media/hdphoto1.wdp"/><Relationship Id="rId2" Type="http://schemas.openxmlformats.org/officeDocument/2006/relationships/slideLayout" Target="../slideLayouts/slideLayout21.xml"/><Relationship Id="rId1" Type="http://schemas.openxmlformats.org/officeDocument/2006/relationships/tags" Target="../tags/tag113.xml"/><Relationship Id="rId6" Type="http://schemas.openxmlformats.org/officeDocument/2006/relationships/image" Target="../media/image82.png"/><Relationship Id="rId5" Type="http://schemas.openxmlformats.org/officeDocument/2006/relationships/hyperlink" Target="https://cmsnationaltrainingprogram.cms.gov/" TargetMode="External"/><Relationship Id="rId4" Type="http://schemas.openxmlformats.org/officeDocument/2006/relationships/image" Target="../media/image8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5.xml"/><Relationship Id="rId1" Type="http://schemas.openxmlformats.org/officeDocument/2006/relationships/tags" Target="../tags/tag60.xml"/><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36.png"/><Relationship Id="rId2" Type="http://schemas.openxmlformats.org/officeDocument/2006/relationships/slideLayout" Target="../slideLayouts/slideLayout5.xml"/><Relationship Id="rId1" Type="http://schemas.openxmlformats.org/officeDocument/2006/relationships/tags" Target="../tags/tag61.xml"/><Relationship Id="rId6" Type="http://schemas.openxmlformats.org/officeDocument/2006/relationships/image" Target="../media/image35.png"/><Relationship Id="rId5" Type="http://schemas.openxmlformats.org/officeDocument/2006/relationships/hyperlink" Target="https://www.rrb.gov/" TargetMode="External"/><Relationship Id="rId4" Type="http://schemas.openxmlformats.org/officeDocument/2006/relationships/hyperlink" Target="https://www.ssa.gov/" TargetMode="Externa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0.xml"/><Relationship Id="rId1" Type="http://schemas.openxmlformats.org/officeDocument/2006/relationships/tags" Target="../tags/tag62.xml"/><Relationship Id="rId5" Type="http://schemas.openxmlformats.org/officeDocument/2006/relationships/image" Target="../media/image38.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nSpc>
                <a:spcPts val="3800"/>
              </a:lnSpc>
              <a:spcBef>
                <a:spcPts val="600"/>
              </a:spcBef>
            </a:pPr>
            <a:r>
              <a:rPr lang="es-US" sz="3800" dirty="0">
                <a:latin typeface="Arial Black"/>
              </a:rPr>
              <a:t>Medicare para personas con enfermedad renal en etapa terminal (ESRD</a:t>
            </a:r>
            <a:r>
              <a:rPr lang="es-ES" sz="3800" dirty="0">
                <a:latin typeface="Arial Black"/>
              </a:rPr>
              <a:t>, por sus siglas en inglés</a:t>
            </a:r>
            <a:r>
              <a:rPr lang="es-US" sz="3800" dirty="0">
                <a:latin typeface="Arial Black"/>
              </a:rPr>
              <a:t>)</a:t>
            </a:r>
          </a:p>
        </p:txBody>
      </p:sp>
    </p:spTree>
    <p:custDataLst>
      <p:tags r:id="rId1"/>
    </p:custDataLst>
    <p:extLst>
      <p:ext uri="{BB962C8B-B14F-4D97-AF65-F5344CB8AC3E}">
        <p14:creationId xmlns:p14="http://schemas.microsoft.com/office/powerpoint/2010/main" val="18101289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Autofit/>
          </a:bodyPr>
          <a:lstStyle/>
          <a:p>
            <a:pPr>
              <a:lnSpc>
                <a:spcPct val="100000"/>
              </a:lnSpc>
            </a:pPr>
            <a:r>
              <a:rPr lang="es-US">
                <a:solidFill>
                  <a:prstClr val="white"/>
                </a:solidFill>
              </a:rPr>
              <a:t>Opciones de Medicare: Medicare Original</a:t>
            </a:r>
          </a:p>
        </p:txBody>
      </p:sp>
      <p:sp>
        <p:nvSpPr>
          <p:cNvPr id="5" name="Content Placeholder 4"/>
          <p:cNvSpPr>
            <a:spLocks noGrp="1"/>
          </p:cNvSpPr>
          <p:nvPr>
            <p:ph type="body" sz="quarter" idx="4294967295"/>
          </p:nvPr>
        </p:nvSpPr>
        <p:spPr>
          <a:xfrm>
            <a:off x="914400" y="1371600"/>
            <a:ext cx="9557334" cy="4367048"/>
          </a:xfrm>
        </p:spPr>
        <p:txBody>
          <a:bodyPr>
            <a:normAutofit/>
          </a:bodyPr>
          <a:lstStyle/>
          <a:p>
            <a:pPr marL="0" lvl="0" indent="0" defTabSz="685800">
              <a:lnSpc>
                <a:spcPct val="100000"/>
              </a:lnSpc>
              <a:spcBef>
                <a:spcPts val="0"/>
              </a:spcBef>
              <a:spcAft>
                <a:spcPts val="1200"/>
              </a:spcAft>
              <a:buFont typeface="Wingdings" pitchFamily="2" charset="2"/>
              <a:buNone/>
            </a:pPr>
            <a:r>
              <a:rPr lang="es-US" sz="2800" b="1" dirty="0">
                <a:solidFill>
                  <a:srgbClr val="00529B"/>
                </a:solidFill>
              </a:rPr>
              <a:t>Si padece ESRD y elige Medicare Original: </a:t>
            </a:r>
          </a:p>
          <a:p>
            <a:pPr marL="548640" indent="-274320" defTabSz="685800">
              <a:lnSpc>
                <a:spcPct val="100000"/>
              </a:lnSpc>
              <a:spcBef>
                <a:spcPts val="0"/>
              </a:spcBef>
              <a:spcAft>
                <a:spcPts val="1200"/>
              </a:spcAft>
            </a:pPr>
            <a:r>
              <a:rPr lang="es-US" sz="2400" dirty="0">
                <a:solidFill>
                  <a:srgbClr val="00529B"/>
                </a:solidFill>
              </a:rPr>
              <a:t>Puede acudir a cualquier médico o proveedor que acepte Medicare y que acepte nuevos pacientes, o a cualquier hospital u otro centro médico participante. </a:t>
            </a:r>
          </a:p>
          <a:p>
            <a:pPr marL="548640" indent="-274320" defTabSz="685800">
              <a:lnSpc>
                <a:spcPct val="100000"/>
              </a:lnSpc>
              <a:spcBef>
                <a:spcPts val="0"/>
              </a:spcBef>
              <a:spcAft>
                <a:spcPts val="1200"/>
              </a:spcAft>
            </a:pPr>
            <a:r>
              <a:rPr lang="es-US" sz="2400" dirty="0">
                <a:solidFill>
                  <a:srgbClr val="00529B"/>
                </a:solidFill>
              </a:rPr>
              <a:t>Usted paga primero el deducible. Luego, Medicare paga la parte que le corresponde y usted paga el </a:t>
            </a:r>
            <a:r>
              <a:rPr lang="es-US" sz="2400" dirty="0" err="1">
                <a:solidFill>
                  <a:srgbClr val="00529B"/>
                </a:solidFill>
              </a:rPr>
              <a:t>coseguro</a:t>
            </a:r>
            <a:r>
              <a:rPr lang="es-US" sz="2400" dirty="0">
                <a:solidFill>
                  <a:srgbClr val="00529B"/>
                </a:solidFill>
              </a:rPr>
              <a:t> o copago por los servicios y suministros cubiertos. </a:t>
            </a:r>
          </a:p>
          <a:p>
            <a:pPr marL="548640" indent="-274320" defTabSz="685800">
              <a:lnSpc>
                <a:spcPct val="100000"/>
              </a:lnSpc>
              <a:spcBef>
                <a:spcPts val="0"/>
              </a:spcBef>
              <a:spcAft>
                <a:spcPts val="1200"/>
              </a:spcAft>
            </a:pPr>
            <a:r>
              <a:rPr lang="es-US" sz="2400" dirty="0">
                <a:solidFill>
                  <a:srgbClr val="00529B"/>
                </a:solidFill>
              </a:rPr>
              <a:t>Puede añadir la cobertura de medicamentos de Medicare </a:t>
            </a:r>
            <a:br>
              <a:rPr lang="es-US" sz="2400" dirty="0">
                <a:solidFill>
                  <a:srgbClr val="00529B"/>
                </a:solidFill>
              </a:rPr>
            </a:br>
            <a:r>
              <a:rPr lang="es-US" sz="2400" dirty="0">
                <a:solidFill>
                  <a:srgbClr val="00529B"/>
                </a:solidFill>
              </a:rPr>
              <a:t>(Parte D) inscribiéndose en un plan de medicamentos de Medicare. </a:t>
            </a:r>
          </a:p>
        </p:txBody>
      </p:sp>
      <p:sp>
        <p:nvSpPr>
          <p:cNvPr id="7" name="Slide Number Placeholder 6">
            <a:extLst>
              <a:ext uri="{FF2B5EF4-FFF2-40B4-BE49-F238E27FC236}">
                <a16:creationId xmlns:a16="http://schemas.microsoft.com/office/drawing/2014/main" id="{388A5E26-0621-2311-265B-8631CE4E17F8}"/>
              </a:ext>
            </a:extLst>
          </p:cNvPr>
          <p:cNvSpPr>
            <a:spLocks noGrp="1"/>
          </p:cNvSpPr>
          <p:nvPr>
            <p:ph type="sldNum" sz="quarter" idx="12"/>
          </p:nvPr>
        </p:nvSpPr>
        <p:spPr/>
        <p:txBody>
          <a:bodyPr/>
          <a:lstStyle/>
          <a:p>
            <a:fld id="{48F63A3B-78C7-47BE-AE5E-E10140E04643}" type="slidenum">
              <a:rPr lang="en-US" smtClean="0"/>
              <a:pPr/>
              <a:t>10</a:t>
            </a:fld>
            <a:endParaRPr lang="en-US"/>
          </a:p>
        </p:txBody>
      </p:sp>
      <p:sp>
        <p:nvSpPr>
          <p:cNvPr id="2" name="Date Placeholder 1">
            <a:extLst>
              <a:ext uri="{FF2B5EF4-FFF2-40B4-BE49-F238E27FC236}">
                <a16:creationId xmlns:a16="http://schemas.microsoft.com/office/drawing/2014/main" id="{01458C7F-BEAC-CEA7-204A-D5FFCB771B09}"/>
              </a:ext>
              <a:ext uri="{C183D7F6-B498-43B3-948B-1728B52AA6E4}">
                <adec:decorative xmlns:adec="http://schemas.microsoft.com/office/drawing/2017/decorative" val="1"/>
              </a:ext>
            </a:extLst>
          </p:cNvPr>
          <p:cNvSpPr>
            <a:spLocks noGrp="1"/>
          </p:cNvSpPr>
          <p:nvPr>
            <p:ph type="dt" sz="half" idx="10"/>
          </p:nvPr>
        </p:nvSpPr>
        <p:spPr/>
        <p:txBody>
          <a:bodyPr/>
          <a:lstStyle/>
          <a:p>
            <a:r>
              <a:rPr lang="es-US"/>
              <a:t>Febrero de 2025</a:t>
            </a:r>
          </a:p>
        </p:txBody>
      </p:sp>
      <p:sp>
        <p:nvSpPr>
          <p:cNvPr id="6" name="Footer Placeholder 3">
            <a:extLst>
              <a:ext uri="{FF2B5EF4-FFF2-40B4-BE49-F238E27FC236}">
                <a16:creationId xmlns:a16="http://schemas.microsoft.com/office/drawing/2014/main" id="{C2A19C04-CC5C-1E51-5419-ACAE187BF1A3}"/>
              </a:ext>
              <a:ext uri="{C183D7F6-B498-43B3-948B-1728B52AA6E4}">
                <adec:decorative xmlns:adec="http://schemas.microsoft.com/office/drawing/2017/decorative" val="1"/>
              </a:ext>
            </a:extLst>
          </p:cNvPr>
          <p:cNvSpPr>
            <a:spLocks noGrp="1"/>
          </p:cNvSpPr>
          <p:nvPr>
            <p:ph type="ftr" sz="quarter" idx="11"/>
          </p:nvPr>
        </p:nvSpPr>
        <p:spPr>
          <a:xfrm>
            <a:off x="2086378" y="6492240"/>
            <a:ext cx="9086046" cy="365125"/>
          </a:xfrm>
        </p:spPr>
        <p:txBody>
          <a:bodyPr/>
          <a:lstStyle/>
          <a:p>
            <a:r>
              <a:rPr lang="es-US" dirty="0"/>
              <a:t>Medicare para personas con enfermedad renal en etapa terminal (ESRD)</a:t>
            </a:r>
          </a:p>
        </p:txBody>
      </p:sp>
    </p:spTree>
    <p:custDataLst>
      <p:tags r:id="rId1"/>
    </p:custDataLst>
    <p:extLst>
      <p:ext uri="{BB962C8B-B14F-4D97-AF65-F5344CB8AC3E}">
        <p14:creationId xmlns:p14="http://schemas.microsoft.com/office/powerpoint/2010/main" val="1455463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Autofit/>
          </a:bodyPr>
          <a:lstStyle/>
          <a:p>
            <a:pPr>
              <a:lnSpc>
                <a:spcPct val="100000"/>
              </a:lnSpc>
            </a:pPr>
            <a:r>
              <a:rPr lang="es-US">
                <a:solidFill>
                  <a:prstClr val="white"/>
                </a:solidFill>
              </a:rPr>
              <a:t>Opciones de Medicare: Medicare Original (continuación)</a:t>
            </a:r>
          </a:p>
        </p:txBody>
      </p:sp>
      <p:sp>
        <p:nvSpPr>
          <p:cNvPr id="5" name="Content Placeholder 4"/>
          <p:cNvSpPr>
            <a:spLocks noGrp="1"/>
          </p:cNvSpPr>
          <p:nvPr>
            <p:ph type="body" sz="quarter" idx="13"/>
          </p:nvPr>
        </p:nvSpPr>
        <p:spPr>
          <a:xfrm>
            <a:off x="914400" y="1371600"/>
            <a:ext cx="10478814" cy="2708787"/>
          </a:xfrm>
        </p:spPr>
        <p:txBody>
          <a:bodyPr>
            <a:normAutofit/>
          </a:bodyPr>
          <a:lstStyle/>
          <a:p>
            <a:pPr marL="0" lvl="0" indent="0" defTabSz="685800">
              <a:lnSpc>
                <a:spcPct val="110000"/>
              </a:lnSpc>
              <a:spcBef>
                <a:spcPts val="0"/>
              </a:spcBef>
              <a:spcAft>
                <a:spcPts val="600"/>
              </a:spcAft>
              <a:buFont typeface="Wingdings" pitchFamily="2" charset="2"/>
              <a:buNone/>
            </a:pPr>
            <a:r>
              <a:rPr lang="es-US" sz="2800" b="1" dirty="0" err="1">
                <a:solidFill>
                  <a:srgbClr val="00529B"/>
                </a:solidFill>
              </a:rPr>
              <a:t>Medigap</a:t>
            </a:r>
            <a:r>
              <a:rPr lang="es-US" sz="2800" b="1" dirty="0">
                <a:solidFill>
                  <a:srgbClr val="00529B"/>
                </a:solidFill>
              </a:rPr>
              <a:t>:</a:t>
            </a:r>
          </a:p>
          <a:p>
            <a:pPr marL="548640" indent="-274320" defTabSz="685800">
              <a:lnSpc>
                <a:spcPct val="100000"/>
              </a:lnSpc>
              <a:spcBef>
                <a:spcPts val="600"/>
              </a:spcBef>
              <a:spcAft>
                <a:spcPts val="1200"/>
              </a:spcAft>
            </a:pPr>
            <a:r>
              <a:rPr lang="es-US" sz="2400" dirty="0">
                <a:solidFill>
                  <a:srgbClr val="00529B"/>
                </a:solidFill>
              </a:rPr>
              <a:t>es un seguro médico que venden compañías de seguros privadas para ayudar a cubrir las “lagunas” en Medicare Original</a:t>
            </a:r>
          </a:p>
          <a:p>
            <a:pPr marL="548640" indent="-274320" defTabSz="685800">
              <a:lnSpc>
                <a:spcPct val="100000"/>
              </a:lnSpc>
              <a:spcBef>
                <a:spcPts val="600"/>
              </a:spcBef>
              <a:spcAft>
                <a:spcPts val="1200"/>
              </a:spcAft>
            </a:pPr>
            <a:r>
              <a:rPr lang="es-US" sz="2400" dirty="0">
                <a:solidFill>
                  <a:srgbClr val="00529B"/>
                </a:solidFill>
              </a:rPr>
              <a:t>Ayuda a pagar los gastos médicos, como los deducibles o el </a:t>
            </a:r>
            <a:r>
              <a:rPr lang="es-US" sz="2400" dirty="0" err="1">
                <a:solidFill>
                  <a:srgbClr val="00529B"/>
                </a:solidFill>
              </a:rPr>
              <a:t>coseguro</a:t>
            </a:r>
            <a:r>
              <a:rPr lang="es-US" sz="2400" dirty="0">
                <a:solidFill>
                  <a:srgbClr val="00529B"/>
                </a:solidFill>
              </a:rPr>
              <a:t>.</a:t>
            </a:r>
          </a:p>
        </p:txBody>
      </p:sp>
      <p:sp>
        <p:nvSpPr>
          <p:cNvPr id="7" name="Text Placeholder 6">
            <a:extLst>
              <a:ext uri="{FF2B5EF4-FFF2-40B4-BE49-F238E27FC236}">
                <a16:creationId xmlns:a16="http://schemas.microsoft.com/office/drawing/2014/main" id="{387BC9F6-419E-A400-8EA2-970032B1E483}"/>
              </a:ext>
            </a:extLst>
          </p:cNvPr>
          <p:cNvSpPr>
            <a:spLocks noGrp="1"/>
          </p:cNvSpPr>
          <p:nvPr>
            <p:ph type="body" sz="quarter" idx="14"/>
          </p:nvPr>
        </p:nvSpPr>
        <p:spPr>
          <a:xfrm>
            <a:off x="1188720" y="4507106"/>
            <a:ext cx="10420532" cy="1315987"/>
          </a:xfrm>
        </p:spPr>
        <p:txBody>
          <a:bodyPr>
            <a:normAutofit fontScale="85000" lnSpcReduction="20000"/>
          </a:bodyPr>
          <a:lstStyle/>
          <a:p>
            <a:pPr marL="0" lvl="0" indent="0" defTabSz="685800">
              <a:lnSpc>
                <a:spcPct val="110000"/>
              </a:lnSpc>
              <a:spcBef>
                <a:spcPts val="600"/>
              </a:spcBef>
              <a:buNone/>
              <a:defRPr/>
            </a:pPr>
            <a:r>
              <a:rPr lang="es-US" b="1" dirty="0"/>
              <a:t>NOTA</a:t>
            </a:r>
            <a:r>
              <a:rPr lang="es-US" dirty="0"/>
              <a:t>: Si tiene menos de 65 años y tiene Medicare debido a una discapacidad o ESRD, es posible que </a:t>
            </a:r>
            <a:br>
              <a:rPr lang="es-US" dirty="0"/>
            </a:br>
            <a:r>
              <a:rPr lang="es-US" dirty="0"/>
              <a:t>no pueda contratar la póliza </a:t>
            </a:r>
            <a:r>
              <a:rPr lang="es-US" dirty="0" err="1"/>
              <a:t>Medigap</a:t>
            </a:r>
            <a:r>
              <a:rPr lang="es-US" dirty="0"/>
              <a:t> que desea, o ninguna póliza </a:t>
            </a:r>
            <a:r>
              <a:rPr lang="es-US" dirty="0" err="1"/>
              <a:t>Medigap</a:t>
            </a:r>
            <a:r>
              <a:rPr lang="es-US" dirty="0"/>
              <a:t>, hasta que cumpla 65 años. Por lo general, la ley federal no obliga a las compañías de seguros a vender pólizas de </a:t>
            </a:r>
            <a:r>
              <a:rPr lang="es-US" dirty="0" err="1"/>
              <a:t>Medigap</a:t>
            </a:r>
            <a:r>
              <a:rPr lang="es-US" dirty="0"/>
              <a:t> a las personas menores de 65 años. Sin embargo, en algunos estados las compañías de seguros ofrecen pólizas de </a:t>
            </a:r>
            <a:r>
              <a:rPr lang="es-US" dirty="0" err="1"/>
              <a:t>Medigap</a:t>
            </a:r>
            <a:r>
              <a:rPr lang="es-US" dirty="0"/>
              <a:t> a personas menores de 65 años.</a:t>
            </a:r>
          </a:p>
        </p:txBody>
      </p:sp>
      <p:pic>
        <p:nvPicPr>
          <p:cNvPr id="3" name="Picture 2">
            <a:extLst>
              <a:ext uri="{FF2B5EF4-FFF2-40B4-BE49-F238E27FC236}">
                <a16:creationId xmlns:a16="http://schemas.microsoft.com/office/drawing/2014/main" id="{70EC47B3-1296-5C0A-BD18-4F2463D252F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14400" y="4551342"/>
            <a:ext cx="274320" cy="274320"/>
          </a:xfrm>
          <a:prstGeom prst="rect">
            <a:avLst/>
          </a:prstGeom>
        </p:spPr>
      </p:pic>
      <p:sp>
        <p:nvSpPr>
          <p:cNvPr id="6" name="Slide Number Placeholder 5">
            <a:extLst>
              <a:ext uri="{FF2B5EF4-FFF2-40B4-BE49-F238E27FC236}">
                <a16:creationId xmlns:a16="http://schemas.microsoft.com/office/drawing/2014/main" id="{71C6F259-CB67-53E2-E08B-5BBE5C32D689}"/>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11</a:t>
            </a:fld>
            <a:endParaRPr lang="en-US"/>
          </a:p>
        </p:txBody>
      </p:sp>
      <p:sp>
        <p:nvSpPr>
          <p:cNvPr id="9" name="Date Placeholder 1">
            <a:extLst>
              <a:ext uri="{FF2B5EF4-FFF2-40B4-BE49-F238E27FC236}">
                <a16:creationId xmlns:a16="http://schemas.microsoft.com/office/drawing/2014/main" id="{89291095-28D9-C4FB-CA21-DBE32549CDFA}"/>
              </a:ext>
              <a:ext uri="{C183D7F6-B498-43B3-948B-1728B52AA6E4}">
                <adec:decorative xmlns:adec="http://schemas.microsoft.com/office/drawing/2017/decorative" val="1"/>
              </a:ext>
            </a:extLst>
          </p:cNvPr>
          <p:cNvSpPr>
            <a:spLocks noGrp="1"/>
          </p:cNvSpPr>
          <p:nvPr>
            <p:ph type="dt" sz="half" idx="10"/>
          </p:nvPr>
        </p:nvSpPr>
        <p:spPr/>
        <p:txBody>
          <a:bodyPr/>
          <a:lstStyle/>
          <a:p>
            <a:r>
              <a:rPr lang="es-US"/>
              <a:t>Febrero de 2025</a:t>
            </a:r>
          </a:p>
        </p:txBody>
      </p:sp>
      <p:sp>
        <p:nvSpPr>
          <p:cNvPr id="2" name="Footer Placeholder 3">
            <a:extLst>
              <a:ext uri="{FF2B5EF4-FFF2-40B4-BE49-F238E27FC236}">
                <a16:creationId xmlns:a16="http://schemas.microsoft.com/office/drawing/2014/main" id="{92BF958E-342B-8F9B-C1DC-3FE70B9B718A}"/>
              </a:ext>
              <a:ext uri="{C183D7F6-B498-43B3-948B-1728B52AA6E4}">
                <adec:decorative xmlns:adec="http://schemas.microsoft.com/office/drawing/2017/decorative" val="1"/>
              </a:ext>
            </a:extLst>
          </p:cNvPr>
          <p:cNvSpPr>
            <a:spLocks noGrp="1"/>
          </p:cNvSpPr>
          <p:nvPr>
            <p:ph type="ftr" sz="quarter" idx="11"/>
          </p:nvPr>
        </p:nvSpPr>
        <p:spPr>
          <a:xfrm>
            <a:off x="2086378" y="6492240"/>
            <a:ext cx="9086046" cy="365125"/>
          </a:xfrm>
        </p:spPr>
        <p:txBody>
          <a:bodyPr/>
          <a:lstStyle/>
          <a:p>
            <a:r>
              <a:rPr lang="es-US" dirty="0"/>
              <a:t>Medicare para personas con enfermedad renal en etapa terminal (ESRD)</a:t>
            </a:r>
          </a:p>
        </p:txBody>
      </p:sp>
    </p:spTree>
    <p:custDataLst>
      <p:tags r:id="rId1"/>
    </p:custDataLst>
    <p:extLst>
      <p:ext uri="{BB962C8B-B14F-4D97-AF65-F5344CB8AC3E}">
        <p14:creationId xmlns:p14="http://schemas.microsoft.com/office/powerpoint/2010/main" val="4206450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Autofit/>
          </a:bodyPr>
          <a:lstStyle/>
          <a:p>
            <a:pPr>
              <a:lnSpc>
                <a:spcPct val="100000"/>
              </a:lnSpc>
            </a:pPr>
            <a:r>
              <a:rPr lang="es-US">
                <a:solidFill>
                  <a:prstClr val="white"/>
                </a:solidFill>
              </a:rPr>
              <a:t>Opciones de Medicare: Medicare Advantage</a:t>
            </a:r>
          </a:p>
        </p:txBody>
      </p:sp>
      <p:sp>
        <p:nvSpPr>
          <p:cNvPr id="5" name="Content Placeholder 4"/>
          <p:cNvSpPr>
            <a:spLocks noGrp="1"/>
          </p:cNvSpPr>
          <p:nvPr>
            <p:ph type="body" sz="quarter" idx="4294967295"/>
          </p:nvPr>
        </p:nvSpPr>
        <p:spPr>
          <a:xfrm>
            <a:off x="914400" y="1371600"/>
            <a:ext cx="10644187" cy="4714568"/>
          </a:xfrm>
        </p:spPr>
        <p:txBody>
          <a:bodyPr>
            <a:normAutofit fontScale="77500" lnSpcReduction="20000"/>
          </a:bodyPr>
          <a:lstStyle/>
          <a:p>
            <a:pPr marL="548640" indent="-274320" defTabSz="685800">
              <a:lnSpc>
                <a:spcPct val="110000"/>
              </a:lnSpc>
              <a:spcBef>
                <a:spcPts val="0"/>
              </a:spcBef>
              <a:spcAft>
                <a:spcPts val="1200"/>
              </a:spcAft>
            </a:pPr>
            <a:r>
              <a:rPr lang="es-US" sz="2800" dirty="0">
                <a:solidFill>
                  <a:srgbClr val="00529B"/>
                </a:solidFill>
              </a:rPr>
              <a:t>Otra forma de obtener los beneficios de la Parte A y la Parte B de Medicare.</a:t>
            </a:r>
          </a:p>
          <a:p>
            <a:pPr marL="548640" indent="-274320" defTabSz="685800">
              <a:lnSpc>
                <a:spcPct val="110000"/>
              </a:lnSpc>
              <a:spcBef>
                <a:spcPts val="0"/>
              </a:spcBef>
              <a:spcAft>
                <a:spcPts val="1200"/>
              </a:spcAft>
            </a:pPr>
            <a:r>
              <a:rPr lang="es-US" sz="2800" dirty="0">
                <a:solidFill>
                  <a:srgbClr val="00529B"/>
                </a:solidFill>
              </a:rPr>
              <a:t>La mayoría de los planes incluyen cobertura de medicamentos (Parte D).</a:t>
            </a:r>
          </a:p>
          <a:p>
            <a:pPr marL="548640" indent="-274320" defTabSz="685800">
              <a:lnSpc>
                <a:spcPct val="110000"/>
              </a:lnSpc>
              <a:spcBef>
                <a:spcPts val="0"/>
              </a:spcBef>
              <a:spcAft>
                <a:spcPts val="1200"/>
              </a:spcAft>
            </a:pPr>
            <a:r>
              <a:rPr lang="es-US" sz="2800" dirty="0">
                <a:solidFill>
                  <a:srgbClr val="00529B"/>
                </a:solidFill>
              </a:rPr>
              <a:t>Deben cubrir todos los servicios que cubre Medicare Original.</a:t>
            </a:r>
          </a:p>
          <a:p>
            <a:pPr marL="548640" indent="-274320" defTabSz="685800">
              <a:lnSpc>
                <a:spcPct val="110000"/>
              </a:lnSpc>
              <a:spcBef>
                <a:spcPts val="0"/>
              </a:spcBef>
              <a:spcAft>
                <a:spcPts val="1200"/>
              </a:spcAft>
            </a:pPr>
            <a:r>
              <a:rPr lang="es-US" sz="2800" dirty="0">
                <a:solidFill>
                  <a:srgbClr val="00529B"/>
                </a:solidFill>
              </a:rPr>
              <a:t>Pueden ofrecer beneficios adicionales que Medicare Original no cubre, como servicios dentales, de la vista y la audición.</a:t>
            </a:r>
          </a:p>
          <a:p>
            <a:pPr marL="548640" indent="-274320" defTabSz="685800">
              <a:lnSpc>
                <a:spcPct val="110000"/>
              </a:lnSpc>
              <a:spcBef>
                <a:spcPts val="0"/>
              </a:spcBef>
              <a:spcAft>
                <a:spcPts val="1200"/>
              </a:spcAft>
            </a:pPr>
            <a:r>
              <a:rPr lang="es-US" sz="2800" dirty="0">
                <a:solidFill>
                  <a:srgbClr val="00529B"/>
                </a:solidFill>
              </a:rPr>
              <a:t>En la mayoría de los casos, solo podrá usar proveedores de atención médica que participen en la red y se encuentren dentro del área de servicio del plan. Verifique que sus proveedores (como el centro de diálisis, el médico especialista en riñón o el especialista en trasplantes) pertenezcan a la red </a:t>
            </a:r>
            <a:br>
              <a:rPr lang="es-US" sz="2800" dirty="0">
                <a:solidFill>
                  <a:srgbClr val="00529B"/>
                </a:solidFill>
              </a:rPr>
            </a:br>
            <a:r>
              <a:rPr lang="es-US" sz="2800" dirty="0">
                <a:solidFill>
                  <a:srgbClr val="00529B"/>
                </a:solidFill>
              </a:rPr>
              <a:t>del plan.</a:t>
            </a:r>
          </a:p>
          <a:p>
            <a:pPr marL="548640" indent="-274320" defTabSz="685800">
              <a:lnSpc>
                <a:spcPct val="110000"/>
              </a:lnSpc>
              <a:spcBef>
                <a:spcPts val="0"/>
              </a:spcBef>
              <a:spcAft>
                <a:spcPts val="1200"/>
              </a:spcAft>
            </a:pPr>
            <a:r>
              <a:rPr lang="es-US" sz="2800" dirty="0">
                <a:solidFill>
                  <a:srgbClr val="00529B"/>
                </a:solidFill>
              </a:rPr>
              <a:t>Una vez que tenga la Parte A y la Parte B de Medicare podrá inscribirse en un plan Medicare </a:t>
            </a:r>
            <a:r>
              <a:rPr lang="es-US" sz="2800" dirty="0" err="1">
                <a:solidFill>
                  <a:srgbClr val="00529B"/>
                </a:solidFill>
              </a:rPr>
              <a:t>Advantage</a:t>
            </a:r>
            <a:r>
              <a:rPr lang="es-US" sz="2800" dirty="0">
                <a:solidFill>
                  <a:srgbClr val="00529B"/>
                </a:solidFill>
              </a:rPr>
              <a:t>.</a:t>
            </a:r>
          </a:p>
        </p:txBody>
      </p:sp>
      <p:sp>
        <p:nvSpPr>
          <p:cNvPr id="7" name="Slide Number Placeholder 6">
            <a:extLst>
              <a:ext uri="{FF2B5EF4-FFF2-40B4-BE49-F238E27FC236}">
                <a16:creationId xmlns:a16="http://schemas.microsoft.com/office/drawing/2014/main" id="{48231DC3-FCAE-6C83-1A92-E98A7134443F}"/>
              </a:ext>
            </a:extLst>
          </p:cNvPr>
          <p:cNvSpPr>
            <a:spLocks noGrp="1"/>
          </p:cNvSpPr>
          <p:nvPr>
            <p:ph type="sldNum" sz="quarter" idx="12"/>
          </p:nvPr>
        </p:nvSpPr>
        <p:spPr/>
        <p:txBody>
          <a:bodyPr/>
          <a:lstStyle/>
          <a:p>
            <a:fld id="{48F63A3B-78C7-47BE-AE5E-E10140E04643}" type="slidenum">
              <a:rPr lang="en-US" smtClean="0"/>
              <a:pPr/>
              <a:t>12</a:t>
            </a:fld>
            <a:endParaRPr lang="en-US"/>
          </a:p>
        </p:txBody>
      </p:sp>
      <p:sp>
        <p:nvSpPr>
          <p:cNvPr id="2" name="Date Placeholder 1">
            <a:extLst>
              <a:ext uri="{FF2B5EF4-FFF2-40B4-BE49-F238E27FC236}">
                <a16:creationId xmlns:a16="http://schemas.microsoft.com/office/drawing/2014/main" id="{7199C9BD-DA84-C538-17D9-E242B1106842}"/>
              </a:ext>
              <a:ext uri="{C183D7F6-B498-43B3-948B-1728B52AA6E4}">
                <adec:decorative xmlns:adec="http://schemas.microsoft.com/office/drawing/2017/decorative" val="1"/>
              </a:ext>
            </a:extLst>
          </p:cNvPr>
          <p:cNvSpPr>
            <a:spLocks noGrp="1"/>
          </p:cNvSpPr>
          <p:nvPr>
            <p:ph type="dt" sz="half" idx="10"/>
          </p:nvPr>
        </p:nvSpPr>
        <p:spPr/>
        <p:txBody>
          <a:bodyPr/>
          <a:lstStyle/>
          <a:p>
            <a:r>
              <a:rPr lang="es-US"/>
              <a:t>Febrero de 2025</a:t>
            </a:r>
          </a:p>
        </p:txBody>
      </p:sp>
      <p:sp>
        <p:nvSpPr>
          <p:cNvPr id="6" name="Footer Placeholder 3">
            <a:extLst>
              <a:ext uri="{FF2B5EF4-FFF2-40B4-BE49-F238E27FC236}">
                <a16:creationId xmlns:a16="http://schemas.microsoft.com/office/drawing/2014/main" id="{9ACF65C1-C3E3-0D74-B553-4E1F81BF3FA3}"/>
              </a:ext>
              <a:ext uri="{C183D7F6-B498-43B3-948B-1728B52AA6E4}">
                <adec:decorative xmlns:adec="http://schemas.microsoft.com/office/drawing/2017/decorative" val="1"/>
              </a:ext>
            </a:extLst>
          </p:cNvPr>
          <p:cNvSpPr>
            <a:spLocks noGrp="1"/>
          </p:cNvSpPr>
          <p:nvPr>
            <p:ph type="ftr" sz="quarter" idx="11"/>
          </p:nvPr>
        </p:nvSpPr>
        <p:spPr>
          <a:xfrm>
            <a:off x="2086378" y="6492240"/>
            <a:ext cx="9086046" cy="365125"/>
          </a:xfrm>
        </p:spPr>
        <p:txBody>
          <a:bodyPr/>
          <a:lstStyle/>
          <a:p>
            <a:r>
              <a:rPr lang="es-US" dirty="0"/>
              <a:t>Medicare para personas con enfermedad renal en etapa terminal (ESRD)</a:t>
            </a:r>
          </a:p>
        </p:txBody>
      </p:sp>
    </p:spTree>
    <p:custDataLst>
      <p:tags r:id="rId1"/>
    </p:custDataLst>
    <p:extLst>
      <p:ext uri="{BB962C8B-B14F-4D97-AF65-F5344CB8AC3E}">
        <p14:creationId xmlns:p14="http://schemas.microsoft.com/office/powerpoint/2010/main" val="688644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Autofit/>
          </a:bodyPr>
          <a:lstStyle/>
          <a:p>
            <a:r>
              <a:rPr lang="es-US" sz="2800" dirty="0"/>
              <a:t>Medicaid y la enfermedad renal en etapa terminal (ESRD)</a:t>
            </a:r>
          </a:p>
        </p:txBody>
      </p:sp>
      <p:sp>
        <p:nvSpPr>
          <p:cNvPr id="2" name="Text Placeholder 1">
            <a:extLst>
              <a:ext uri="{FF2B5EF4-FFF2-40B4-BE49-F238E27FC236}">
                <a16:creationId xmlns:a16="http://schemas.microsoft.com/office/drawing/2014/main" id="{DF89CC07-FB52-58FD-BC80-127281140E58}"/>
              </a:ext>
            </a:extLst>
          </p:cNvPr>
          <p:cNvSpPr>
            <a:spLocks noGrp="1"/>
          </p:cNvSpPr>
          <p:nvPr>
            <p:ph type="body" sz="quarter" idx="13"/>
          </p:nvPr>
        </p:nvSpPr>
        <p:spPr>
          <a:xfrm>
            <a:off x="1052441" y="1205029"/>
            <a:ext cx="10301359" cy="1289050"/>
          </a:xfrm>
        </p:spPr>
        <p:txBody>
          <a:bodyPr>
            <a:normAutofit/>
          </a:bodyPr>
          <a:lstStyle/>
          <a:p>
            <a:pPr marL="0" lvl="0" indent="0" defTabSz="685800">
              <a:lnSpc>
                <a:spcPct val="100000"/>
              </a:lnSpc>
              <a:spcBef>
                <a:spcPts val="0"/>
              </a:spcBef>
              <a:spcAft>
                <a:spcPts val="1200"/>
              </a:spcAft>
              <a:buClrTx/>
              <a:buNone/>
            </a:pPr>
            <a:r>
              <a:rPr lang="es-US" sz="2800" b="1" dirty="0"/>
              <a:t>Es posible que pueda recibir ayuda de Medicaid para pagar sus tratamientos de diálisis. Para solicitar Medicaid:</a:t>
            </a:r>
          </a:p>
        </p:txBody>
      </p:sp>
      <p:sp>
        <p:nvSpPr>
          <p:cNvPr id="3" name="Text Placeholder 2">
            <a:extLst>
              <a:ext uri="{FF2B5EF4-FFF2-40B4-BE49-F238E27FC236}">
                <a16:creationId xmlns:a16="http://schemas.microsoft.com/office/drawing/2014/main" id="{0E5099EC-75DF-2254-37FC-68EB1ED90F41}"/>
              </a:ext>
            </a:extLst>
          </p:cNvPr>
          <p:cNvSpPr>
            <a:spLocks noGrp="1"/>
          </p:cNvSpPr>
          <p:nvPr>
            <p:ph type="body" sz="quarter" idx="14"/>
          </p:nvPr>
        </p:nvSpPr>
        <p:spPr>
          <a:xfrm>
            <a:off x="1702970" y="2366820"/>
            <a:ext cx="4114800" cy="3657600"/>
          </a:xfrm>
          <a:prstGeom prst="roundRect">
            <a:avLst/>
          </a:prstGeom>
          <a:ln w="38100">
            <a:solidFill>
              <a:schemeClr val="accent1"/>
            </a:solidFill>
          </a:ln>
        </p:spPr>
        <p:txBody>
          <a:bodyPr tIns="2194560" bIns="0">
            <a:normAutofit/>
          </a:bodyPr>
          <a:lstStyle/>
          <a:p>
            <a:pPr marL="0" lvl="0" indent="0" algn="ctr" defTabSz="685800">
              <a:lnSpc>
                <a:spcPts val="2600"/>
              </a:lnSpc>
              <a:spcBef>
                <a:spcPts val="0"/>
              </a:spcBef>
              <a:buClrTx/>
              <a:buNone/>
            </a:pPr>
            <a:r>
              <a:rPr lang="es-US" sz="2400" dirty="0"/>
              <a:t>Hable con el trabajador social en su hospital o </a:t>
            </a:r>
          </a:p>
          <a:p>
            <a:pPr marL="0" lvl="0" indent="0" algn="ctr" defTabSz="685800">
              <a:lnSpc>
                <a:spcPts val="2600"/>
              </a:lnSpc>
              <a:spcBef>
                <a:spcPts val="0"/>
              </a:spcBef>
              <a:buClrTx/>
              <a:buNone/>
            </a:pPr>
            <a:r>
              <a:rPr lang="es-US" sz="2400" dirty="0"/>
              <a:t>centro de diálisis</a:t>
            </a:r>
          </a:p>
        </p:txBody>
      </p:sp>
      <p:pic>
        <p:nvPicPr>
          <p:cNvPr id="12" name="Picture 11">
            <a:extLst>
              <a:ext uri="{FF2B5EF4-FFF2-40B4-BE49-F238E27FC236}">
                <a16:creationId xmlns:a16="http://schemas.microsoft.com/office/drawing/2014/main" id="{0DA36D18-9CF6-4435-8837-AFBCD2853641}"/>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905441" y="2494079"/>
            <a:ext cx="3783297" cy="2128105"/>
          </a:xfrm>
          <a:prstGeom prst="rect">
            <a:avLst/>
          </a:prstGeom>
          <a:ln>
            <a:noFill/>
          </a:ln>
          <a:effectLst>
            <a:softEdge rad="112500"/>
          </a:effectLst>
        </p:spPr>
      </p:pic>
      <p:sp>
        <p:nvSpPr>
          <p:cNvPr id="16" name="Text Placeholder 15">
            <a:extLst>
              <a:ext uri="{FF2B5EF4-FFF2-40B4-BE49-F238E27FC236}">
                <a16:creationId xmlns:a16="http://schemas.microsoft.com/office/drawing/2014/main" id="{0297FC5C-39FE-7C11-7341-F938FAFC92EE}"/>
              </a:ext>
            </a:extLst>
          </p:cNvPr>
          <p:cNvSpPr>
            <a:spLocks noGrp="1"/>
          </p:cNvSpPr>
          <p:nvPr>
            <p:ph type="body" sz="quarter" idx="16"/>
          </p:nvPr>
        </p:nvSpPr>
        <p:spPr>
          <a:xfrm>
            <a:off x="6374232" y="2356857"/>
            <a:ext cx="4114800" cy="3657600"/>
          </a:xfrm>
          <a:prstGeom prst="roundRect">
            <a:avLst/>
          </a:prstGeom>
          <a:ln w="38100">
            <a:solidFill>
              <a:schemeClr val="accent1"/>
            </a:solidFill>
          </a:ln>
        </p:spPr>
        <p:txBody>
          <a:bodyPr tIns="2194560" bIns="0"/>
          <a:lstStyle/>
          <a:p>
            <a:pPr marL="0" lvl="0" indent="0" algn="ctr" defTabSz="685800">
              <a:lnSpc>
                <a:spcPts val="2600"/>
              </a:lnSpc>
              <a:spcBef>
                <a:spcPts val="600"/>
              </a:spcBef>
              <a:buClrTx/>
              <a:buNone/>
            </a:pPr>
            <a:r>
              <a:rPr lang="es-US" sz="2400" dirty="0"/>
              <a:t>Póngase en contacto </a:t>
            </a:r>
            <a:br>
              <a:rPr lang="es-US" sz="2400" dirty="0"/>
            </a:br>
            <a:r>
              <a:rPr lang="es-US" sz="2400" dirty="0"/>
              <a:t>con oficina estatal </a:t>
            </a:r>
            <a:br>
              <a:rPr lang="es-US" sz="2400" dirty="0"/>
            </a:br>
            <a:r>
              <a:rPr lang="es-US" sz="2400" dirty="0"/>
              <a:t>de Medicaid</a:t>
            </a:r>
          </a:p>
        </p:txBody>
      </p:sp>
      <p:pic>
        <p:nvPicPr>
          <p:cNvPr id="8" name="Picture 7">
            <a:extLst>
              <a:ext uri="{FF2B5EF4-FFF2-40B4-BE49-F238E27FC236}">
                <a16:creationId xmlns:a16="http://schemas.microsoft.com/office/drawing/2014/main" id="{0EFC095F-17EA-4C8E-AEC1-19EA2E89584B}"/>
              </a:ex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546758" y="2494079"/>
            <a:ext cx="3739801" cy="2186382"/>
          </a:xfrm>
          <a:prstGeom prst="rect">
            <a:avLst/>
          </a:prstGeom>
          <a:ln>
            <a:noFill/>
          </a:ln>
          <a:effectLst>
            <a:softEdge rad="112500"/>
          </a:effectLst>
        </p:spPr>
      </p:pic>
      <p:sp>
        <p:nvSpPr>
          <p:cNvPr id="11" name="Slide Number Placeholder 5">
            <a:extLst>
              <a:ext uri="{FF2B5EF4-FFF2-40B4-BE49-F238E27FC236}">
                <a16:creationId xmlns:a16="http://schemas.microsoft.com/office/drawing/2014/main" id="{33E98D4A-F3A7-8476-9A61-F0D1FED66CE4}"/>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13</a:t>
            </a:fld>
            <a:endParaRPr lang="en-US"/>
          </a:p>
        </p:txBody>
      </p:sp>
      <p:sp>
        <p:nvSpPr>
          <p:cNvPr id="14" name="Date Placeholder 1">
            <a:extLst>
              <a:ext uri="{FF2B5EF4-FFF2-40B4-BE49-F238E27FC236}">
                <a16:creationId xmlns:a16="http://schemas.microsoft.com/office/drawing/2014/main" id="{6EC2BD0D-CF7F-DF7F-0916-F7F9EABF8380}"/>
              </a:ext>
              <a:ext uri="{C183D7F6-B498-43B3-948B-1728B52AA6E4}">
                <adec:decorative xmlns:adec="http://schemas.microsoft.com/office/drawing/2017/decorative" val="1"/>
              </a:ext>
            </a:extLst>
          </p:cNvPr>
          <p:cNvSpPr>
            <a:spLocks noGrp="1"/>
          </p:cNvSpPr>
          <p:nvPr>
            <p:ph type="dt" sz="half" idx="10"/>
          </p:nvPr>
        </p:nvSpPr>
        <p:spPr/>
        <p:txBody>
          <a:bodyPr/>
          <a:lstStyle/>
          <a:p>
            <a:r>
              <a:rPr lang="es-US"/>
              <a:t>Febrero de 2025</a:t>
            </a:r>
          </a:p>
        </p:txBody>
      </p:sp>
      <p:sp>
        <p:nvSpPr>
          <p:cNvPr id="5" name="Footer Placeholder 3">
            <a:extLst>
              <a:ext uri="{FF2B5EF4-FFF2-40B4-BE49-F238E27FC236}">
                <a16:creationId xmlns:a16="http://schemas.microsoft.com/office/drawing/2014/main" id="{E5E7E1AD-2042-23D8-1617-E075852E3D43}"/>
              </a:ext>
              <a:ext uri="{C183D7F6-B498-43B3-948B-1728B52AA6E4}">
                <adec:decorative xmlns:adec="http://schemas.microsoft.com/office/drawing/2017/decorative" val="1"/>
              </a:ext>
            </a:extLst>
          </p:cNvPr>
          <p:cNvSpPr>
            <a:spLocks noGrp="1"/>
          </p:cNvSpPr>
          <p:nvPr>
            <p:ph type="ftr" sz="quarter" idx="11"/>
          </p:nvPr>
        </p:nvSpPr>
        <p:spPr>
          <a:xfrm>
            <a:off x="2086378" y="6492240"/>
            <a:ext cx="9086046" cy="365125"/>
          </a:xfrm>
        </p:spPr>
        <p:txBody>
          <a:bodyPr/>
          <a:lstStyle/>
          <a:p>
            <a:r>
              <a:rPr lang="es-US" dirty="0"/>
              <a:t>Medicare para personas con enfermedad renal en etapa terminal (ESRD)</a:t>
            </a:r>
          </a:p>
        </p:txBody>
      </p:sp>
    </p:spTree>
    <p:custDataLst>
      <p:tags r:id="rId1"/>
    </p:custDataLst>
    <p:extLst>
      <p:ext uri="{BB962C8B-B14F-4D97-AF65-F5344CB8AC3E}">
        <p14:creationId xmlns:p14="http://schemas.microsoft.com/office/powerpoint/2010/main" val="822002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3381" y="333915"/>
            <a:ext cx="9405238" cy="719643"/>
          </a:xfrm>
        </p:spPr>
        <p:txBody>
          <a:bodyPr>
            <a:normAutofit/>
          </a:bodyPr>
          <a:lstStyle/>
          <a:p>
            <a:pPr algn="ctr"/>
            <a:r>
              <a:rPr lang="es-US" sz="3000"/>
              <a:t>Compruebe sus conocimientos: Pregunta 1</a:t>
            </a:r>
          </a:p>
        </p:txBody>
      </p:sp>
      <p:sp>
        <p:nvSpPr>
          <p:cNvPr id="9" name="Content Placeholder 8"/>
          <p:cNvSpPr>
            <a:spLocks noGrp="1"/>
          </p:cNvSpPr>
          <p:nvPr>
            <p:ph idx="4294967295"/>
          </p:nvPr>
        </p:nvSpPr>
        <p:spPr>
          <a:xfrm>
            <a:off x="1177925" y="1627776"/>
            <a:ext cx="9836150" cy="5021263"/>
          </a:xfrm>
        </p:spPr>
        <p:txBody>
          <a:bodyPr>
            <a:normAutofit/>
          </a:bodyPr>
          <a:lstStyle/>
          <a:p>
            <a:pPr marL="0" lvl="0" indent="0" defTabSz="685800">
              <a:lnSpc>
                <a:spcPct val="100000"/>
              </a:lnSpc>
              <a:spcBef>
                <a:spcPts val="0"/>
              </a:spcBef>
              <a:spcAft>
                <a:spcPts val="1200"/>
              </a:spcAft>
              <a:buFont typeface="Wingdings" pitchFamily="2" charset="2"/>
              <a:buNone/>
            </a:pPr>
            <a:r>
              <a:rPr lang="es-US" sz="2400" b="1" dirty="0">
                <a:solidFill>
                  <a:srgbClr val="00529B"/>
                </a:solidFill>
              </a:rPr>
              <a:t>Necesitará solo la Parte A (seguro de hospital) para obtener todos los beneficios que ofrece Medicare para cubrir determinados servicios de diálisis y trasplante de riñón. </a:t>
            </a:r>
          </a:p>
          <a:p>
            <a:pPr marL="514350" lvl="0" indent="-514350" defTabSz="685800">
              <a:lnSpc>
                <a:spcPct val="100000"/>
              </a:lnSpc>
              <a:spcBef>
                <a:spcPts val="0"/>
              </a:spcBef>
              <a:spcAft>
                <a:spcPts val="1200"/>
              </a:spcAft>
              <a:buFont typeface="Wingdings" pitchFamily="2" charset="2"/>
              <a:buAutoNum type="alphaLcPeriod"/>
            </a:pPr>
            <a:r>
              <a:rPr lang="es-US" sz="2400" dirty="0">
                <a:solidFill>
                  <a:srgbClr val="00529B"/>
                </a:solidFill>
              </a:rPr>
              <a:t>Verdadero</a:t>
            </a:r>
          </a:p>
          <a:p>
            <a:pPr marL="514350" lvl="0" indent="-514350" defTabSz="685800">
              <a:lnSpc>
                <a:spcPct val="100000"/>
              </a:lnSpc>
              <a:spcBef>
                <a:spcPts val="0"/>
              </a:spcBef>
              <a:spcAft>
                <a:spcPts val="1200"/>
              </a:spcAft>
              <a:buFont typeface="Wingdings" pitchFamily="2" charset="2"/>
              <a:buAutoNum type="alphaLcPeriod"/>
            </a:pPr>
            <a:r>
              <a:rPr lang="es-US" sz="2400" dirty="0">
                <a:solidFill>
                  <a:srgbClr val="00529B"/>
                </a:solidFill>
              </a:rPr>
              <a:t>Falso</a:t>
            </a:r>
          </a:p>
        </p:txBody>
      </p:sp>
      <p:sp>
        <p:nvSpPr>
          <p:cNvPr id="6" name="Rounded Rectangle 5" descr="Casilla verde que señala B como respuesta correcta."/>
          <p:cNvSpPr/>
          <p:nvPr/>
        </p:nvSpPr>
        <p:spPr>
          <a:xfrm>
            <a:off x="1177926" y="3389587"/>
            <a:ext cx="1560020" cy="495756"/>
          </a:xfrm>
          <a:prstGeom prst="roundRect">
            <a:avLst/>
          </a:prstGeom>
          <a:noFill/>
          <a:ln w="381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Slide Number Placeholder 4">
            <a:extLst>
              <a:ext uri="{FF2B5EF4-FFF2-40B4-BE49-F238E27FC236}">
                <a16:creationId xmlns:a16="http://schemas.microsoft.com/office/drawing/2014/main" id="{3EE46635-EF89-4F80-A8F7-7825CF88A4F6}"/>
              </a:ext>
            </a:extLst>
          </p:cNvPr>
          <p:cNvSpPr>
            <a:spLocks noGrp="1"/>
          </p:cNvSpPr>
          <p:nvPr>
            <p:ph type="sldNum" sz="quarter" idx="12"/>
          </p:nvPr>
        </p:nvSpPr>
        <p:spPr>
          <a:xfrm>
            <a:off x="8610600" y="6492240"/>
            <a:ext cx="2743200" cy="365125"/>
          </a:xfrm>
        </p:spPr>
        <p:txBody>
          <a:bodyPr/>
          <a:lstStyle>
            <a:lvl1pPr>
              <a:defRPr>
                <a:solidFill>
                  <a:schemeClr val="bg1"/>
                </a:solidFill>
              </a:defRPr>
            </a:lvl1pPr>
          </a:lstStyle>
          <a:p>
            <a:fld id="{0B2D781D-8844-5940-92D1-06EF0A7F581E}" type="slidenum">
              <a:rPr lang="en-US" smtClean="0"/>
              <a:pPr/>
              <a:t>14</a:t>
            </a:fld>
            <a:endParaRPr lang="en-US"/>
          </a:p>
        </p:txBody>
      </p:sp>
      <p:sp>
        <p:nvSpPr>
          <p:cNvPr id="3" name="Date Placeholder 2">
            <a:extLst>
              <a:ext uri="{FF2B5EF4-FFF2-40B4-BE49-F238E27FC236}">
                <a16:creationId xmlns:a16="http://schemas.microsoft.com/office/drawing/2014/main" id="{97F279D8-D622-4C4E-948B-E01B5942446D}"/>
              </a:ext>
              <a:ext uri="{C183D7F6-B498-43B3-948B-1728B52AA6E4}">
                <adec:decorative xmlns:adec="http://schemas.microsoft.com/office/drawing/2017/decorative" val="1"/>
              </a:ext>
            </a:extLst>
          </p:cNvPr>
          <p:cNvSpPr>
            <a:spLocks noGrp="1"/>
          </p:cNvSpPr>
          <p:nvPr>
            <p:ph type="dt" sz="half" idx="10"/>
          </p:nvPr>
        </p:nvSpPr>
        <p:spPr/>
        <p:txBody>
          <a:bodyPr/>
          <a:lstStyle/>
          <a:p>
            <a:r>
              <a:rPr lang="es-US"/>
              <a:t>Febrero de 2025</a:t>
            </a:r>
          </a:p>
        </p:txBody>
      </p:sp>
      <p:sp>
        <p:nvSpPr>
          <p:cNvPr id="5" name="Footer Placeholder 3">
            <a:extLst>
              <a:ext uri="{FF2B5EF4-FFF2-40B4-BE49-F238E27FC236}">
                <a16:creationId xmlns:a16="http://schemas.microsoft.com/office/drawing/2014/main" id="{E12C35B2-C2DA-FCC9-35D7-B6E9341465DE}"/>
              </a:ext>
              <a:ext uri="{C183D7F6-B498-43B3-948B-1728B52AA6E4}">
                <adec:decorative xmlns:adec="http://schemas.microsoft.com/office/drawing/2017/decorative" val="1"/>
              </a:ext>
            </a:extLst>
          </p:cNvPr>
          <p:cNvSpPr>
            <a:spLocks noGrp="1"/>
          </p:cNvSpPr>
          <p:nvPr>
            <p:ph type="ftr" sz="quarter" idx="11"/>
          </p:nvPr>
        </p:nvSpPr>
        <p:spPr>
          <a:xfrm>
            <a:off x="2086378" y="6492240"/>
            <a:ext cx="9086046" cy="365125"/>
          </a:xfrm>
        </p:spPr>
        <p:txBody>
          <a:bodyPr/>
          <a:lstStyle/>
          <a:p>
            <a:r>
              <a:rPr lang="es-US" dirty="0"/>
              <a:t>Medicare para personas con enfermedad renal en etapa terminal (ESRD)</a:t>
            </a:r>
          </a:p>
        </p:txBody>
      </p:sp>
    </p:spTree>
    <p:custDataLst>
      <p:tags r:id="rId1"/>
    </p:custDataLst>
    <p:extLst>
      <p:ext uri="{BB962C8B-B14F-4D97-AF65-F5344CB8AC3E}">
        <p14:creationId xmlns:p14="http://schemas.microsoft.com/office/powerpoint/2010/main" val="1864966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US"/>
              <a:t>Lección 2</a:t>
            </a:r>
          </a:p>
        </p:txBody>
      </p:sp>
      <p:sp>
        <p:nvSpPr>
          <p:cNvPr id="5" name="Text Placeholder 4"/>
          <p:cNvSpPr>
            <a:spLocks noGrp="1"/>
          </p:cNvSpPr>
          <p:nvPr>
            <p:ph type="body" idx="1"/>
          </p:nvPr>
        </p:nvSpPr>
        <p:spPr/>
        <p:txBody>
          <a:bodyPr>
            <a:noAutofit/>
          </a:bodyPr>
          <a:lstStyle/>
          <a:p>
            <a:pPr>
              <a:lnSpc>
                <a:spcPct val="100000"/>
              </a:lnSpc>
              <a:spcBef>
                <a:spcPts val="600"/>
              </a:spcBef>
            </a:pPr>
            <a:r>
              <a:rPr lang="es-US" sz="3600"/>
              <a:t>Inscripción en Medicare basada en la enfermedad renal en etapa terminal (ESRD)</a:t>
            </a:r>
          </a:p>
        </p:txBody>
      </p:sp>
    </p:spTree>
    <p:custDataLst>
      <p:tags r:id="rId1"/>
    </p:custDataLst>
    <p:extLst>
      <p:ext uri="{BB962C8B-B14F-4D97-AF65-F5344CB8AC3E}">
        <p14:creationId xmlns:p14="http://schemas.microsoft.com/office/powerpoint/2010/main" val="36574896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9D2366-8313-4B78-8478-70588F5C95B0}"/>
              </a:ext>
            </a:extLst>
          </p:cNvPr>
          <p:cNvSpPr>
            <a:spLocks noGrp="1"/>
          </p:cNvSpPr>
          <p:nvPr>
            <p:ph type="title"/>
          </p:nvPr>
        </p:nvSpPr>
        <p:spPr/>
        <p:txBody>
          <a:bodyPr anchor="ctr">
            <a:normAutofit/>
          </a:bodyPr>
          <a:lstStyle/>
          <a:p>
            <a:r>
              <a:rPr lang="es-US" sz="3000"/>
              <a:t>Objetivos de la lección 2 </a:t>
            </a:r>
          </a:p>
        </p:txBody>
      </p:sp>
      <p:sp>
        <p:nvSpPr>
          <p:cNvPr id="10" name="Text Placeholder 9">
            <a:extLst>
              <a:ext uri="{FF2B5EF4-FFF2-40B4-BE49-F238E27FC236}">
                <a16:creationId xmlns:a16="http://schemas.microsoft.com/office/drawing/2014/main" id="{49462B0C-0312-4075-AE42-47FACC105F89}"/>
              </a:ext>
            </a:extLst>
          </p:cNvPr>
          <p:cNvSpPr>
            <a:spLocks noGrp="1"/>
          </p:cNvSpPr>
          <p:nvPr>
            <p:ph type="body" sz="quarter" idx="4294967295"/>
          </p:nvPr>
        </p:nvSpPr>
        <p:spPr>
          <a:xfrm>
            <a:off x="914400" y="1371600"/>
            <a:ext cx="10511004" cy="4124325"/>
          </a:xfrm>
        </p:spPr>
        <p:txBody>
          <a:bodyPr vert="horz" lIns="91440" tIns="45720" rIns="91440" bIns="45720" rtlCol="0" anchor="t">
            <a:normAutofit/>
          </a:bodyPr>
          <a:lstStyle/>
          <a:p>
            <a:pPr marL="0" indent="0">
              <a:lnSpc>
                <a:spcPct val="100000"/>
              </a:lnSpc>
              <a:spcBef>
                <a:spcPts val="0"/>
              </a:spcBef>
              <a:spcAft>
                <a:spcPts val="1200"/>
              </a:spcAft>
              <a:buNone/>
            </a:pPr>
            <a:r>
              <a:rPr lang="es-US" sz="2800" b="1">
                <a:solidFill>
                  <a:srgbClr val="00529B"/>
                </a:solidFill>
                <a:latin typeface="Arial"/>
                <a:cs typeface="Arial"/>
              </a:rPr>
              <a:t>Al finalizar esta lección, usted podrá: </a:t>
            </a:r>
          </a:p>
          <a:p>
            <a:pPr marL="548640" indent="-274320">
              <a:lnSpc>
                <a:spcPct val="100000"/>
              </a:lnSpc>
              <a:spcBef>
                <a:spcPts val="0"/>
              </a:spcBef>
              <a:spcAft>
                <a:spcPts val="1200"/>
              </a:spcAft>
            </a:pPr>
            <a:r>
              <a:rPr lang="es-US" sz="2400">
                <a:solidFill>
                  <a:srgbClr val="00529B"/>
                </a:solidFill>
                <a:latin typeface="Arial"/>
                <a:cs typeface="Arial"/>
              </a:rPr>
              <a:t>Explicar la inscripción en Medicare por ESRD</a:t>
            </a:r>
          </a:p>
          <a:p>
            <a:pPr marL="548640" indent="-274320">
              <a:lnSpc>
                <a:spcPct val="100000"/>
              </a:lnSpc>
              <a:spcBef>
                <a:spcPts val="0"/>
              </a:spcBef>
              <a:spcAft>
                <a:spcPts val="1200"/>
              </a:spcAft>
            </a:pPr>
            <a:r>
              <a:rPr lang="es-US" sz="2400">
                <a:solidFill>
                  <a:srgbClr val="00529B"/>
                </a:solidFill>
                <a:latin typeface="Arial"/>
                <a:cs typeface="Arial"/>
              </a:rPr>
              <a:t>Explicar las normas que rigen cuándo comienza, continúa, termina y se reanuda la cobertura de Medicare por ESRD </a:t>
            </a:r>
          </a:p>
          <a:p>
            <a:pPr marL="548640" indent="-274320">
              <a:lnSpc>
                <a:spcPct val="100000"/>
              </a:lnSpc>
              <a:spcBef>
                <a:spcPts val="0"/>
              </a:spcBef>
              <a:spcAft>
                <a:spcPts val="1200"/>
              </a:spcAft>
            </a:pPr>
            <a:r>
              <a:rPr lang="es-US" sz="2400">
                <a:solidFill>
                  <a:srgbClr val="00529B"/>
                </a:solidFill>
                <a:latin typeface="Arial"/>
                <a:cs typeface="Arial"/>
              </a:rPr>
              <a:t>Explicar la coordinación de beneficios de la cobertura de Medicare y del plan de salud grupal (GHP)</a:t>
            </a:r>
          </a:p>
          <a:p>
            <a:pPr marL="548640" indent="-274320">
              <a:lnSpc>
                <a:spcPct val="100000"/>
              </a:lnSpc>
              <a:spcBef>
                <a:spcPts val="0"/>
              </a:spcBef>
              <a:spcAft>
                <a:spcPts val="1200"/>
              </a:spcAft>
            </a:pPr>
            <a:r>
              <a:rPr lang="es-US" sz="2400">
                <a:solidFill>
                  <a:srgbClr val="00529B"/>
                </a:solidFill>
                <a:latin typeface="Arial"/>
                <a:cs typeface="Arial"/>
              </a:rPr>
              <a:t>Hablar de las consideraciones de inscripción para personas con ESRD</a:t>
            </a:r>
          </a:p>
        </p:txBody>
      </p:sp>
      <p:sp>
        <p:nvSpPr>
          <p:cNvPr id="5" name="Slide Number Placeholder 4">
            <a:extLst>
              <a:ext uri="{FF2B5EF4-FFF2-40B4-BE49-F238E27FC236}">
                <a16:creationId xmlns:a16="http://schemas.microsoft.com/office/drawing/2014/main" id="{0E737CA0-3325-30CA-07D6-A4AD6C083FC2}"/>
              </a:ext>
            </a:extLst>
          </p:cNvPr>
          <p:cNvSpPr>
            <a:spLocks noGrp="1"/>
          </p:cNvSpPr>
          <p:nvPr>
            <p:ph type="sldNum" sz="quarter" idx="12"/>
          </p:nvPr>
        </p:nvSpPr>
        <p:spPr/>
        <p:txBody>
          <a:bodyPr/>
          <a:lstStyle/>
          <a:p>
            <a:fld id="{48F63A3B-78C7-47BE-AE5E-E10140E04643}" type="slidenum">
              <a:rPr lang="en-US" smtClean="0"/>
              <a:pPr/>
              <a:t>16</a:t>
            </a:fld>
            <a:endParaRPr lang="en-US"/>
          </a:p>
        </p:txBody>
      </p:sp>
      <p:sp>
        <p:nvSpPr>
          <p:cNvPr id="2" name="Date Placeholder 1">
            <a:extLst>
              <a:ext uri="{FF2B5EF4-FFF2-40B4-BE49-F238E27FC236}">
                <a16:creationId xmlns:a16="http://schemas.microsoft.com/office/drawing/2014/main" id="{A75A7650-6050-FD0F-E13D-B208DD443CFF}"/>
              </a:ext>
              <a:ext uri="{C183D7F6-B498-43B3-948B-1728B52AA6E4}">
                <adec:decorative xmlns:adec="http://schemas.microsoft.com/office/drawing/2017/decorative" val="1"/>
              </a:ext>
            </a:extLst>
          </p:cNvPr>
          <p:cNvSpPr>
            <a:spLocks noGrp="1"/>
          </p:cNvSpPr>
          <p:nvPr>
            <p:ph type="dt" sz="half" idx="10"/>
          </p:nvPr>
        </p:nvSpPr>
        <p:spPr/>
        <p:txBody>
          <a:bodyPr/>
          <a:lstStyle/>
          <a:p>
            <a:r>
              <a:rPr lang="es-US"/>
              <a:t>Febrero de 2025</a:t>
            </a:r>
          </a:p>
        </p:txBody>
      </p:sp>
      <p:sp>
        <p:nvSpPr>
          <p:cNvPr id="6" name="Footer Placeholder 3">
            <a:extLst>
              <a:ext uri="{FF2B5EF4-FFF2-40B4-BE49-F238E27FC236}">
                <a16:creationId xmlns:a16="http://schemas.microsoft.com/office/drawing/2014/main" id="{35669B44-C406-2220-F7D8-F1564151944A}"/>
              </a:ext>
              <a:ext uri="{C183D7F6-B498-43B3-948B-1728B52AA6E4}">
                <adec:decorative xmlns:adec="http://schemas.microsoft.com/office/drawing/2017/decorative" val="1"/>
              </a:ext>
            </a:extLst>
          </p:cNvPr>
          <p:cNvSpPr>
            <a:spLocks noGrp="1"/>
          </p:cNvSpPr>
          <p:nvPr>
            <p:ph type="ftr" sz="quarter" idx="11"/>
          </p:nvPr>
        </p:nvSpPr>
        <p:spPr>
          <a:xfrm>
            <a:off x="2086378" y="6492240"/>
            <a:ext cx="9086046" cy="365125"/>
          </a:xfrm>
        </p:spPr>
        <p:txBody>
          <a:bodyPr/>
          <a:lstStyle/>
          <a:p>
            <a:r>
              <a:rPr lang="es-US" dirty="0"/>
              <a:t>Medicare para personas con enfermedad renal en etapa terminal (ESRD)</a:t>
            </a:r>
          </a:p>
        </p:txBody>
      </p:sp>
    </p:spTree>
    <p:custDataLst>
      <p:tags r:id="rId1"/>
    </p:custDataLst>
    <p:extLst>
      <p:ext uri="{BB962C8B-B14F-4D97-AF65-F5344CB8AC3E}">
        <p14:creationId xmlns:p14="http://schemas.microsoft.com/office/powerpoint/2010/main" val="1392490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C682B-3E8F-7F46-ACD1-9633BB0884BE}"/>
              </a:ext>
            </a:extLst>
          </p:cNvPr>
          <p:cNvSpPr>
            <a:spLocks noGrp="1"/>
          </p:cNvSpPr>
          <p:nvPr>
            <p:ph type="title"/>
          </p:nvPr>
        </p:nvSpPr>
        <p:spPr/>
        <p:txBody>
          <a:bodyPr>
            <a:noAutofit/>
          </a:bodyPr>
          <a:lstStyle/>
          <a:p>
            <a:r>
              <a:rPr lang="es-US" sz="2800" dirty="0"/>
              <a:t>Cómo inscribirse en la Parte A (seguro de hospital) y </a:t>
            </a:r>
            <a:br>
              <a:rPr lang="es-US" sz="2800" dirty="0"/>
            </a:br>
            <a:r>
              <a:rPr lang="es-US" sz="2800" dirty="0"/>
              <a:t>la Parte B (seguro médico) de Medicare</a:t>
            </a:r>
          </a:p>
        </p:txBody>
      </p:sp>
      <p:sp>
        <p:nvSpPr>
          <p:cNvPr id="5" name="Content Placeholder 4">
            <a:extLst>
              <a:ext uri="{FF2B5EF4-FFF2-40B4-BE49-F238E27FC236}">
                <a16:creationId xmlns:a16="http://schemas.microsoft.com/office/drawing/2014/main" id="{E5C65317-351A-4B4B-B39D-DEE3CF8DF0A4}"/>
              </a:ext>
            </a:extLst>
          </p:cNvPr>
          <p:cNvSpPr>
            <a:spLocks noGrp="1"/>
          </p:cNvSpPr>
          <p:nvPr>
            <p:ph type="body" sz="quarter" idx="13"/>
          </p:nvPr>
        </p:nvSpPr>
        <p:spPr>
          <a:xfrm>
            <a:off x="914400" y="1371600"/>
            <a:ext cx="5730822" cy="3048966"/>
          </a:xfrm>
        </p:spPr>
        <p:txBody>
          <a:bodyPr>
            <a:normAutofit/>
          </a:bodyPr>
          <a:lstStyle/>
          <a:p>
            <a:pPr marL="0" lvl="0" indent="0" defTabSz="685800">
              <a:lnSpc>
                <a:spcPct val="100000"/>
              </a:lnSpc>
              <a:spcBef>
                <a:spcPts val="0"/>
              </a:spcBef>
              <a:spcAft>
                <a:spcPts val="1200"/>
              </a:spcAft>
              <a:buNone/>
            </a:pPr>
            <a:r>
              <a:rPr lang="es-US" sz="2400">
                <a:solidFill>
                  <a:srgbClr val="00529B"/>
                </a:solidFill>
              </a:rPr>
              <a:t>Solicite a su médico o centro de diálisis que llene el formulario “Informe de pruebas médicas de enfermedad renal en etapa terminal: Derecho a Medicare y/o inscripción del paciente” (formulario CMS-2728) </a:t>
            </a:r>
          </a:p>
        </p:txBody>
      </p:sp>
      <p:sp>
        <p:nvSpPr>
          <p:cNvPr id="6" name="Text Placeholder 5">
            <a:extLst>
              <a:ext uri="{FF2B5EF4-FFF2-40B4-BE49-F238E27FC236}">
                <a16:creationId xmlns:a16="http://schemas.microsoft.com/office/drawing/2014/main" id="{FC5E9E3A-FBD3-E806-7E77-ADC194595A70}"/>
              </a:ext>
            </a:extLst>
          </p:cNvPr>
          <p:cNvSpPr>
            <a:spLocks noGrp="1"/>
          </p:cNvSpPr>
          <p:nvPr>
            <p:ph type="body" sz="quarter" idx="14"/>
          </p:nvPr>
        </p:nvSpPr>
        <p:spPr>
          <a:xfrm>
            <a:off x="1374227" y="4254242"/>
            <a:ext cx="4572000" cy="1417320"/>
          </a:xfrm>
          <a:prstGeom prst="roundRect">
            <a:avLst/>
          </a:prstGeom>
          <a:solidFill>
            <a:srgbClr val="00529B"/>
          </a:solidFill>
        </p:spPr>
        <p:txBody>
          <a:bodyPr anchor="ctr">
            <a:normAutofit/>
          </a:bodyPr>
          <a:lstStyle/>
          <a:p>
            <a:pPr marL="231775" lvl="0" indent="0">
              <a:lnSpc>
                <a:spcPct val="110000"/>
              </a:lnSpc>
              <a:spcBef>
                <a:spcPts val="0"/>
              </a:spcBef>
              <a:spcAft>
                <a:spcPts val="600"/>
              </a:spcAft>
              <a:buClrTx/>
              <a:buNone/>
              <a:defRPr/>
            </a:pPr>
            <a:r>
              <a:rPr lang="es-US" b="1" dirty="0">
                <a:solidFill>
                  <a:prstClr val="white"/>
                </a:solidFill>
              </a:rPr>
              <a:t>Visite la oficina local del Seguro Social o visite </a:t>
            </a:r>
            <a:r>
              <a:rPr lang="es-US" b="1" dirty="0">
                <a:solidFill>
                  <a:schemeClr val="bg1"/>
                </a:solidFill>
                <a:hlinkClick r:id="rId4">
                  <a:extLst>
                    <a:ext uri="{A12FA001-AC4F-418D-AE19-62706E023703}">
                      <ahyp:hlinkClr xmlns:ahyp="http://schemas.microsoft.com/office/drawing/2018/hyperlinkcolor" val="tx"/>
                    </a:ext>
                  </a:extLst>
                </a:hlinkClick>
              </a:rPr>
              <a:t>SSA.gov/</a:t>
            </a:r>
            <a:r>
              <a:rPr lang="es-US" b="1" dirty="0" err="1">
                <a:solidFill>
                  <a:schemeClr val="bg1"/>
                </a:solidFill>
                <a:hlinkClick r:id="rId4">
                  <a:extLst>
                    <a:ext uri="{A12FA001-AC4F-418D-AE19-62706E023703}">
                      <ahyp:hlinkClr xmlns:ahyp="http://schemas.microsoft.com/office/drawing/2018/hyperlinkcolor" val="tx"/>
                    </a:ext>
                  </a:extLst>
                </a:hlinkClick>
              </a:rPr>
              <a:t>locator</a:t>
            </a:r>
            <a:endParaRPr lang="es-US" b="1" dirty="0">
              <a:solidFill>
                <a:schemeClr val="bg1"/>
              </a:solidFill>
              <a:hlinkClick r:id="rId4">
                <a:extLst>
                  <a:ext uri="{A12FA001-AC4F-418D-AE19-62706E023703}">
                    <ahyp:hlinkClr xmlns:ahyp="http://schemas.microsoft.com/office/drawing/2018/hyperlinkcolor" val="tx"/>
                  </a:ext>
                </a:extLst>
              </a:hlinkClick>
            </a:endParaRPr>
          </a:p>
        </p:txBody>
      </p:sp>
      <p:pic>
        <p:nvPicPr>
          <p:cNvPr id="12" name="Content Placeholder 11" descr="Imagen del Informe de Evidencia Médica de ESRD, Derecho a Medicare y/o formulario de Registro del Paciente.">
            <a:extLst>
              <a:ext uri="{FF2B5EF4-FFF2-40B4-BE49-F238E27FC236}">
                <a16:creationId xmlns:a16="http://schemas.microsoft.com/office/drawing/2014/main" id="{E19B0A6F-2283-0151-EDE6-B5F080CC7609}"/>
              </a:ext>
            </a:extLst>
          </p:cNvPr>
          <p:cNvPicPr>
            <a:picLocks noGrp="1" noChangeAspect="1"/>
          </p:cNvPicPr>
          <p:nvPr>
            <p:ph sz="quarter" idx="15"/>
          </p:nvPr>
        </p:nvPicPr>
        <p:blipFill>
          <a:blip r:embed="rId5"/>
          <a:stretch>
            <a:fillRect/>
          </a:stretch>
        </p:blipFill>
        <p:spPr>
          <a:xfrm>
            <a:off x="7015092" y="916813"/>
            <a:ext cx="4730838" cy="5575427"/>
          </a:xfrm>
          <a:prstGeom prst="rect">
            <a:avLst/>
          </a:prstGeom>
        </p:spPr>
      </p:pic>
      <p:sp>
        <p:nvSpPr>
          <p:cNvPr id="9" name="Slide Number Placeholder 6">
            <a:extLst>
              <a:ext uri="{FF2B5EF4-FFF2-40B4-BE49-F238E27FC236}">
                <a16:creationId xmlns:a16="http://schemas.microsoft.com/office/drawing/2014/main" id="{4368DF76-D4B7-4380-A57D-A369D9FAEF12}"/>
              </a:ext>
            </a:extLst>
          </p:cNvPr>
          <p:cNvSpPr>
            <a:spLocks noGrp="1"/>
          </p:cNvSpPr>
          <p:nvPr>
            <p:ph type="sldNum" sz="quarter" idx="12"/>
          </p:nvPr>
        </p:nvSpPr>
        <p:spPr/>
        <p:txBody>
          <a:bodyPr/>
          <a:lstStyle/>
          <a:p>
            <a:fld id="{0B2D781D-8844-5940-92D1-06EF0A7F581E}" type="slidenum">
              <a:rPr lang="en-US" smtClean="0"/>
              <a:t>17</a:t>
            </a:fld>
            <a:endParaRPr lang="en-US"/>
          </a:p>
        </p:txBody>
      </p:sp>
      <p:sp>
        <p:nvSpPr>
          <p:cNvPr id="3" name="Date Placeholder 2">
            <a:extLst>
              <a:ext uri="{FF2B5EF4-FFF2-40B4-BE49-F238E27FC236}">
                <a16:creationId xmlns:a16="http://schemas.microsoft.com/office/drawing/2014/main" id="{FB56857D-FC6E-5D4B-B42E-6C8087DDC92E}"/>
              </a:ext>
              <a:ext uri="{C183D7F6-B498-43B3-948B-1728B52AA6E4}">
                <adec:decorative xmlns:adec="http://schemas.microsoft.com/office/drawing/2017/decorative" val="1"/>
              </a:ext>
            </a:extLst>
          </p:cNvPr>
          <p:cNvSpPr>
            <a:spLocks noGrp="1"/>
          </p:cNvSpPr>
          <p:nvPr>
            <p:ph type="dt" sz="half" idx="10"/>
          </p:nvPr>
        </p:nvSpPr>
        <p:spPr/>
        <p:txBody>
          <a:bodyPr/>
          <a:lstStyle/>
          <a:p>
            <a:r>
              <a:rPr lang="es-US"/>
              <a:t>Febrero de 2025</a:t>
            </a:r>
          </a:p>
        </p:txBody>
      </p:sp>
      <p:sp>
        <p:nvSpPr>
          <p:cNvPr id="7" name="Footer Placeholder 3">
            <a:extLst>
              <a:ext uri="{FF2B5EF4-FFF2-40B4-BE49-F238E27FC236}">
                <a16:creationId xmlns:a16="http://schemas.microsoft.com/office/drawing/2014/main" id="{A967B44B-CD82-38BD-E65E-6BE7AEAC8B74}"/>
              </a:ext>
              <a:ext uri="{C183D7F6-B498-43B3-948B-1728B52AA6E4}">
                <adec:decorative xmlns:adec="http://schemas.microsoft.com/office/drawing/2017/decorative" val="1"/>
              </a:ext>
            </a:extLst>
          </p:cNvPr>
          <p:cNvSpPr>
            <a:spLocks noGrp="1"/>
          </p:cNvSpPr>
          <p:nvPr>
            <p:ph type="ftr" sz="quarter" idx="11"/>
          </p:nvPr>
        </p:nvSpPr>
        <p:spPr>
          <a:xfrm>
            <a:off x="2086378" y="6492240"/>
            <a:ext cx="9086046" cy="365125"/>
          </a:xfrm>
        </p:spPr>
        <p:txBody>
          <a:bodyPr/>
          <a:lstStyle/>
          <a:p>
            <a:r>
              <a:rPr lang="es-US" dirty="0"/>
              <a:t>Medicare para personas con enfermedad renal en etapa terminal (ESRD)</a:t>
            </a:r>
          </a:p>
        </p:txBody>
      </p:sp>
    </p:spTree>
    <p:custDataLst>
      <p:tags r:id="rId1"/>
    </p:custDataLst>
    <p:extLst>
      <p:ext uri="{BB962C8B-B14F-4D97-AF65-F5344CB8AC3E}">
        <p14:creationId xmlns:p14="http://schemas.microsoft.com/office/powerpoint/2010/main" val="3052839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04023-8EBC-487D-AFF1-D2D6E04F5244}"/>
              </a:ext>
            </a:extLst>
          </p:cNvPr>
          <p:cNvSpPr>
            <a:spLocks noGrp="1"/>
          </p:cNvSpPr>
          <p:nvPr>
            <p:ph type="title"/>
          </p:nvPr>
        </p:nvSpPr>
        <p:spPr/>
        <p:txBody>
          <a:bodyPr anchor="ctr">
            <a:normAutofit/>
          </a:bodyPr>
          <a:lstStyle/>
          <a:p>
            <a:r>
              <a:rPr lang="es-US" sz="2800"/>
              <a:t>Derecho a Medicare con base en ESRD, edad y discapacidad</a:t>
            </a:r>
          </a:p>
        </p:txBody>
      </p:sp>
      <p:sp>
        <p:nvSpPr>
          <p:cNvPr id="6" name="Text Placeholder 5">
            <a:extLst>
              <a:ext uri="{FF2B5EF4-FFF2-40B4-BE49-F238E27FC236}">
                <a16:creationId xmlns:a16="http://schemas.microsoft.com/office/drawing/2014/main" id="{507C597C-6705-4DFB-9F66-60552DF4ED12}"/>
              </a:ext>
            </a:extLst>
          </p:cNvPr>
          <p:cNvSpPr>
            <a:spLocks noGrp="1"/>
          </p:cNvSpPr>
          <p:nvPr>
            <p:ph type="body" sz="quarter" idx="4294967295"/>
          </p:nvPr>
        </p:nvSpPr>
        <p:spPr>
          <a:xfrm>
            <a:off x="898634" y="1177158"/>
            <a:ext cx="10679112" cy="4984954"/>
          </a:xfrm>
        </p:spPr>
        <p:txBody>
          <a:bodyPr>
            <a:normAutofit/>
          </a:bodyPr>
          <a:lstStyle/>
          <a:p>
            <a:pPr marL="0" indent="0">
              <a:lnSpc>
                <a:spcPct val="100000"/>
              </a:lnSpc>
              <a:spcBef>
                <a:spcPts val="0"/>
              </a:spcBef>
              <a:spcAft>
                <a:spcPts val="1200"/>
              </a:spcAft>
              <a:buNone/>
            </a:pPr>
            <a:r>
              <a:rPr lang="es-US" b="1" dirty="0">
                <a:solidFill>
                  <a:srgbClr val="00529B"/>
                </a:solidFill>
              </a:rPr>
              <a:t>Si tiene:</a:t>
            </a:r>
          </a:p>
          <a:p>
            <a:pPr marL="548640" indent="-274320">
              <a:lnSpc>
                <a:spcPct val="100000"/>
              </a:lnSpc>
              <a:spcBef>
                <a:spcPts val="0"/>
              </a:spcBef>
              <a:spcAft>
                <a:spcPts val="1200"/>
              </a:spcAft>
            </a:pPr>
            <a:r>
              <a:rPr lang="es-US" sz="2200" dirty="0">
                <a:solidFill>
                  <a:srgbClr val="00529B"/>
                </a:solidFill>
              </a:rPr>
              <a:t>Medicare por edad o discapacidad y desarrolla ESRD</a:t>
            </a:r>
          </a:p>
          <a:p>
            <a:pPr marL="822960" lvl="1" indent="-274320">
              <a:lnSpc>
                <a:spcPct val="100000"/>
              </a:lnSpc>
              <a:spcBef>
                <a:spcPts val="0"/>
              </a:spcBef>
              <a:spcAft>
                <a:spcPts val="1200"/>
              </a:spcAft>
            </a:pPr>
            <a:r>
              <a:rPr lang="es-US" sz="1800" dirty="0">
                <a:solidFill>
                  <a:srgbClr val="00529B"/>
                </a:solidFill>
              </a:rPr>
              <a:t>El derecho basado en la ESRD puede eliminar la multa de la Parte B</a:t>
            </a:r>
          </a:p>
          <a:p>
            <a:pPr marL="822960" lvl="1" indent="-274320">
              <a:lnSpc>
                <a:spcPct val="100000"/>
              </a:lnSpc>
              <a:spcBef>
                <a:spcPts val="0"/>
              </a:spcBef>
              <a:spcAft>
                <a:spcPts val="1200"/>
              </a:spcAft>
            </a:pPr>
            <a:r>
              <a:rPr lang="es-US" sz="1800" dirty="0">
                <a:solidFill>
                  <a:srgbClr val="00529B"/>
                </a:solidFill>
              </a:rPr>
              <a:t>Si no se inscribió cuando cumplió los requisitos por primera vez, tendrá un segundo Período </a:t>
            </a:r>
            <a:br>
              <a:rPr lang="es-US" sz="1800" dirty="0">
                <a:solidFill>
                  <a:srgbClr val="00529B"/>
                </a:solidFill>
              </a:rPr>
            </a:br>
            <a:r>
              <a:rPr lang="es-US" sz="1800" dirty="0">
                <a:solidFill>
                  <a:srgbClr val="00529B"/>
                </a:solidFill>
              </a:rPr>
              <a:t>de Inscripción Inicial (IEP) para inscribirse en la Parte B</a:t>
            </a:r>
          </a:p>
          <a:p>
            <a:pPr marL="548640" indent="-274320">
              <a:lnSpc>
                <a:spcPct val="100000"/>
              </a:lnSpc>
              <a:spcBef>
                <a:spcPts val="0"/>
              </a:spcBef>
              <a:spcAft>
                <a:spcPts val="1200"/>
              </a:spcAft>
            </a:pPr>
            <a:r>
              <a:rPr lang="es-US" sz="2200" dirty="0">
                <a:solidFill>
                  <a:srgbClr val="00529B"/>
                </a:solidFill>
              </a:rPr>
              <a:t>Medicare por ESRD y cumple 65 años</a:t>
            </a:r>
          </a:p>
          <a:p>
            <a:pPr marL="822960" lvl="1" indent="-274320">
              <a:lnSpc>
                <a:spcPct val="100000"/>
              </a:lnSpc>
              <a:spcBef>
                <a:spcPts val="0"/>
              </a:spcBef>
              <a:spcAft>
                <a:spcPts val="1200"/>
              </a:spcAft>
            </a:pPr>
            <a:r>
              <a:rPr lang="es-US" sz="1800" dirty="0">
                <a:solidFill>
                  <a:srgbClr val="00529B"/>
                </a:solidFill>
              </a:rPr>
              <a:t>Tiene cobertura continua</a:t>
            </a:r>
          </a:p>
          <a:p>
            <a:pPr marL="822960" lvl="1" indent="-274320">
              <a:lnSpc>
                <a:spcPct val="100000"/>
              </a:lnSpc>
              <a:spcBef>
                <a:spcPts val="0"/>
              </a:spcBef>
              <a:spcAft>
                <a:spcPts val="1200"/>
              </a:spcAft>
            </a:pPr>
            <a:r>
              <a:rPr lang="es-US" sz="1800" dirty="0">
                <a:solidFill>
                  <a:srgbClr val="00529B"/>
                </a:solidFill>
              </a:rPr>
              <a:t>Si no tiene la Parte B, se le inscribirá (puede decidir si la mantiene o no)</a:t>
            </a:r>
          </a:p>
          <a:p>
            <a:pPr marL="822960" lvl="1" indent="-274320">
              <a:lnSpc>
                <a:spcPct val="100000"/>
              </a:lnSpc>
              <a:spcBef>
                <a:spcPts val="0"/>
              </a:spcBef>
              <a:spcAft>
                <a:spcPts val="1200"/>
              </a:spcAft>
            </a:pPr>
            <a:r>
              <a:rPr lang="es-US" sz="1800" dirty="0">
                <a:solidFill>
                  <a:srgbClr val="00529B"/>
                </a:solidFill>
              </a:rPr>
              <a:t>Si estaba pagando una multa por inscripción tardía en la Parte B, se le eximirá de ella</a:t>
            </a:r>
          </a:p>
          <a:p>
            <a:pPr marL="822960" lvl="1" indent="-274320">
              <a:lnSpc>
                <a:spcPct val="100000"/>
              </a:lnSpc>
              <a:spcBef>
                <a:spcPts val="0"/>
              </a:spcBef>
              <a:spcAft>
                <a:spcPts val="1200"/>
              </a:spcAft>
            </a:pPr>
            <a:r>
              <a:rPr lang="es-US" sz="1800" dirty="0">
                <a:solidFill>
                  <a:srgbClr val="00529B"/>
                </a:solidFill>
              </a:rPr>
              <a:t>Cuando cumpla 65 años, tendrá garantizada la oportunidad de contratar una póliza de </a:t>
            </a:r>
            <a:br>
              <a:rPr lang="es-US" sz="1800" dirty="0">
                <a:solidFill>
                  <a:srgbClr val="00529B"/>
                </a:solidFill>
              </a:rPr>
            </a:br>
            <a:r>
              <a:rPr lang="es-US" sz="1800" dirty="0">
                <a:solidFill>
                  <a:srgbClr val="00529B"/>
                </a:solidFill>
              </a:rPr>
              <a:t>Seguro Suplementario de Medicare (</a:t>
            </a:r>
            <a:r>
              <a:rPr lang="es-US" sz="1800" dirty="0" err="1">
                <a:solidFill>
                  <a:srgbClr val="00529B"/>
                </a:solidFill>
              </a:rPr>
              <a:t>Medigap</a:t>
            </a:r>
            <a:r>
              <a:rPr lang="es-US" sz="1800" dirty="0">
                <a:solidFill>
                  <a:srgbClr val="00529B"/>
                </a:solidFill>
              </a:rPr>
              <a:t>)</a:t>
            </a:r>
          </a:p>
        </p:txBody>
      </p:sp>
      <p:sp>
        <p:nvSpPr>
          <p:cNvPr id="5" name="Slide Number Placeholder 4">
            <a:extLst>
              <a:ext uri="{FF2B5EF4-FFF2-40B4-BE49-F238E27FC236}">
                <a16:creationId xmlns:a16="http://schemas.microsoft.com/office/drawing/2014/main" id="{186D326F-3839-3E30-402E-A3ED454B40CF}"/>
              </a:ext>
            </a:extLst>
          </p:cNvPr>
          <p:cNvSpPr>
            <a:spLocks noGrp="1"/>
          </p:cNvSpPr>
          <p:nvPr>
            <p:ph type="sldNum" sz="quarter" idx="12"/>
          </p:nvPr>
        </p:nvSpPr>
        <p:spPr/>
        <p:txBody>
          <a:bodyPr/>
          <a:lstStyle/>
          <a:p>
            <a:fld id="{48F63A3B-78C7-47BE-AE5E-E10140E04643}" type="slidenum">
              <a:rPr lang="en-US" smtClean="0"/>
              <a:pPr/>
              <a:t>18</a:t>
            </a:fld>
            <a:endParaRPr lang="en-US"/>
          </a:p>
        </p:txBody>
      </p:sp>
      <p:sp>
        <p:nvSpPr>
          <p:cNvPr id="3" name="Date Placeholder 2">
            <a:extLst>
              <a:ext uri="{FF2B5EF4-FFF2-40B4-BE49-F238E27FC236}">
                <a16:creationId xmlns:a16="http://schemas.microsoft.com/office/drawing/2014/main" id="{563DE736-D074-CB60-7BB3-F2513AB75FD3}"/>
              </a:ext>
              <a:ext uri="{C183D7F6-B498-43B3-948B-1728B52AA6E4}">
                <adec:decorative xmlns:adec="http://schemas.microsoft.com/office/drawing/2017/decorative" val="1"/>
              </a:ext>
            </a:extLst>
          </p:cNvPr>
          <p:cNvSpPr>
            <a:spLocks noGrp="1"/>
          </p:cNvSpPr>
          <p:nvPr>
            <p:ph type="dt" sz="half" idx="10"/>
          </p:nvPr>
        </p:nvSpPr>
        <p:spPr/>
        <p:txBody>
          <a:bodyPr/>
          <a:lstStyle/>
          <a:p>
            <a:r>
              <a:rPr lang="es-US"/>
              <a:t>Febrero de 2025</a:t>
            </a:r>
          </a:p>
        </p:txBody>
      </p:sp>
      <p:sp>
        <p:nvSpPr>
          <p:cNvPr id="7" name="Footer Placeholder 3">
            <a:extLst>
              <a:ext uri="{FF2B5EF4-FFF2-40B4-BE49-F238E27FC236}">
                <a16:creationId xmlns:a16="http://schemas.microsoft.com/office/drawing/2014/main" id="{70CC1380-F19C-46B5-153A-8DA8A150D17E}"/>
              </a:ext>
              <a:ext uri="{C183D7F6-B498-43B3-948B-1728B52AA6E4}">
                <adec:decorative xmlns:adec="http://schemas.microsoft.com/office/drawing/2017/decorative" val="1"/>
              </a:ext>
            </a:extLst>
          </p:cNvPr>
          <p:cNvSpPr>
            <a:spLocks noGrp="1"/>
          </p:cNvSpPr>
          <p:nvPr>
            <p:ph type="ftr" sz="quarter" idx="11"/>
          </p:nvPr>
        </p:nvSpPr>
        <p:spPr>
          <a:xfrm>
            <a:off x="2086378" y="6492240"/>
            <a:ext cx="9086046" cy="365125"/>
          </a:xfrm>
        </p:spPr>
        <p:txBody>
          <a:bodyPr/>
          <a:lstStyle/>
          <a:p>
            <a:r>
              <a:rPr lang="es-US" dirty="0"/>
              <a:t>Medicare para personas con enfermedad renal en etapa terminal (ESRD)</a:t>
            </a:r>
          </a:p>
        </p:txBody>
      </p:sp>
    </p:spTree>
    <p:custDataLst>
      <p:tags r:id="rId1"/>
    </p:custDataLst>
    <p:extLst>
      <p:ext uri="{BB962C8B-B14F-4D97-AF65-F5344CB8AC3E}">
        <p14:creationId xmlns:p14="http://schemas.microsoft.com/office/powerpoint/2010/main" val="2297871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pPr>
              <a:lnSpc>
                <a:spcPct val="100000"/>
              </a:lnSpc>
            </a:pPr>
            <a:r>
              <a:rPr lang="es-US" sz="2800"/>
              <a:t>Cuando inicia la cobertura de Medicare con base en la enfermedad renal en etapa terminal (ESRD)</a:t>
            </a:r>
          </a:p>
        </p:txBody>
      </p:sp>
      <p:graphicFrame>
        <p:nvGraphicFramePr>
          <p:cNvPr id="7" name="Table 6" descr="Chart describing when Medicare coverage based on ESRD starts.&#10;&#10;Details are included in the speakers' notes." title="Chart describing when Medicare coverage based on ESRD starts"/>
          <p:cNvGraphicFramePr>
            <a:graphicFrameLocks noGrp="1"/>
          </p:cNvGraphicFramePr>
          <p:nvPr>
            <p:extLst>
              <p:ext uri="{D42A27DB-BD31-4B8C-83A1-F6EECF244321}">
                <p14:modId xmlns:p14="http://schemas.microsoft.com/office/powerpoint/2010/main" val="455412809"/>
              </p:ext>
            </p:extLst>
          </p:nvPr>
        </p:nvGraphicFramePr>
        <p:xfrm>
          <a:off x="469118" y="1384919"/>
          <a:ext cx="11342451" cy="3983610"/>
        </p:xfrm>
        <a:graphic>
          <a:graphicData uri="http://schemas.openxmlformats.org/drawingml/2006/table">
            <a:tbl>
              <a:tblPr firstRow="1" bandRow="1">
                <a:tableStyleId>{BDBED569-4797-4DF1-A0F4-6AAB3CD982D8}</a:tableStyleId>
              </a:tblPr>
              <a:tblGrid>
                <a:gridCol w="8480327">
                  <a:extLst>
                    <a:ext uri="{9D8B030D-6E8A-4147-A177-3AD203B41FA5}">
                      <a16:colId xmlns:a16="http://schemas.microsoft.com/office/drawing/2014/main" val="3535012686"/>
                    </a:ext>
                  </a:extLst>
                </a:gridCol>
                <a:gridCol w="2862124">
                  <a:extLst>
                    <a:ext uri="{9D8B030D-6E8A-4147-A177-3AD203B41FA5}">
                      <a16:colId xmlns:a16="http://schemas.microsoft.com/office/drawing/2014/main" val="20000"/>
                    </a:ext>
                  </a:extLst>
                </a:gridCol>
              </a:tblGrid>
              <a:tr h="425897">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s-US" sz="2200" b="1" baseline="0">
                          <a:solidFill>
                            <a:srgbClr val="00529B"/>
                          </a:solidFill>
                          <a:latin typeface="+mn-lt"/>
                          <a:cs typeface="Arial" panose="020B0604020202020204" pitchFamily="34" charset="0"/>
                        </a:rPr>
                        <a:t>En las siguientes circunstancias</a:t>
                      </a:r>
                    </a:p>
                  </a:txBody>
                  <a:tcPr marL="68580" marR="68580" marT="34290" marB="34290"/>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s-US" sz="2200" b="1">
                          <a:solidFill>
                            <a:srgbClr val="00529B"/>
                          </a:solidFill>
                          <a:latin typeface="+mn-lt"/>
                          <a:cs typeface="Arial" panose="020B0604020202020204" pitchFamily="34" charset="0"/>
                        </a:rPr>
                        <a:t>Su cobertura empieza</a:t>
                      </a:r>
                    </a:p>
                  </a:txBody>
                  <a:tcPr marL="68580" marR="68580" marT="34290" marB="34290"/>
                </a:tc>
                <a:extLst>
                  <a:ext uri="{0D108BD9-81ED-4DB2-BD59-A6C34878D82A}">
                    <a16:rowId xmlns:a16="http://schemas.microsoft.com/office/drawing/2014/main" val="10000"/>
                  </a:ext>
                </a:extLst>
              </a:tr>
              <a:tr h="61648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s-US" sz="1800" b="0">
                          <a:solidFill>
                            <a:srgbClr val="00529B"/>
                          </a:solidFill>
                          <a:latin typeface="+mn-lt"/>
                          <a:cs typeface="Arial" panose="020B0604020202020204" pitchFamily="34" charset="0"/>
                        </a:rPr>
                        <a:t>Recibe tratamiento periódico de diálisis en un centro</a:t>
                      </a:r>
                    </a:p>
                  </a:txBody>
                  <a:tcPr marL="68580" marR="68580" marT="34290" marB="342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s-US" sz="1800" b="0">
                          <a:solidFill>
                            <a:srgbClr val="00529B"/>
                          </a:solidFill>
                          <a:latin typeface="+mn-lt"/>
                          <a:cs typeface="Arial" panose="020B0604020202020204" pitchFamily="34" charset="0"/>
                        </a:rPr>
                        <a:t>El 1</a:t>
                      </a:r>
                      <a:r>
                        <a:rPr lang="es-US" sz="1800" b="0" baseline="30000">
                          <a:solidFill>
                            <a:srgbClr val="00529B"/>
                          </a:solidFill>
                          <a:latin typeface="+mn-lt"/>
                          <a:cs typeface="Arial" panose="020B0604020202020204" pitchFamily="34" charset="0"/>
                        </a:rPr>
                        <a:t>er</a:t>
                      </a:r>
                      <a:r>
                        <a:rPr lang="es-US" sz="1800" b="0">
                          <a:solidFill>
                            <a:srgbClr val="00529B"/>
                          </a:solidFill>
                          <a:latin typeface="+mn-lt"/>
                          <a:cs typeface="Arial" panose="020B0604020202020204" pitchFamily="34" charset="0"/>
                        </a:rPr>
                        <a:t> día del 4º mes de su tratamiento de diálisis </a:t>
                      </a:r>
                    </a:p>
                  </a:txBody>
                  <a:tcPr marL="68580" marR="68580" marT="34290" marB="34290"/>
                </a:tc>
                <a:extLst>
                  <a:ext uri="{0D108BD9-81ED-4DB2-BD59-A6C34878D82A}">
                    <a16:rowId xmlns:a16="http://schemas.microsoft.com/office/drawing/2014/main" val="10001"/>
                  </a:ext>
                </a:extLst>
              </a:tr>
              <a:tr h="76678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1" indent="0" algn="l" defTabSz="914400" rtl="0" eaLnBrk="1" fontAlgn="auto" latinLnBrk="0" hangingPunct="1">
                        <a:lnSpc>
                          <a:spcPct val="100000"/>
                        </a:lnSpc>
                        <a:spcBef>
                          <a:spcPts val="0"/>
                        </a:spcBef>
                        <a:spcAft>
                          <a:spcPts val="0"/>
                        </a:spcAft>
                        <a:buClrTx/>
                        <a:buSzTx/>
                        <a:buFontTx/>
                        <a:buNone/>
                        <a:tabLst/>
                        <a:defRPr/>
                      </a:pPr>
                      <a:r>
                        <a:rPr lang="es-US" sz="1800" baseline="0" dirty="0">
                          <a:solidFill>
                            <a:srgbClr val="00529B"/>
                          </a:solidFill>
                          <a:latin typeface="+mn-lt"/>
                          <a:cs typeface="Arial" panose="020B0604020202020204" pitchFamily="34" charset="0"/>
                        </a:rPr>
                        <a:t>Participa en un programa de capacitación para diálisis en el hogar </a:t>
                      </a:r>
                      <a:r>
                        <a:rPr lang="es-US" sz="1800" dirty="0">
                          <a:solidFill>
                            <a:srgbClr val="00529B"/>
                          </a:solidFill>
                          <a:latin typeface="+mn-lt"/>
                          <a:cs typeface="Arial" panose="020B0604020202020204" pitchFamily="34" charset="0"/>
                        </a:rPr>
                        <a:t>durante los primeros </a:t>
                      </a:r>
                      <a:r>
                        <a:rPr lang="es-US" sz="1800" b="0" dirty="0">
                          <a:solidFill>
                            <a:srgbClr val="00529B"/>
                          </a:solidFill>
                          <a:latin typeface="+mn-lt"/>
                          <a:cs typeface="Arial" panose="020B0604020202020204" pitchFamily="34" charset="0"/>
                        </a:rPr>
                        <a:t>3</a:t>
                      </a:r>
                      <a:r>
                        <a:rPr lang="es-US" sz="1800" dirty="0">
                          <a:solidFill>
                            <a:srgbClr val="00529B"/>
                          </a:solidFill>
                          <a:latin typeface="+mn-lt"/>
                          <a:cs typeface="Arial" panose="020B0604020202020204" pitchFamily="34" charset="0"/>
                        </a:rPr>
                        <a:t> meses de su tratamiento de diálisis regular (con expectativa de finalización)</a:t>
                      </a:r>
                    </a:p>
                  </a:txBody>
                  <a:tcPr marL="68580" marR="68580" marT="34290" marB="342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s-US" sz="1800" b="0" dirty="0">
                          <a:solidFill>
                            <a:srgbClr val="00529B"/>
                          </a:solidFill>
                          <a:latin typeface="+mn-lt"/>
                          <a:cs typeface="Arial" panose="020B0604020202020204" pitchFamily="34" charset="0"/>
                        </a:rPr>
                        <a:t>1</a:t>
                      </a:r>
                      <a:r>
                        <a:rPr lang="es-US" sz="1800" b="0" baseline="30000" dirty="0">
                          <a:solidFill>
                            <a:srgbClr val="00529B"/>
                          </a:solidFill>
                          <a:latin typeface="+mn-lt"/>
                          <a:cs typeface="Arial" panose="020B0604020202020204" pitchFamily="34" charset="0"/>
                        </a:rPr>
                        <a:t>er</a:t>
                      </a:r>
                      <a:r>
                        <a:rPr lang="es-US" sz="1800" b="0" dirty="0">
                          <a:solidFill>
                            <a:srgbClr val="00529B"/>
                          </a:solidFill>
                          <a:latin typeface="+mn-lt"/>
                          <a:cs typeface="Arial" panose="020B0604020202020204" pitchFamily="34" charset="0"/>
                        </a:rPr>
                        <a:t> </a:t>
                      </a:r>
                      <a:r>
                        <a:rPr lang="es-US" sz="1800" dirty="0">
                          <a:solidFill>
                            <a:srgbClr val="00529B"/>
                          </a:solidFill>
                          <a:latin typeface="+mn-lt"/>
                          <a:cs typeface="Arial" panose="020B0604020202020204" pitchFamily="34" charset="0"/>
                        </a:rPr>
                        <a:t>mes de su tratamiento </a:t>
                      </a:r>
                      <a:br>
                        <a:rPr lang="es-US" sz="1800" dirty="0">
                          <a:solidFill>
                            <a:srgbClr val="00529B"/>
                          </a:solidFill>
                          <a:latin typeface="+mn-lt"/>
                          <a:cs typeface="Arial" panose="020B0604020202020204" pitchFamily="34" charset="0"/>
                        </a:rPr>
                      </a:br>
                      <a:r>
                        <a:rPr lang="es-US" sz="1800" dirty="0">
                          <a:solidFill>
                            <a:srgbClr val="00529B"/>
                          </a:solidFill>
                          <a:latin typeface="+mn-lt"/>
                          <a:cs typeface="Arial" panose="020B0604020202020204" pitchFamily="34" charset="0"/>
                        </a:rPr>
                        <a:t>de diálisis</a:t>
                      </a:r>
                    </a:p>
                  </a:txBody>
                  <a:tcPr marL="68580" marR="68580" marT="34290" marB="34290"/>
                </a:tc>
                <a:extLst>
                  <a:ext uri="{0D108BD9-81ED-4DB2-BD59-A6C34878D82A}">
                    <a16:rowId xmlns:a16="http://schemas.microsoft.com/office/drawing/2014/main" val="10002"/>
                  </a:ext>
                </a:extLst>
              </a:tr>
              <a:tr h="107429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1800" strike="noStrike" baseline="0">
                          <a:solidFill>
                            <a:srgbClr val="00529B"/>
                          </a:solidFill>
                          <a:latin typeface="+mn-lt"/>
                          <a:cs typeface="Arial" panose="020B0604020202020204" pitchFamily="34" charset="0"/>
                        </a:rPr>
                        <a:t>L</a:t>
                      </a:r>
                      <a:r>
                        <a:rPr lang="es-US" sz="1800" baseline="0">
                          <a:solidFill>
                            <a:srgbClr val="00529B"/>
                          </a:solidFill>
                          <a:latin typeface="+mn-lt"/>
                          <a:cs typeface="Arial" panose="020B0604020202020204" pitchFamily="34" charset="0"/>
                        </a:rPr>
                        <a:t>o ingresan a un hospital certificado por Medicare para un trasplante de riñón (o para los servicios de atención médica que necesite antes de recibir el trasplante) si el trasplante se realiza en ese mismo mes o en el transcurso de los 2 meses siguientes</a:t>
                      </a:r>
                    </a:p>
                  </a:txBody>
                  <a:tcPr marL="68580" marR="68580" marT="34290" marB="342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s-US" sz="1800" b="0">
                          <a:solidFill>
                            <a:srgbClr val="00529B"/>
                          </a:solidFill>
                          <a:latin typeface="+mn-lt"/>
                          <a:cs typeface="Arial" panose="020B0604020202020204" pitchFamily="34" charset="0"/>
                        </a:rPr>
                        <a:t>El mismo mes del ingreso</a:t>
                      </a:r>
                    </a:p>
                    <a:p>
                      <a:endParaRPr lang="en-US" sz="1800" b="0" dirty="0">
                        <a:solidFill>
                          <a:srgbClr val="00529B"/>
                        </a:solidFill>
                        <a:latin typeface="+mn-lt"/>
                        <a:cs typeface="Arial" panose="020B0604020202020204" pitchFamily="34" charset="0"/>
                      </a:endParaRPr>
                    </a:p>
                  </a:txBody>
                  <a:tcPr marL="68580" marR="68580" marT="34290" marB="34290"/>
                </a:tc>
                <a:extLst>
                  <a:ext uri="{0D108BD9-81ED-4DB2-BD59-A6C34878D82A}">
                    <a16:rowId xmlns:a16="http://schemas.microsoft.com/office/drawing/2014/main" val="10004"/>
                  </a:ext>
                </a:extLst>
              </a:tr>
              <a:tr h="109941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1" indent="0" algn="l" defTabSz="914400" rtl="0" eaLnBrk="1" fontAlgn="auto" latinLnBrk="0" hangingPunct="1">
                        <a:lnSpc>
                          <a:spcPct val="100000"/>
                        </a:lnSpc>
                        <a:spcBef>
                          <a:spcPts val="0"/>
                        </a:spcBef>
                        <a:spcAft>
                          <a:spcPts val="0"/>
                        </a:spcAft>
                        <a:buClrTx/>
                        <a:buSzTx/>
                        <a:buFontTx/>
                        <a:buNone/>
                        <a:tabLst/>
                        <a:defRPr/>
                      </a:pPr>
                      <a:r>
                        <a:rPr lang="es-US" sz="1800">
                          <a:solidFill>
                            <a:srgbClr val="00529B"/>
                          </a:solidFill>
                          <a:latin typeface="+mn-lt"/>
                          <a:cs typeface="Arial" panose="020B0604020202020204" pitchFamily="34" charset="0"/>
                        </a:rPr>
                        <a:t>El trasplante se retrasa más de 2 meses luego de haber sido ingresado al hospital para recibir el trasplante </a:t>
                      </a:r>
                      <a:r>
                        <a:rPr lang="es-US" sz="1800" b="1">
                          <a:solidFill>
                            <a:srgbClr val="00529B"/>
                          </a:solidFill>
                          <a:latin typeface="+mn-lt"/>
                          <a:cs typeface="Arial" panose="020B0604020202020204" pitchFamily="34" charset="0"/>
                        </a:rPr>
                        <a:t>o</a:t>
                      </a:r>
                      <a:r>
                        <a:rPr lang="es-US" sz="1800">
                          <a:solidFill>
                            <a:srgbClr val="00529B"/>
                          </a:solidFill>
                          <a:latin typeface="+mn-lt"/>
                          <a:cs typeface="Arial" panose="020B0604020202020204" pitchFamily="34" charset="0"/>
                        </a:rPr>
                        <a:t> los servicios de atención médica necesarios antes del trasplante</a:t>
                      </a:r>
                    </a:p>
                  </a:txBody>
                  <a:tcPr marL="68580" marR="68580" marT="34290" marB="342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s-US" sz="1800" dirty="0">
                          <a:solidFill>
                            <a:srgbClr val="00529B"/>
                          </a:solidFill>
                          <a:latin typeface="+mn-lt"/>
                          <a:cs typeface="Arial" panose="020B0604020202020204" pitchFamily="34" charset="0"/>
                        </a:rPr>
                        <a:t>2 meses antes del mes </a:t>
                      </a:r>
                      <a:br>
                        <a:rPr lang="es-US" sz="1800" dirty="0">
                          <a:solidFill>
                            <a:srgbClr val="00529B"/>
                          </a:solidFill>
                          <a:latin typeface="+mn-lt"/>
                          <a:cs typeface="Arial" panose="020B0604020202020204" pitchFamily="34" charset="0"/>
                        </a:rPr>
                      </a:br>
                      <a:r>
                        <a:rPr lang="es-US" sz="1800" dirty="0">
                          <a:solidFill>
                            <a:srgbClr val="00529B"/>
                          </a:solidFill>
                          <a:latin typeface="+mn-lt"/>
                          <a:cs typeface="Arial" panose="020B0604020202020204" pitchFamily="34" charset="0"/>
                        </a:rPr>
                        <a:t>del trasplante</a:t>
                      </a:r>
                    </a:p>
                  </a:txBody>
                  <a:tcPr marL="68580" marR="68580" marT="34290" marB="34290"/>
                </a:tc>
                <a:extLst>
                  <a:ext uri="{0D108BD9-81ED-4DB2-BD59-A6C34878D82A}">
                    <a16:rowId xmlns:a16="http://schemas.microsoft.com/office/drawing/2014/main" val="10005"/>
                  </a:ext>
                </a:extLst>
              </a:tr>
            </a:tbl>
          </a:graphicData>
        </a:graphic>
      </p:graphicFrame>
      <p:sp>
        <p:nvSpPr>
          <p:cNvPr id="10" name="Content Placeholder 9">
            <a:extLst>
              <a:ext uri="{FF2B5EF4-FFF2-40B4-BE49-F238E27FC236}">
                <a16:creationId xmlns:a16="http://schemas.microsoft.com/office/drawing/2014/main" id="{4325F70A-93A4-849E-547E-98BD5BE7F888}"/>
              </a:ext>
            </a:extLst>
          </p:cNvPr>
          <p:cNvSpPr>
            <a:spLocks noGrp="1"/>
          </p:cNvSpPr>
          <p:nvPr>
            <p:ph sz="quarter" idx="16"/>
          </p:nvPr>
        </p:nvSpPr>
        <p:spPr>
          <a:xfrm>
            <a:off x="687888" y="5697218"/>
            <a:ext cx="10515599" cy="730287"/>
          </a:xfrm>
        </p:spPr>
        <p:txBody>
          <a:bodyPr>
            <a:normAutofit lnSpcReduction="10000"/>
          </a:bodyPr>
          <a:lstStyle/>
          <a:p>
            <a:pPr marL="0" lvl="0" indent="0">
              <a:lnSpc>
                <a:spcPct val="100000"/>
              </a:lnSpc>
              <a:spcBef>
                <a:spcPts val="0"/>
              </a:spcBef>
              <a:buClrTx/>
              <a:buNone/>
              <a:defRPr/>
            </a:pPr>
            <a:r>
              <a:rPr lang="es-US" sz="1400" b="1"/>
              <a:t>NOTA</a:t>
            </a:r>
            <a:r>
              <a:rPr lang="es-US" sz="1400"/>
              <a:t>: Si es elegible para Medicare por padecer enfermedad renal en etapa terminal y no se inscribe de inmediato, su cobertura podría ser retroactiva hasta 12 meses antes del mes en que la solicite, pero no antes de la fecha en que reunió los requisitos por primera vez. Cobertura retroactiva significa que puede estar cubierto en algunos gastos que se produjeron en el pasado.</a:t>
            </a:r>
          </a:p>
        </p:txBody>
      </p:sp>
      <p:sp>
        <p:nvSpPr>
          <p:cNvPr id="9" name="Slide Number Placeholder 6">
            <a:extLst>
              <a:ext uri="{FF2B5EF4-FFF2-40B4-BE49-F238E27FC236}">
                <a16:creationId xmlns:a16="http://schemas.microsoft.com/office/drawing/2014/main" id="{AFC4D031-8CAD-450A-80E1-EB79918C4D88}"/>
              </a:ext>
            </a:extLst>
          </p:cNvPr>
          <p:cNvSpPr>
            <a:spLocks noGrp="1"/>
          </p:cNvSpPr>
          <p:nvPr>
            <p:ph type="sldNum" sz="quarter" idx="12"/>
          </p:nvPr>
        </p:nvSpPr>
        <p:spPr/>
        <p:txBody>
          <a:bodyPr/>
          <a:lstStyle/>
          <a:p>
            <a:fld id="{0B2D781D-8844-5940-92D1-06EF0A7F581E}" type="slidenum">
              <a:rPr lang="en-US" smtClean="0"/>
              <a:t>19</a:t>
            </a:fld>
            <a:endParaRPr lang="en-US"/>
          </a:p>
        </p:txBody>
      </p:sp>
      <p:sp>
        <p:nvSpPr>
          <p:cNvPr id="2" name="Date Placeholder 1">
            <a:extLst>
              <a:ext uri="{C183D7F6-B498-43B3-948B-1728B52AA6E4}">
                <adec:decorative xmlns:adec="http://schemas.microsoft.com/office/drawing/2017/decorative" val="1"/>
              </a:ext>
            </a:extLst>
          </p:cNvPr>
          <p:cNvSpPr>
            <a:spLocks noGrp="1"/>
          </p:cNvSpPr>
          <p:nvPr>
            <p:ph type="dt" sz="half" idx="10"/>
          </p:nvPr>
        </p:nvSpPr>
        <p:spPr/>
        <p:txBody>
          <a:bodyPr/>
          <a:lstStyle/>
          <a:p>
            <a:r>
              <a:rPr lang="es-US"/>
              <a:t>Febrero de 2025</a:t>
            </a:r>
          </a:p>
        </p:txBody>
      </p:sp>
      <p:pic>
        <p:nvPicPr>
          <p:cNvPr id="8" name="Picture 7">
            <a:extLst>
              <a:ext uri="{FF2B5EF4-FFF2-40B4-BE49-F238E27FC236}">
                <a16:creationId xmlns:a16="http://schemas.microsoft.com/office/drawing/2014/main" id="{904E73B3-0F4D-4AAD-9064-32B21F39CA6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rot="10800000" flipV="1">
            <a:off x="505008" y="5726561"/>
            <a:ext cx="182880" cy="182880"/>
          </a:xfrm>
          <a:prstGeom prst="rect">
            <a:avLst/>
          </a:prstGeom>
        </p:spPr>
      </p:pic>
      <p:sp>
        <p:nvSpPr>
          <p:cNvPr id="5" name="Footer Placeholder 3">
            <a:extLst>
              <a:ext uri="{FF2B5EF4-FFF2-40B4-BE49-F238E27FC236}">
                <a16:creationId xmlns:a16="http://schemas.microsoft.com/office/drawing/2014/main" id="{CA9028F4-0D7B-6158-018C-01EA01FB1668}"/>
              </a:ext>
              <a:ext uri="{C183D7F6-B498-43B3-948B-1728B52AA6E4}">
                <adec:decorative xmlns:adec="http://schemas.microsoft.com/office/drawing/2017/decorative" val="1"/>
              </a:ext>
            </a:extLst>
          </p:cNvPr>
          <p:cNvSpPr>
            <a:spLocks noGrp="1"/>
          </p:cNvSpPr>
          <p:nvPr>
            <p:ph type="ftr" sz="quarter" idx="11"/>
          </p:nvPr>
        </p:nvSpPr>
        <p:spPr>
          <a:xfrm>
            <a:off x="2086378" y="6492240"/>
            <a:ext cx="9086046" cy="365125"/>
          </a:xfrm>
        </p:spPr>
        <p:txBody>
          <a:bodyPr/>
          <a:lstStyle/>
          <a:p>
            <a:r>
              <a:rPr lang="es-US" dirty="0"/>
              <a:t>Medicare para personas con enfermedad renal en etapa terminal (ESRD)</a:t>
            </a:r>
          </a:p>
        </p:txBody>
      </p:sp>
    </p:spTree>
    <p:custDataLst>
      <p:tags r:id="rId1"/>
    </p:custDataLst>
    <p:extLst>
      <p:ext uri="{BB962C8B-B14F-4D97-AF65-F5344CB8AC3E}">
        <p14:creationId xmlns:p14="http://schemas.microsoft.com/office/powerpoint/2010/main" val="27640125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s-US" sz="3000"/>
              <a:t>Contenido</a:t>
            </a:r>
          </a:p>
        </p:txBody>
      </p:sp>
      <p:sp>
        <p:nvSpPr>
          <p:cNvPr id="9" name="Content Placeholder 7"/>
          <p:cNvSpPr txBox="1">
            <a:spLocks/>
          </p:cNvSpPr>
          <p:nvPr/>
        </p:nvSpPr>
        <p:spPr>
          <a:xfrm>
            <a:off x="981106" y="1745416"/>
            <a:ext cx="10993180" cy="4692916"/>
          </a:xfrm>
          <a:prstGeom prst="rect">
            <a:avLst/>
          </a:prstGeom>
        </p:spPr>
        <p:txBody>
          <a:bodyPr vert="horz" lIns="91440" tIns="45720" rIns="91440" bIns="45720" rtlCol="0" anchor="t">
            <a:noAutofit/>
          </a:bodyPr>
          <a:lstStyle>
            <a:lvl1pPr marL="346075" indent="-346075" algn="l" defTabSz="685800" rtl="0" eaLnBrk="1" latinLnBrk="0" hangingPunct="1">
              <a:lnSpc>
                <a:spcPct val="100000"/>
              </a:lnSpc>
              <a:spcBef>
                <a:spcPts val="600"/>
              </a:spcBef>
              <a:buFont typeface="Wingdings" panose="05000000000000000000" pitchFamily="2" charset="2"/>
              <a:buChar char="§"/>
              <a:defRPr sz="3200" kern="1200">
                <a:solidFill>
                  <a:schemeClr val="tx1"/>
                </a:solidFill>
                <a:latin typeface="+mn-lt"/>
                <a:ea typeface="+mn-ea"/>
                <a:cs typeface="+mn-cs"/>
              </a:defRPr>
            </a:lvl1pPr>
            <a:lvl2pPr marL="630238" indent="-333375" algn="l" defTabSz="685800" rtl="0" eaLnBrk="1" latinLnBrk="0" hangingPunct="1">
              <a:lnSpc>
                <a:spcPct val="100000"/>
              </a:lnSpc>
              <a:spcBef>
                <a:spcPts val="600"/>
              </a:spcBef>
              <a:buFont typeface="Arial" panose="020B0604020202020204" pitchFamily="34" charset="0"/>
              <a:buChar char="•"/>
              <a:defRPr sz="2800" kern="1200">
                <a:solidFill>
                  <a:schemeClr val="tx1"/>
                </a:solidFill>
                <a:latin typeface="+mn-lt"/>
                <a:ea typeface="+mn-ea"/>
                <a:cs typeface="+mn-cs"/>
              </a:defRPr>
            </a:lvl2pPr>
            <a:lvl3pPr marL="968375" indent="-319088" algn="l" defTabSz="685800" rtl="0" eaLnBrk="1" latinLnBrk="0" hangingPunct="1">
              <a:lnSpc>
                <a:spcPct val="100000"/>
              </a:lnSpc>
              <a:spcBef>
                <a:spcPts val="600"/>
              </a:spcBef>
              <a:buSzPct val="50000"/>
              <a:buFont typeface="Wingdings" panose="05000000000000000000" pitchFamily="2" charset="2"/>
              <a:buChar char="q"/>
              <a:defRPr sz="2800" kern="1200">
                <a:solidFill>
                  <a:schemeClr val="tx1"/>
                </a:solidFill>
                <a:latin typeface="+mn-lt"/>
                <a:ea typeface="+mn-ea"/>
                <a:cs typeface="+mn-cs"/>
              </a:defRPr>
            </a:lvl3pPr>
            <a:lvl4pPr marL="1314450" indent="-334963" algn="l" defTabSz="685800" rtl="0" eaLnBrk="1" latinLnBrk="0" hangingPunct="1">
              <a:lnSpc>
                <a:spcPct val="100000"/>
              </a:lnSpc>
              <a:spcBef>
                <a:spcPts val="600"/>
              </a:spcBef>
              <a:buFont typeface="Calibri" panose="020F0502020204030204" pitchFamily="34" charset="0"/>
              <a:buChar char="–"/>
              <a:defRPr sz="2400" kern="1200">
                <a:solidFill>
                  <a:schemeClr val="tx1"/>
                </a:solidFill>
                <a:latin typeface="+mn-lt"/>
                <a:ea typeface="+mn-ea"/>
                <a:cs typeface="+mn-cs"/>
              </a:defRPr>
            </a:lvl4pPr>
            <a:lvl5pPr marL="1314450" indent="346075" algn="l" defTabSz="685800" rtl="0" eaLnBrk="1" latinLnBrk="0" hangingPunct="1">
              <a:lnSpc>
                <a:spcPct val="100000"/>
              </a:lnSpc>
              <a:spcBef>
                <a:spcPts val="600"/>
              </a:spcBef>
              <a:buFont typeface="Arial" panose="020B0604020202020204" pitchFamily="34" charset="0"/>
              <a:buChar char="•"/>
              <a:defRPr sz="2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377950" indent="-1377950">
              <a:lnSpc>
                <a:spcPts val="2500"/>
              </a:lnSpc>
              <a:spcBef>
                <a:spcPts val="0"/>
              </a:spcBef>
              <a:spcAft>
                <a:spcPts val="1200"/>
              </a:spcAft>
              <a:buNone/>
              <a:tabLst>
                <a:tab pos="8001000" algn="r"/>
              </a:tabLst>
              <a:defRPr/>
            </a:pPr>
            <a:r>
              <a:rPr lang="es-US" sz="2200" b="1" dirty="0">
                <a:solidFill>
                  <a:srgbClr val="00529B"/>
                </a:solidFill>
                <a:latin typeface="Arial" panose="020B0604020202020204" pitchFamily="34" charset="0"/>
                <a:cs typeface="Arial" panose="020B0604020202020204" pitchFamily="34" charset="0"/>
              </a:rPr>
              <a:t>Lección 1: </a:t>
            </a:r>
            <a:r>
              <a:rPr lang="es-US" sz="2200" dirty="0">
                <a:solidFill>
                  <a:srgbClr val="00529B"/>
                </a:solidFill>
                <a:latin typeface="Arial" panose="020B0604020202020204" pitchFamily="34" charset="0"/>
                <a:cs typeface="Arial" panose="020B0604020202020204" pitchFamily="34" charset="0"/>
              </a:rPr>
              <a:t>La enfermedad renal en etapa terminal (ESRD) y la elegibilidad </a:t>
            </a:r>
            <a:br>
              <a:rPr lang="es-US" sz="2200" dirty="0">
                <a:solidFill>
                  <a:srgbClr val="00529B"/>
                </a:solidFill>
                <a:latin typeface="Arial" panose="020B0604020202020204" pitchFamily="34" charset="0"/>
                <a:cs typeface="Arial" panose="020B0604020202020204" pitchFamily="34" charset="0"/>
              </a:rPr>
            </a:br>
            <a:r>
              <a:rPr lang="es-US" sz="2200" dirty="0">
                <a:solidFill>
                  <a:srgbClr val="00529B"/>
                </a:solidFill>
                <a:latin typeface="Arial" panose="020B0604020202020204" pitchFamily="34" charset="0"/>
                <a:cs typeface="Arial" panose="020B0604020202020204" pitchFamily="34" charset="0"/>
              </a:rPr>
              <a:t>para Medicare y Medicaid………………………………………………….4–14</a:t>
            </a:r>
          </a:p>
          <a:p>
            <a:pPr marL="0" indent="0">
              <a:lnSpc>
                <a:spcPts val="2500"/>
              </a:lnSpc>
              <a:spcBef>
                <a:spcPts val="0"/>
              </a:spcBef>
              <a:spcAft>
                <a:spcPts val="1200"/>
              </a:spcAft>
              <a:buNone/>
              <a:tabLst>
                <a:tab pos="8001000" algn="r"/>
              </a:tabLst>
              <a:defRPr/>
            </a:pPr>
            <a:r>
              <a:rPr lang="es-US" sz="2200" b="1" dirty="0">
                <a:solidFill>
                  <a:srgbClr val="00529B"/>
                </a:solidFill>
                <a:latin typeface="Arial" panose="020B0604020202020204" pitchFamily="34" charset="0"/>
                <a:cs typeface="Arial" panose="020B0604020202020204" pitchFamily="34" charset="0"/>
              </a:rPr>
              <a:t>Lección 2: </a:t>
            </a:r>
            <a:r>
              <a:rPr lang="es-US" sz="2200" dirty="0">
                <a:solidFill>
                  <a:srgbClr val="00529B"/>
                </a:solidFill>
                <a:latin typeface="Arial" panose="020B0604020202020204" pitchFamily="34" charset="0"/>
                <a:cs typeface="Arial" panose="020B0604020202020204" pitchFamily="34" charset="0"/>
              </a:rPr>
              <a:t>Inscripción en Medicare en función de la ESRD.................................15-27</a:t>
            </a:r>
          </a:p>
          <a:p>
            <a:pPr marL="0" indent="0">
              <a:lnSpc>
                <a:spcPts val="2500"/>
              </a:lnSpc>
              <a:spcBef>
                <a:spcPts val="0"/>
              </a:spcBef>
              <a:spcAft>
                <a:spcPts val="1200"/>
              </a:spcAft>
              <a:buNone/>
              <a:tabLst>
                <a:tab pos="8001000" algn="r"/>
              </a:tabLst>
              <a:defRPr/>
            </a:pPr>
            <a:r>
              <a:rPr lang="es-US" sz="2200" b="1" dirty="0">
                <a:solidFill>
                  <a:srgbClr val="00529B"/>
                </a:solidFill>
                <a:latin typeface="Arial" panose="020B0604020202020204" pitchFamily="34" charset="0"/>
                <a:cs typeface="Arial" panose="020B0604020202020204" pitchFamily="34" charset="0"/>
              </a:rPr>
              <a:t>Lección 3: </a:t>
            </a:r>
            <a:r>
              <a:rPr lang="es-US" sz="2200" dirty="0">
                <a:solidFill>
                  <a:srgbClr val="00529B"/>
                </a:solidFill>
                <a:latin typeface="Arial" panose="020B0604020202020204" pitchFamily="34" charset="0"/>
                <a:cs typeface="Arial" panose="020B0604020202020204" pitchFamily="34" charset="0"/>
              </a:rPr>
              <a:t>Lo que cubre Medicare.......................................................................28–41</a:t>
            </a:r>
          </a:p>
          <a:p>
            <a:pPr marL="0" indent="0">
              <a:lnSpc>
                <a:spcPts val="2500"/>
              </a:lnSpc>
              <a:spcBef>
                <a:spcPts val="0"/>
              </a:spcBef>
              <a:spcAft>
                <a:spcPts val="1200"/>
              </a:spcAft>
              <a:buNone/>
              <a:tabLst>
                <a:tab pos="8001000" algn="r"/>
              </a:tabLst>
              <a:defRPr/>
            </a:pPr>
            <a:r>
              <a:rPr lang="es-US" sz="2200" b="1" dirty="0">
                <a:solidFill>
                  <a:srgbClr val="00529B"/>
                </a:solidFill>
                <a:latin typeface="Arial" panose="020B0604020202020204" pitchFamily="34" charset="0"/>
                <a:cs typeface="Arial" panose="020B0604020202020204" pitchFamily="34" charset="0"/>
              </a:rPr>
              <a:t>Lección 4: </a:t>
            </a:r>
            <a:r>
              <a:rPr lang="es-US" sz="2200" dirty="0">
                <a:solidFill>
                  <a:srgbClr val="00529B"/>
                </a:solidFill>
                <a:latin typeface="Arial" panose="020B0604020202020204" pitchFamily="34" charset="0"/>
                <a:cs typeface="Arial" panose="020B0604020202020204" pitchFamily="34" charset="0"/>
              </a:rPr>
              <a:t>Opciones de cobertura de Medicare para personas con ESRD.........42-47</a:t>
            </a:r>
          </a:p>
          <a:p>
            <a:pPr marL="0" indent="0">
              <a:lnSpc>
                <a:spcPts val="2500"/>
              </a:lnSpc>
              <a:spcBef>
                <a:spcPts val="0"/>
              </a:spcBef>
              <a:spcAft>
                <a:spcPts val="1200"/>
              </a:spcAft>
              <a:buNone/>
              <a:tabLst>
                <a:tab pos="8001000" algn="r"/>
              </a:tabLst>
              <a:defRPr/>
            </a:pPr>
            <a:r>
              <a:rPr lang="es-US" sz="2200" b="1" dirty="0">
                <a:solidFill>
                  <a:srgbClr val="00529B"/>
                </a:solidFill>
                <a:latin typeface="Arial" panose="020B0604020202020204" pitchFamily="34" charset="0"/>
                <a:cs typeface="Arial" panose="020B0604020202020204" pitchFamily="34" charset="0"/>
              </a:rPr>
              <a:t>Lección 5: </a:t>
            </a:r>
            <a:r>
              <a:rPr lang="es-US" sz="2200" dirty="0">
                <a:solidFill>
                  <a:srgbClr val="00529B"/>
                </a:solidFill>
                <a:latin typeface="Arial" panose="020B0604020202020204" pitchFamily="34" charset="0"/>
                <a:cs typeface="Arial" panose="020B0604020202020204" pitchFamily="34" charset="0"/>
              </a:rPr>
              <a:t>Información adicional..........................................................................48–53</a:t>
            </a:r>
          </a:p>
          <a:p>
            <a:pPr marL="0" indent="0">
              <a:lnSpc>
                <a:spcPts val="2500"/>
              </a:lnSpc>
              <a:spcBef>
                <a:spcPts val="0"/>
              </a:spcBef>
              <a:spcAft>
                <a:spcPts val="1200"/>
              </a:spcAft>
              <a:buNone/>
              <a:tabLst>
                <a:tab pos="8001000" algn="r"/>
              </a:tabLst>
              <a:defRPr/>
            </a:pPr>
            <a:r>
              <a:rPr lang="es-US" sz="2200" b="1" dirty="0">
                <a:solidFill>
                  <a:srgbClr val="00529B"/>
                </a:solidFill>
                <a:latin typeface="Arial" panose="020B0604020202020204" pitchFamily="34" charset="0"/>
                <a:cs typeface="Arial" panose="020B0604020202020204" pitchFamily="34" charset="0"/>
              </a:rPr>
              <a:t>Apéndices</a:t>
            </a:r>
          </a:p>
          <a:p>
            <a:pPr marL="548640" indent="0">
              <a:lnSpc>
                <a:spcPts val="2500"/>
              </a:lnSpc>
              <a:spcBef>
                <a:spcPts val="0"/>
              </a:spcBef>
              <a:spcAft>
                <a:spcPts val="1200"/>
              </a:spcAft>
              <a:buNone/>
              <a:tabLst>
                <a:tab pos="8001000" algn="r"/>
              </a:tabLst>
              <a:defRPr/>
            </a:pPr>
            <a:r>
              <a:rPr lang="es-US" sz="2200" dirty="0">
                <a:solidFill>
                  <a:srgbClr val="00529B"/>
                </a:solidFill>
                <a:latin typeface="Arial" panose="020B0604020202020204" pitchFamily="34" charset="0"/>
                <a:cs typeface="Arial" panose="020B0604020202020204" pitchFamily="34" charset="0"/>
              </a:rPr>
              <a:t>Puntos clave para recordar.............................................................................54-55</a:t>
            </a:r>
          </a:p>
          <a:p>
            <a:pPr marL="548640" indent="0">
              <a:lnSpc>
                <a:spcPts val="2500"/>
              </a:lnSpc>
              <a:spcBef>
                <a:spcPts val="0"/>
              </a:spcBef>
              <a:spcAft>
                <a:spcPts val="1200"/>
              </a:spcAft>
              <a:buNone/>
              <a:tabLst>
                <a:tab pos="8001000" algn="r"/>
              </a:tabLst>
              <a:defRPr/>
            </a:pPr>
            <a:r>
              <a:rPr lang="es-US" sz="2200" dirty="0">
                <a:solidFill>
                  <a:srgbClr val="00529B"/>
                </a:solidFill>
                <a:latin typeface="Arial" panose="020B0604020202020204" pitchFamily="34" charset="0"/>
                <a:cs typeface="Arial" panose="020B0604020202020204" pitchFamily="34" charset="0"/>
              </a:rPr>
              <a:t>Guía de recursos de ESRD............................................................................56-58</a:t>
            </a:r>
          </a:p>
          <a:p>
            <a:pPr marL="548640" indent="0">
              <a:lnSpc>
                <a:spcPts val="2500"/>
              </a:lnSpc>
              <a:spcBef>
                <a:spcPts val="0"/>
              </a:spcBef>
              <a:spcAft>
                <a:spcPts val="1200"/>
              </a:spcAft>
              <a:buNone/>
              <a:tabLst>
                <a:tab pos="8001000" algn="r"/>
              </a:tabLst>
              <a:defRPr/>
            </a:pPr>
            <a:r>
              <a:rPr lang="es-US" sz="2200" dirty="0">
                <a:solidFill>
                  <a:srgbClr val="00529B"/>
                </a:solidFill>
                <a:latin typeface="Arial" panose="020B0604020202020204" pitchFamily="34" charset="0"/>
                <a:cs typeface="Arial" panose="020B0604020202020204" pitchFamily="34" charset="0"/>
              </a:rPr>
              <a:t>Acrónimos............................................................................................................59</a:t>
            </a:r>
          </a:p>
        </p:txBody>
      </p:sp>
      <p:sp>
        <p:nvSpPr>
          <p:cNvPr id="11" name="Slide Number Placeholder 5">
            <a:extLst>
              <a:ext uri="{FF2B5EF4-FFF2-40B4-BE49-F238E27FC236}">
                <a16:creationId xmlns:a16="http://schemas.microsoft.com/office/drawing/2014/main" id="{E0701204-DE9E-4CBC-9FF4-9E530EC0F38A}"/>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2</a:t>
            </a:fld>
            <a:endParaRPr lang="en-US"/>
          </a:p>
        </p:txBody>
      </p:sp>
      <p:sp>
        <p:nvSpPr>
          <p:cNvPr id="3" name="Footer Placeholder 2">
            <a:extLst>
              <a:ext uri="{FF2B5EF4-FFF2-40B4-BE49-F238E27FC236}">
                <a16:creationId xmlns:a16="http://schemas.microsoft.com/office/drawing/2014/main" id="{87A1909C-8072-B843-A186-999E32FE69CC}"/>
              </a:ext>
            </a:extLst>
          </p:cNvPr>
          <p:cNvSpPr>
            <a:spLocks noGrp="1"/>
          </p:cNvSpPr>
          <p:nvPr>
            <p:ph type="ftr" sz="quarter" idx="11"/>
          </p:nvPr>
        </p:nvSpPr>
        <p:spPr>
          <a:xfrm>
            <a:off x="2047741" y="6457948"/>
            <a:ext cx="9085925" cy="365125"/>
          </a:xfrm>
        </p:spPr>
        <p:txBody>
          <a:bodyPr/>
          <a:lstStyle/>
          <a:p>
            <a:r>
              <a:rPr lang="es-US" dirty="0"/>
              <a:t>Medicare para personas con enfermedad renal en etapa terminal (ESRD )</a:t>
            </a:r>
          </a:p>
        </p:txBody>
      </p:sp>
      <p:sp>
        <p:nvSpPr>
          <p:cNvPr id="2" name="Date Placeholder 1">
            <a:extLst>
              <a:ext uri="{FF2B5EF4-FFF2-40B4-BE49-F238E27FC236}">
                <a16:creationId xmlns:a16="http://schemas.microsoft.com/office/drawing/2014/main" id="{B04D0148-BAB7-A547-9D22-39BCBAEDAD6D}"/>
              </a:ext>
            </a:extLst>
          </p:cNvPr>
          <p:cNvSpPr>
            <a:spLocks noGrp="1"/>
          </p:cNvSpPr>
          <p:nvPr>
            <p:ph type="dt" sz="half" idx="10"/>
          </p:nvPr>
        </p:nvSpPr>
        <p:spPr/>
        <p:txBody>
          <a:bodyPr/>
          <a:lstStyle/>
          <a:p>
            <a:r>
              <a:rPr lang="es-US"/>
              <a:t>Febrero de 2025</a:t>
            </a:r>
          </a:p>
        </p:txBody>
      </p:sp>
    </p:spTree>
    <p:custDataLst>
      <p:tags r:id="rId1"/>
    </p:custDataLst>
    <p:extLst>
      <p:ext uri="{BB962C8B-B14F-4D97-AF65-F5344CB8AC3E}">
        <p14:creationId xmlns:p14="http://schemas.microsoft.com/office/powerpoint/2010/main" val="21632126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Autofit/>
          </a:bodyPr>
          <a:lstStyle/>
          <a:p>
            <a:pPr>
              <a:lnSpc>
                <a:spcPct val="100000"/>
              </a:lnSpc>
            </a:pPr>
            <a:r>
              <a:rPr lang="es-US" sz="2800"/>
              <a:t>Cuándo termina o continúa la cobertura de Medicare por enfermedad renal en etapa terminal (ESRD)</a:t>
            </a:r>
          </a:p>
        </p:txBody>
      </p:sp>
      <p:sp>
        <p:nvSpPr>
          <p:cNvPr id="5" name="Content Placeholder 4"/>
          <p:cNvSpPr>
            <a:spLocks noGrp="1"/>
          </p:cNvSpPr>
          <p:nvPr>
            <p:ph type="body" sz="quarter" idx="4294967295"/>
          </p:nvPr>
        </p:nvSpPr>
        <p:spPr>
          <a:xfrm>
            <a:off x="914400" y="1208689"/>
            <a:ext cx="10540181" cy="4741862"/>
          </a:xfrm>
        </p:spPr>
        <p:txBody>
          <a:bodyPr>
            <a:normAutofit lnSpcReduction="10000"/>
          </a:bodyPr>
          <a:lstStyle/>
          <a:p>
            <a:pPr marL="284163" lvl="0" indent="-273050" defTabSz="685800">
              <a:lnSpc>
                <a:spcPct val="100000"/>
              </a:lnSpc>
              <a:spcBef>
                <a:spcPts val="0"/>
              </a:spcBef>
              <a:spcAft>
                <a:spcPts val="1200"/>
              </a:spcAft>
            </a:pPr>
            <a:r>
              <a:rPr lang="es-US" b="1" dirty="0">
                <a:solidFill>
                  <a:srgbClr val="00529B"/>
                </a:solidFill>
              </a:rPr>
              <a:t>La cobertura finaliza (si es elegible únicamente por </a:t>
            </a:r>
            <a:br>
              <a:rPr lang="es-US" b="1" dirty="0">
                <a:solidFill>
                  <a:srgbClr val="00529B"/>
                </a:solidFill>
              </a:rPr>
            </a:br>
            <a:r>
              <a:rPr lang="es-US" b="1" dirty="0">
                <a:solidFill>
                  <a:srgbClr val="00529B"/>
                </a:solidFill>
              </a:rPr>
              <a:t>padecer ESRD):</a:t>
            </a:r>
          </a:p>
          <a:p>
            <a:pPr marL="548640" lvl="2" indent="-274320" defTabSz="685800">
              <a:lnSpc>
                <a:spcPct val="100000"/>
              </a:lnSpc>
              <a:spcBef>
                <a:spcPts val="0"/>
              </a:spcBef>
              <a:spcAft>
                <a:spcPts val="1200"/>
              </a:spcAft>
            </a:pPr>
            <a:r>
              <a:rPr lang="es-US" sz="2200" dirty="0">
                <a:solidFill>
                  <a:srgbClr val="00529B"/>
                </a:solidFill>
                <a:latin typeface="Arial" panose="020B0604020202020204" pitchFamily="34" charset="0"/>
                <a:cs typeface="Arial" panose="020B0604020202020204" pitchFamily="34" charset="0"/>
              </a:rPr>
              <a:t>12 meses después del mes a partir del que ya no necesite un tratamiento de diálisis regular, o </a:t>
            </a:r>
          </a:p>
          <a:p>
            <a:pPr marL="548640" lvl="2" indent="-274320" defTabSz="685800">
              <a:lnSpc>
                <a:spcPct val="100000"/>
              </a:lnSpc>
              <a:spcBef>
                <a:spcPts val="0"/>
              </a:spcBef>
              <a:spcAft>
                <a:spcPts val="1200"/>
              </a:spcAft>
            </a:pPr>
            <a:r>
              <a:rPr lang="es-US" sz="2200" dirty="0">
                <a:solidFill>
                  <a:srgbClr val="00529B"/>
                </a:solidFill>
                <a:latin typeface="Arial" panose="020B0604020202020204" pitchFamily="34" charset="0"/>
                <a:cs typeface="Arial" panose="020B0604020202020204" pitchFamily="34" charset="0"/>
              </a:rPr>
              <a:t>36 meses después del mes de un trasplante exitoso de riñón</a:t>
            </a:r>
          </a:p>
          <a:p>
            <a:pPr marL="274320" lvl="0" indent="-274320" defTabSz="685800">
              <a:lnSpc>
                <a:spcPct val="100000"/>
              </a:lnSpc>
              <a:spcBef>
                <a:spcPts val="0"/>
              </a:spcBef>
              <a:spcAft>
                <a:spcPts val="1200"/>
              </a:spcAft>
            </a:pPr>
            <a:r>
              <a:rPr lang="es-US" b="1" dirty="0">
                <a:solidFill>
                  <a:srgbClr val="00529B"/>
                </a:solidFill>
              </a:rPr>
              <a:t>La cobertura continúa sin interrupción (y no se necesita una nueva solicitud) si:</a:t>
            </a:r>
          </a:p>
          <a:p>
            <a:pPr marL="548640" lvl="2" indent="-274320" defTabSz="685800">
              <a:lnSpc>
                <a:spcPct val="100000"/>
              </a:lnSpc>
              <a:spcBef>
                <a:spcPts val="0"/>
              </a:spcBef>
              <a:spcAft>
                <a:spcPts val="1200"/>
              </a:spcAft>
            </a:pPr>
            <a:r>
              <a:rPr lang="es-US" sz="2200" dirty="0">
                <a:solidFill>
                  <a:srgbClr val="00529B"/>
                </a:solidFill>
                <a:latin typeface="Arial" panose="020B0604020202020204" pitchFamily="34" charset="0"/>
                <a:cs typeface="Arial" panose="020B0604020202020204" pitchFamily="34" charset="0"/>
              </a:rPr>
              <a:t>Vuelve a empezar un tratamiento regular de diálisis o recibe un trasplante </a:t>
            </a:r>
            <a:br>
              <a:rPr lang="es-US" sz="2200" dirty="0">
                <a:solidFill>
                  <a:srgbClr val="00529B"/>
                </a:solidFill>
                <a:latin typeface="Arial" panose="020B0604020202020204" pitchFamily="34" charset="0"/>
                <a:cs typeface="Arial" panose="020B0604020202020204" pitchFamily="34" charset="0"/>
              </a:rPr>
            </a:br>
            <a:r>
              <a:rPr lang="es-US" sz="2200" dirty="0">
                <a:solidFill>
                  <a:srgbClr val="00529B"/>
                </a:solidFill>
                <a:latin typeface="Arial" panose="020B0604020202020204" pitchFamily="34" charset="0"/>
                <a:cs typeface="Arial" panose="020B0604020202020204" pitchFamily="34" charset="0"/>
              </a:rPr>
              <a:t>de riñón en un plazo de 12 meses después de haber suspendido la diálisis regular, o </a:t>
            </a:r>
          </a:p>
          <a:p>
            <a:pPr marL="548640" lvl="2" indent="-274320" defTabSz="685800">
              <a:lnSpc>
                <a:spcPct val="100000"/>
              </a:lnSpc>
              <a:spcBef>
                <a:spcPts val="0"/>
              </a:spcBef>
              <a:spcAft>
                <a:spcPts val="1200"/>
              </a:spcAft>
            </a:pPr>
            <a:r>
              <a:rPr lang="es-US" sz="2200" dirty="0">
                <a:solidFill>
                  <a:srgbClr val="00529B"/>
                </a:solidFill>
                <a:latin typeface="Arial" panose="020B0604020202020204" pitchFamily="34" charset="0"/>
                <a:cs typeface="Arial" panose="020B0604020202020204" pitchFamily="34" charset="0"/>
              </a:rPr>
              <a:t>Empieza un tratamiento de diálisis regular o recibe otro trasplante de riñón en un plazo de 36 meses después del trasplante.</a:t>
            </a:r>
          </a:p>
        </p:txBody>
      </p:sp>
      <p:sp>
        <p:nvSpPr>
          <p:cNvPr id="6" name="Slide Number Placeholder 5">
            <a:extLst>
              <a:ext uri="{FF2B5EF4-FFF2-40B4-BE49-F238E27FC236}">
                <a16:creationId xmlns:a16="http://schemas.microsoft.com/office/drawing/2014/main" id="{6A73FA9B-52EF-C30E-E13F-8B698E8C65E2}"/>
              </a:ext>
            </a:extLst>
          </p:cNvPr>
          <p:cNvSpPr>
            <a:spLocks noGrp="1"/>
          </p:cNvSpPr>
          <p:nvPr>
            <p:ph type="sldNum" sz="quarter" idx="12"/>
          </p:nvPr>
        </p:nvSpPr>
        <p:spPr/>
        <p:txBody>
          <a:bodyPr/>
          <a:lstStyle/>
          <a:p>
            <a:fld id="{48F63A3B-78C7-47BE-AE5E-E10140E04643}" type="slidenum">
              <a:rPr lang="en-US" smtClean="0"/>
              <a:pPr/>
              <a:t>20</a:t>
            </a:fld>
            <a:endParaRPr lang="en-US"/>
          </a:p>
        </p:txBody>
      </p:sp>
      <p:sp>
        <p:nvSpPr>
          <p:cNvPr id="2" name="Date Placeholder 1">
            <a:extLst>
              <a:ext uri="{FF2B5EF4-FFF2-40B4-BE49-F238E27FC236}">
                <a16:creationId xmlns:a16="http://schemas.microsoft.com/office/drawing/2014/main" id="{D97AD418-50DC-316B-3F94-DC677D0C93AA}"/>
              </a:ext>
              <a:ext uri="{C183D7F6-B498-43B3-948B-1728B52AA6E4}">
                <adec:decorative xmlns:adec="http://schemas.microsoft.com/office/drawing/2017/decorative" val="1"/>
              </a:ext>
            </a:extLst>
          </p:cNvPr>
          <p:cNvSpPr>
            <a:spLocks noGrp="1"/>
          </p:cNvSpPr>
          <p:nvPr>
            <p:ph type="dt" sz="half" idx="10"/>
          </p:nvPr>
        </p:nvSpPr>
        <p:spPr/>
        <p:txBody>
          <a:bodyPr/>
          <a:lstStyle/>
          <a:p>
            <a:r>
              <a:rPr lang="es-US"/>
              <a:t>Febrero de 2025</a:t>
            </a:r>
          </a:p>
        </p:txBody>
      </p:sp>
      <p:sp>
        <p:nvSpPr>
          <p:cNvPr id="7" name="Footer Placeholder 3">
            <a:extLst>
              <a:ext uri="{FF2B5EF4-FFF2-40B4-BE49-F238E27FC236}">
                <a16:creationId xmlns:a16="http://schemas.microsoft.com/office/drawing/2014/main" id="{05BC50DC-90F1-3802-F581-9CE1FD0BBD16}"/>
              </a:ext>
              <a:ext uri="{C183D7F6-B498-43B3-948B-1728B52AA6E4}">
                <adec:decorative xmlns:adec="http://schemas.microsoft.com/office/drawing/2017/decorative" val="1"/>
              </a:ext>
            </a:extLst>
          </p:cNvPr>
          <p:cNvSpPr>
            <a:spLocks noGrp="1"/>
          </p:cNvSpPr>
          <p:nvPr>
            <p:ph type="ftr" sz="quarter" idx="11"/>
          </p:nvPr>
        </p:nvSpPr>
        <p:spPr>
          <a:xfrm>
            <a:off x="2086378" y="6492240"/>
            <a:ext cx="9086046" cy="365125"/>
          </a:xfrm>
        </p:spPr>
        <p:txBody>
          <a:bodyPr/>
          <a:lstStyle/>
          <a:p>
            <a:r>
              <a:rPr lang="es-US" dirty="0"/>
              <a:t>Medicare para personas con enfermedad renal en etapa terminal (ESRD)</a:t>
            </a:r>
          </a:p>
        </p:txBody>
      </p:sp>
    </p:spTree>
    <p:custDataLst>
      <p:tags r:id="rId1"/>
    </p:custDataLst>
    <p:extLst>
      <p:ext uri="{BB962C8B-B14F-4D97-AF65-F5344CB8AC3E}">
        <p14:creationId xmlns:p14="http://schemas.microsoft.com/office/powerpoint/2010/main" val="2399581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pPr>
              <a:lnSpc>
                <a:spcPct val="100000"/>
              </a:lnSpc>
            </a:pPr>
            <a:r>
              <a:rPr lang="es-US" sz="2800" dirty="0"/>
              <a:t>Cuándo se reanuda la cobertura de Medicare por </a:t>
            </a:r>
            <a:br>
              <a:rPr lang="es-US" sz="2800" dirty="0"/>
            </a:br>
            <a:r>
              <a:rPr lang="es-US" sz="2800" dirty="0"/>
              <a:t>enfermedad renal en etapa terminal (ESRD)</a:t>
            </a:r>
          </a:p>
        </p:txBody>
      </p:sp>
      <p:sp>
        <p:nvSpPr>
          <p:cNvPr id="2" name="Text Placeholder 1">
            <a:extLst>
              <a:ext uri="{FF2B5EF4-FFF2-40B4-BE49-F238E27FC236}">
                <a16:creationId xmlns:a16="http://schemas.microsoft.com/office/drawing/2014/main" id="{759C201E-889C-05BF-F6D4-C4D2A3BDE0CF}"/>
              </a:ext>
            </a:extLst>
          </p:cNvPr>
          <p:cNvSpPr>
            <a:spLocks noGrp="1"/>
          </p:cNvSpPr>
          <p:nvPr>
            <p:ph type="body" sz="quarter" idx="13"/>
          </p:nvPr>
        </p:nvSpPr>
        <p:spPr>
          <a:xfrm>
            <a:off x="397041" y="1148213"/>
            <a:ext cx="11760045" cy="608926"/>
          </a:xfrm>
        </p:spPr>
        <p:txBody>
          <a:bodyPr>
            <a:normAutofit/>
          </a:bodyPr>
          <a:lstStyle/>
          <a:p>
            <a:pPr marL="0" lvl="0" indent="0" defTabSz="685800">
              <a:lnSpc>
                <a:spcPct val="110000"/>
              </a:lnSpc>
              <a:spcBef>
                <a:spcPts val="600"/>
              </a:spcBef>
              <a:buClrTx/>
              <a:buNone/>
            </a:pPr>
            <a:r>
              <a:rPr lang="es-US" sz="2400" b="1"/>
              <a:t>Si suspende y luego reanuda la diálisis o recibe otro trasplante de riñón:</a:t>
            </a:r>
          </a:p>
        </p:txBody>
      </p:sp>
      <p:sp>
        <p:nvSpPr>
          <p:cNvPr id="3" name="Text Placeholder 2">
            <a:extLst>
              <a:ext uri="{FF2B5EF4-FFF2-40B4-BE49-F238E27FC236}">
                <a16:creationId xmlns:a16="http://schemas.microsoft.com/office/drawing/2014/main" id="{C4E7645D-4344-02E5-BFEB-9C47B90F6C86}"/>
              </a:ext>
            </a:extLst>
          </p:cNvPr>
          <p:cNvSpPr>
            <a:spLocks noGrp="1"/>
          </p:cNvSpPr>
          <p:nvPr>
            <p:ph type="body" sz="quarter" idx="14"/>
          </p:nvPr>
        </p:nvSpPr>
        <p:spPr>
          <a:xfrm>
            <a:off x="181888" y="1845392"/>
            <a:ext cx="2871216" cy="3917734"/>
          </a:xfrm>
          <a:prstGeom prst="roundRect">
            <a:avLst/>
          </a:prstGeom>
          <a:ln w="38100">
            <a:solidFill>
              <a:srgbClr val="0070C0"/>
            </a:solidFill>
          </a:ln>
        </p:spPr>
        <p:txBody>
          <a:bodyPr lIns="0" tIns="2286000" rIns="0" bIns="0"/>
          <a:lstStyle/>
          <a:p>
            <a:pPr marL="0" lvl="0" indent="0" algn="ctr" defTabSz="685800">
              <a:lnSpc>
                <a:spcPct val="110000"/>
              </a:lnSpc>
              <a:spcBef>
                <a:spcPts val="600"/>
              </a:spcBef>
              <a:buClrTx/>
              <a:buNone/>
            </a:pPr>
            <a:r>
              <a:rPr lang="es-US"/>
              <a:t>Un nuevo IEP comienza</a:t>
            </a:r>
          </a:p>
        </p:txBody>
      </p:sp>
      <p:pic>
        <p:nvPicPr>
          <p:cNvPr id="8" name="Picture 7">
            <a:extLst>
              <a:ext uri="{FF2B5EF4-FFF2-40B4-BE49-F238E27FC236}">
                <a16:creationId xmlns:a16="http://schemas.microsoft.com/office/drawing/2014/main" id="{61011366-946D-4245-8F8C-8DCBEED25BA6}"/>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72963" y="2236124"/>
            <a:ext cx="2880360" cy="1920240"/>
          </a:xfrm>
          <a:prstGeom prst="rect">
            <a:avLst/>
          </a:prstGeom>
          <a:ln>
            <a:noFill/>
          </a:ln>
          <a:effectLst>
            <a:softEdge rad="112500"/>
          </a:effectLst>
        </p:spPr>
      </p:pic>
      <p:sp>
        <p:nvSpPr>
          <p:cNvPr id="5" name="Text Placeholder 4">
            <a:extLst>
              <a:ext uri="{FF2B5EF4-FFF2-40B4-BE49-F238E27FC236}">
                <a16:creationId xmlns:a16="http://schemas.microsoft.com/office/drawing/2014/main" id="{933A007D-DFCD-6AE7-2177-87C36E48C24E}"/>
              </a:ext>
            </a:extLst>
          </p:cNvPr>
          <p:cNvSpPr>
            <a:spLocks noGrp="1"/>
          </p:cNvSpPr>
          <p:nvPr>
            <p:ph type="body" sz="quarter" idx="15"/>
          </p:nvPr>
        </p:nvSpPr>
        <p:spPr>
          <a:xfrm>
            <a:off x="3170532" y="1845392"/>
            <a:ext cx="2871216" cy="3917734"/>
          </a:xfrm>
          <a:prstGeom prst="roundRect">
            <a:avLst/>
          </a:prstGeom>
          <a:ln w="38100">
            <a:solidFill>
              <a:srgbClr val="0070C0"/>
            </a:solidFill>
          </a:ln>
        </p:spPr>
        <p:txBody>
          <a:bodyPr lIns="0" tIns="2286000" rIns="0" bIns="0">
            <a:normAutofit fontScale="92500" lnSpcReduction="20000"/>
          </a:bodyPr>
          <a:lstStyle/>
          <a:p>
            <a:pPr marL="0" lvl="0" indent="0" algn="ctr" defTabSz="685800">
              <a:lnSpc>
                <a:spcPct val="110000"/>
              </a:lnSpc>
              <a:spcBef>
                <a:spcPts val="600"/>
              </a:spcBef>
              <a:buClrTx/>
              <a:buNone/>
            </a:pPr>
            <a:r>
              <a:rPr lang="es-US" dirty="0"/>
              <a:t>Puede volver a inscribirse en las mismas condiciones descritas en la </a:t>
            </a:r>
            <a:br>
              <a:rPr lang="es-US" dirty="0"/>
            </a:br>
            <a:r>
              <a:rPr lang="es-US" dirty="0"/>
              <a:t>Lección 1</a:t>
            </a:r>
          </a:p>
        </p:txBody>
      </p:sp>
      <p:pic>
        <p:nvPicPr>
          <p:cNvPr id="26" name="Picture 25">
            <a:extLst>
              <a:ext uri="{FF2B5EF4-FFF2-40B4-BE49-F238E27FC236}">
                <a16:creationId xmlns:a16="http://schemas.microsoft.com/office/drawing/2014/main" id="{722E7FDF-08E2-45C9-A8BA-2F77E1A96707}"/>
              </a:ex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186187" y="2239606"/>
            <a:ext cx="2874900" cy="1916758"/>
          </a:xfrm>
          <a:prstGeom prst="rect">
            <a:avLst/>
          </a:prstGeom>
          <a:ln>
            <a:noFill/>
          </a:ln>
          <a:effectLst>
            <a:softEdge rad="112500"/>
          </a:effectLst>
        </p:spPr>
      </p:pic>
      <p:sp>
        <p:nvSpPr>
          <p:cNvPr id="20" name="Text Placeholder 19">
            <a:extLst>
              <a:ext uri="{FF2B5EF4-FFF2-40B4-BE49-F238E27FC236}">
                <a16:creationId xmlns:a16="http://schemas.microsoft.com/office/drawing/2014/main" id="{FF2501D5-F7CA-7AA6-C983-52798AC83116}"/>
              </a:ext>
            </a:extLst>
          </p:cNvPr>
          <p:cNvSpPr>
            <a:spLocks noGrp="1"/>
          </p:cNvSpPr>
          <p:nvPr>
            <p:ph type="body" sz="quarter" idx="16"/>
          </p:nvPr>
        </p:nvSpPr>
        <p:spPr>
          <a:xfrm>
            <a:off x="6159176" y="1845392"/>
            <a:ext cx="2871216" cy="3917734"/>
          </a:xfrm>
          <a:prstGeom prst="roundRect">
            <a:avLst/>
          </a:prstGeom>
          <a:ln w="38100">
            <a:solidFill>
              <a:srgbClr val="0070C0"/>
            </a:solidFill>
          </a:ln>
        </p:spPr>
        <p:txBody>
          <a:bodyPr lIns="0" tIns="2286000" rIns="0" bIns="0">
            <a:normAutofit/>
          </a:bodyPr>
          <a:lstStyle/>
          <a:p>
            <a:pPr marL="0" lvl="0" indent="0" algn="ctr" defTabSz="685800">
              <a:lnSpc>
                <a:spcPct val="110000"/>
              </a:lnSpc>
              <a:spcBef>
                <a:spcPts val="600"/>
              </a:spcBef>
              <a:buClrTx/>
              <a:buNone/>
            </a:pPr>
            <a:r>
              <a:rPr lang="es-US" dirty="0"/>
              <a:t>No habrá multa por inscripción tardía durante el nuevo IEP  </a:t>
            </a:r>
          </a:p>
        </p:txBody>
      </p:sp>
      <p:pic>
        <p:nvPicPr>
          <p:cNvPr id="24" name="Picture 23">
            <a:extLst>
              <a:ext uri="{FF2B5EF4-FFF2-40B4-BE49-F238E27FC236}">
                <a16:creationId xmlns:a16="http://schemas.microsoft.com/office/drawing/2014/main" id="{74B98B51-0D30-42CA-9556-BA4BA03A68C3}"/>
              </a:ext>
              <a:ext uri="{C183D7F6-B498-43B3-948B-1728B52AA6E4}">
                <adec:decorative xmlns:adec="http://schemas.microsoft.com/office/drawing/2017/decorative" val="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213565" y="2236124"/>
            <a:ext cx="2880360" cy="1920240"/>
          </a:xfrm>
          <a:prstGeom prst="rect">
            <a:avLst/>
          </a:prstGeom>
          <a:ln>
            <a:noFill/>
          </a:ln>
          <a:effectLst>
            <a:softEdge rad="112500"/>
          </a:effectLst>
        </p:spPr>
      </p:pic>
      <p:sp>
        <p:nvSpPr>
          <p:cNvPr id="21" name="Text Placeholder 20">
            <a:extLst>
              <a:ext uri="{FF2B5EF4-FFF2-40B4-BE49-F238E27FC236}">
                <a16:creationId xmlns:a16="http://schemas.microsoft.com/office/drawing/2014/main" id="{8C220A1B-9379-D5B9-5F9F-9394EF8180DE}"/>
              </a:ext>
            </a:extLst>
          </p:cNvPr>
          <p:cNvSpPr>
            <a:spLocks noGrp="1"/>
          </p:cNvSpPr>
          <p:nvPr>
            <p:ph type="body" sz="quarter" idx="17"/>
          </p:nvPr>
        </p:nvSpPr>
        <p:spPr>
          <a:xfrm>
            <a:off x="9147821" y="1845392"/>
            <a:ext cx="2871216" cy="3917734"/>
          </a:xfrm>
          <a:prstGeom prst="roundRect">
            <a:avLst/>
          </a:prstGeom>
          <a:ln w="38100">
            <a:solidFill>
              <a:srgbClr val="0070C0"/>
            </a:solidFill>
          </a:ln>
        </p:spPr>
        <p:txBody>
          <a:bodyPr lIns="0" tIns="2286000" rIns="0" bIns="0"/>
          <a:lstStyle/>
          <a:p>
            <a:pPr marL="0" lvl="0" indent="0" algn="ctr" defTabSz="685800">
              <a:lnSpc>
                <a:spcPct val="110000"/>
              </a:lnSpc>
              <a:spcBef>
                <a:spcPts val="600"/>
              </a:spcBef>
              <a:buClrTx/>
              <a:buNone/>
            </a:pPr>
            <a:r>
              <a:rPr lang="es-US" dirty="0"/>
              <a:t>Debe presentar otra solicitud</a:t>
            </a:r>
          </a:p>
        </p:txBody>
      </p:sp>
      <p:pic>
        <p:nvPicPr>
          <p:cNvPr id="17" name="Picture 16">
            <a:extLst>
              <a:ext uri="{FF2B5EF4-FFF2-40B4-BE49-F238E27FC236}">
                <a16:creationId xmlns:a16="http://schemas.microsoft.com/office/drawing/2014/main" id="{6FED36E6-D883-4EDC-B953-BD70FCCFC68E}"/>
              </a:ext>
              <a:ext uri="{C183D7F6-B498-43B3-948B-1728B52AA6E4}">
                <adec:decorative xmlns:adec="http://schemas.microsoft.com/office/drawing/2017/decorative" val="1"/>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9215859" y="2241623"/>
            <a:ext cx="2811948" cy="1920240"/>
          </a:xfrm>
          <a:prstGeom prst="rect">
            <a:avLst/>
          </a:prstGeom>
          <a:ln>
            <a:noFill/>
          </a:ln>
          <a:effectLst>
            <a:softEdge rad="112500"/>
          </a:effectLst>
        </p:spPr>
      </p:pic>
      <p:sp>
        <p:nvSpPr>
          <p:cNvPr id="16" name="Slide Number Placeholder 5">
            <a:extLst>
              <a:ext uri="{FF2B5EF4-FFF2-40B4-BE49-F238E27FC236}">
                <a16:creationId xmlns:a16="http://schemas.microsoft.com/office/drawing/2014/main" id="{5381181E-ADB1-4AFF-724A-4186AD188549}"/>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21</a:t>
            </a:fld>
            <a:endParaRPr lang="en-US"/>
          </a:p>
        </p:txBody>
      </p:sp>
      <p:sp>
        <p:nvSpPr>
          <p:cNvPr id="19" name="Date Placeholder 1">
            <a:extLst>
              <a:ext uri="{FF2B5EF4-FFF2-40B4-BE49-F238E27FC236}">
                <a16:creationId xmlns:a16="http://schemas.microsoft.com/office/drawing/2014/main" id="{019B5340-83FE-1136-E6D4-1D51E848A011}"/>
              </a:ext>
              <a:ext uri="{C183D7F6-B498-43B3-948B-1728B52AA6E4}">
                <adec:decorative xmlns:adec="http://schemas.microsoft.com/office/drawing/2017/decorative" val="1"/>
              </a:ext>
            </a:extLst>
          </p:cNvPr>
          <p:cNvSpPr>
            <a:spLocks noGrp="1"/>
          </p:cNvSpPr>
          <p:nvPr>
            <p:ph type="dt" sz="half" idx="10"/>
          </p:nvPr>
        </p:nvSpPr>
        <p:spPr/>
        <p:txBody>
          <a:bodyPr/>
          <a:lstStyle/>
          <a:p>
            <a:r>
              <a:rPr lang="es-US"/>
              <a:t>Febrero de 2025</a:t>
            </a:r>
          </a:p>
        </p:txBody>
      </p:sp>
      <p:sp>
        <p:nvSpPr>
          <p:cNvPr id="6" name="Footer Placeholder 3">
            <a:extLst>
              <a:ext uri="{FF2B5EF4-FFF2-40B4-BE49-F238E27FC236}">
                <a16:creationId xmlns:a16="http://schemas.microsoft.com/office/drawing/2014/main" id="{D53BF307-ABE8-BFD3-7386-60F19E6E98AE}"/>
              </a:ext>
              <a:ext uri="{C183D7F6-B498-43B3-948B-1728B52AA6E4}">
                <adec:decorative xmlns:adec="http://schemas.microsoft.com/office/drawing/2017/decorative" val="1"/>
              </a:ext>
            </a:extLst>
          </p:cNvPr>
          <p:cNvSpPr>
            <a:spLocks noGrp="1"/>
          </p:cNvSpPr>
          <p:nvPr>
            <p:ph type="ftr" sz="quarter" idx="11"/>
          </p:nvPr>
        </p:nvSpPr>
        <p:spPr>
          <a:xfrm>
            <a:off x="2086378" y="6492240"/>
            <a:ext cx="9086046" cy="365125"/>
          </a:xfrm>
        </p:spPr>
        <p:txBody>
          <a:bodyPr/>
          <a:lstStyle/>
          <a:p>
            <a:r>
              <a:rPr lang="es-US" dirty="0"/>
              <a:t>Medicare para personas con enfermedad renal en etapa terminal (ESRD)</a:t>
            </a:r>
          </a:p>
        </p:txBody>
      </p:sp>
    </p:spTree>
    <p:custDataLst>
      <p:tags r:id="rId1"/>
    </p:custDataLst>
    <p:extLst>
      <p:ext uri="{BB962C8B-B14F-4D97-AF65-F5344CB8AC3E}">
        <p14:creationId xmlns:p14="http://schemas.microsoft.com/office/powerpoint/2010/main" val="221530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20" grpId="0" animBg="1"/>
      <p:bldP spid="2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s-US" sz="3000"/>
              <a:t>Cobertura de Medicare y del plan de salud grupal (GHP)</a:t>
            </a:r>
          </a:p>
        </p:txBody>
      </p:sp>
      <p:sp>
        <p:nvSpPr>
          <p:cNvPr id="10" name="Content Placeholder 9">
            <a:extLst>
              <a:ext uri="{FF2B5EF4-FFF2-40B4-BE49-F238E27FC236}">
                <a16:creationId xmlns:a16="http://schemas.microsoft.com/office/drawing/2014/main" id="{2BB20CDD-8BE9-203C-FBB0-6FD088ED7749}"/>
              </a:ext>
            </a:extLst>
          </p:cNvPr>
          <p:cNvSpPr>
            <a:spLocks noGrp="1"/>
          </p:cNvSpPr>
          <p:nvPr>
            <p:ph sz="quarter" idx="13"/>
          </p:nvPr>
        </p:nvSpPr>
        <p:spPr>
          <a:xfrm>
            <a:off x="0" y="1059664"/>
            <a:ext cx="12192000" cy="477044"/>
          </a:xfrm>
        </p:spPr>
        <p:txBody>
          <a:bodyPr/>
          <a:lstStyle/>
          <a:p>
            <a:pPr marL="0" marR="0" lvl="0" indent="0" algn="ctr" defTabSz="685800" rtl="0" eaLnBrk="1" fontAlgn="auto" latinLnBrk="0" hangingPunct="1">
              <a:lnSpc>
                <a:spcPct val="90000"/>
              </a:lnSpc>
              <a:spcBef>
                <a:spcPts val="600"/>
              </a:spcBef>
              <a:spcAft>
                <a:spcPts val="0"/>
              </a:spcAft>
              <a:buClr>
                <a:srgbClr val="00539A"/>
              </a:buClr>
              <a:buSzTx/>
              <a:buFont typeface="Wingdings" pitchFamily="2" charset="2"/>
              <a:buNone/>
              <a:tabLst/>
              <a:defRPr/>
            </a:pPr>
            <a:r>
              <a:rPr kumimoji="0" lang="es-US" sz="2800" b="1" i="0" u="none" strike="noStrike" cap="none" normalizeH="0" baseline="0" noProof="0">
                <a:ln>
                  <a:noFill/>
                </a:ln>
                <a:solidFill>
                  <a:srgbClr val="00529B"/>
                </a:solidFill>
                <a:effectLst/>
                <a:uLnTx/>
                <a:uFillTx/>
                <a:latin typeface="Arial" panose="020B0604020202020204" pitchFamily="34" charset="0"/>
                <a:ea typeface="+mn-ea"/>
                <a:cs typeface="Arial" panose="020B0604020202020204" pitchFamily="34" charset="0"/>
              </a:rPr>
              <a:t>Meses de diálisis</a:t>
            </a:r>
          </a:p>
        </p:txBody>
      </p:sp>
      <p:sp>
        <p:nvSpPr>
          <p:cNvPr id="11" name="Content Placeholder 10">
            <a:extLst>
              <a:ext uri="{FF2B5EF4-FFF2-40B4-BE49-F238E27FC236}">
                <a16:creationId xmlns:a16="http://schemas.microsoft.com/office/drawing/2014/main" id="{0FCF421A-A313-8E34-27C7-444CD3F5C8B9}"/>
              </a:ext>
            </a:extLst>
          </p:cNvPr>
          <p:cNvSpPr>
            <a:spLocks noGrp="1"/>
          </p:cNvSpPr>
          <p:nvPr>
            <p:ph sz="quarter" idx="14"/>
          </p:nvPr>
        </p:nvSpPr>
        <p:spPr>
          <a:xfrm>
            <a:off x="642933" y="1741252"/>
            <a:ext cx="5184648" cy="3886200"/>
          </a:xfrm>
          <a:prstGeom prst="roundRect">
            <a:avLst/>
          </a:prstGeom>
          <a:ln w="38100">
            <a:solidFill>
              <a:srgbClr val="FFC000"/>
            </a:solidFill>
          </a:ln>
        </p:spPr>
        <p:txBody>
          <a:bodyPr lIns="0" tIns="0" rIns="0" bIns="0"/>
          <a:lstStyle/>
          <a:p>
            <a:pPr marL="0" marR="0" lvl="0" indent="0" algn="ctr" defTabSz="914400" rtl="0" eaLnBrk="1" fontAlgn="auto" latinLnBrk="0" hangingPunct="1">
              <a:lnSpc>
                <a:spcPct val="100000"/>
              </a:lnSpc>
              <a:spcBef>
                <a:spcPts val="0"/>
              </a:spcBef>
              <a:spcAft>
                <a:spcPts val="13800"/>
              </a:spcAft>
              <a:buClrTx/>
              <a:buSzTx/>
              <a:buFontTx/>
              <a:buNone/>
              <a:tabLst/>
              <a:defRPr/>
            </a:pPr>
            <a:r>
              <a:rPr kumimoji="0" lang="es-US" sz="2400" b="1" i="0" u="none" strike="noStrike" cap="none" normalizeH="0" baseline="0" noProof="0">
                <a:ln>
                  <a:noFill/>
                </a:ln>
                <a:solidFill>
                  <a:srgbClr val="00529B"/>
                </a:solidFill>
                <a:effectLst/>
                <a:uLnTx/>
                <a:uFillTx/>
                <a:latin typeface="Calibri" panose="020F0502020204030204"/>
                <a:ea typeface="+mn-ea"/>
                <a:cs typeface="+mn-cs"/>
              </a:rPr>
              <a:t>Período de espera</a:t>
            </a:r>
          </a:p>
          <a:p>
            <a:pPr marL="0" marR="0" lvl="0" indent="0" algn="l" defTabSz="685800" rtl="0" eaLnBrk="1" fontAlgn="auto" latinLnBrk="0" hangingPunct="1">
              <a:lnSpc>
                <a:spcPct val="100000"/>
              </a:lnSpc>
              <a:spcBef>
                <a:spcPts val="0"/>
              </a:spcBef>
              <a:spcAft>
                <a:spcPts val="1200"/>
              </a:spcAft>
              <a:buClr>
                <a:srgbClr val="00539A"/>
              </a:buClr>
              <a:buSzTx/>
              <a:buFont typeface="Wingdings" pitchFamily="2" charset="2"/>
              <a:buNone/>
              <a:tabLst/>
              <a:defRPr/>
            </a:pPr>
            <a:r>
              <a:rPr kumimoji="0" lang="es-US" sz="1600" b="0" i="0" u="none" strike="noStrike" cap="none" normalizeH="0" baseline="0" noProof="0">
                <a:ln>
                  <a:noFill/>
                </a:ln>
                <a:solidFill>
                  <a:srgbClr val="00529B"/>
                </a:solidFill>
                <a:effectLst/>
                <a:uLnTx/>
                <a:uFillTx/>
                <a:latin typeface="Arial" panose="020B0604020202020204" pitchFamily="34" charset="0"/>
                <a:ea typeface="+mn-ea"/>
                <a:cs typeface="Arial" panose="020B0604020202020204" pitchFamily="34" charset="0"/>
              </a:rPr>
              <a:t>La cobertura de su GHP/empleador es el único pagador durante los primeros 3 meses de diálisis</a:t>
            </a:r>
          </a:p>
        </p:txBody>
      </p:sp>
      <p:pic>
        <p:nvPicPr>
          <p:cNvPr id="5" name="Picture 4" descr="Gráfico que muestra el período de espera que comienza en el mes 1 y termina en el mes 3">
            <a:extLst>
              <a:ext uri="{FF2B5EF4-FFF2-40B4-BE49-F238E27FC236}">
                <a16:creationId xmlns:a16="http://schemas.microsoft.com/office/drawing/2014/main" id="{8CA43597-95BD-49D5-8CD2-272E6CCE718C}"/>
              </a:ext>
            </a:extLst>
          </p:cNvPr>
          <p:cNvPicPr>
            <a:picLocks noChangeAspect="1"/>
          </p:cNvPicPr>
          <p:nvPr/>
        </p:nvPicPr>
        <p:blipFill>
          <a:blip r:embed="rId4"/>
          <a:stretch>
            <a:fillRect/>
          </a:stretch>
        </p:blipFill>
        <p:spPr>
          <a:xfrm>
            <a:off x="1509939" y="2413528"/>
            <a:ext cx="3450635" cy="1396105"/>
          </a:xfrm>
          <a:prstGeom prst="rect">
            <a:avLst/>
          </a:prstGeom>
        </p:spPr>
      </p:pic>
      <p:sp>
        <p:nvSpPr>
          <p:cNvPr id="8" name="14 CuadroTexto">
            <a:extLst>
              <a:ext uri="{FF2B5EF4-FFF2-40B4-BE49-F238E27FC236}">
                <a16:creationId xmlns:a16="http://schemas.microsoft.com/office/drawing/2014/main" id="{1A334FF5-7383-91CE-5469-1934CA6CBFC6}"/>
              </a:ext>
            </a:extLst>
          </p:cNvPr>
          <p:cNvSpPr txBox="1"/>
          <p:nvPr/>
        </p:nvSpPr>
        <p:spPr>
          <a:xfrm>
            <a:off x="1624908" y="2894296"/>
            <a:ext cx="834023" cy="215444"/>
          </a:xfrm>
          <a:prstGeom prst="rect">
            <a:avLst/>
          </a:prstGeom>
          <a:solidFill>
            <a:srgbClr val="0070C0"/>
          </a:solidFill>
        </p:spPr>
        <p:txBody>
          <a:bodyPr wrap="square" tIns="0" bIns="0" rtlCol="0">
            <a:spAutoFit/>
          </a:bodyPr>
          <a:lstStyle/>
          <a:p>
            <a:pPr algn="ctr"/>
            <a:r>
              <a:rPr lang="es-MX" sz="1400" b="1" dirty="0">
                <a:solidFill>
                  <a:schemeClr val="bg1"/>
                </a:solidFill>
              </a:rPr>
              <a:t>MES</a:t>
            </a:r>
            <a:endParaRPr lang="es-US" sz="1400" b="1" dirty="0">
              <a:solidFill>
                <a:schemeClr val="bg1"/>
              </a:solidFill>
            </a:endParaRPr>
          </a:p>
        </p:txBody>
      </p:sp>
      <p:sp>
        <p:nvSpPr>
          <p:cNvPr id="9" name="14 CuadroTexto">
            <a:extLst>
              <a:ext uri="{FF2B5EF4-FFF2-40B4-BE49-F238E27FC236}">
                <a16:creationId xmlns:a16="http://schemas.microsoft.com/office/drawing/2014/main" id="{7CB83D52-AA9B-859F-AF94-48AE43BB262D}"/>
              </a:ext>
            </a:extLst>
          </p:cNvPr>
          <p:cNvSpPr txBox="1"/>
          <p:nvPr/>
        </p:nvSpPr>
        <p:spPr>
          <a:xfrm>
            <a:off x="4025558" y="2900151"/>
            <a:ext cx="834023" cy="215444"/>
          </a:xfrm>
          <a:prstGeom prst="rect">
            <a:avLst/>
          </a:prstGeom>
          <a:solidFill>
            <a:srgbClr val="0070C0"/>
          </a:solidFill>
        </p:spPr>
        <p:txBody>
          <a:bodyPr wrap="square" tIns="0" bIns="0" rtlCol="0">
            <a:spAutoFit/>
          </a:bodyPr>
          <a:lstStyle/>
          <a:p>
            <a:pPr algn="ctr"/>
            <a:r>
              <a:rPr lang="es-MX" sz="1400" b="1" dirty="0">
                <a:solidFill>
                  <a:schemeClr val="bg1"/>
                </a:solidFill>
              </a:rPr>
              <a:t>MES</a:t>
            </a:r>
            <a:endParaRPr lang="es-US" sz="1400" b="1" dirty="0">
              <a:solidFill>
                <a:schemeClr val="bg1"/>
              </a:solidFill>
            </a:endParaRPr>
          </a:p>
        </p:txBody>
      </p:sp>
      <p:sp>
        <p:nvSpPr>
          <p:cNvPr id="13" name="Content Placeholder 12">
            <a:extLst>
              <a:ext uri="{FF2B5EF4-FFF2-40B4-BE49-F238E27FC236}">
                <a16:creationId xmlns:a16="http://schemas.microsoft.com/office/drawing/2014/main" id="{EE3DF4F7-D419-1B33-C66B-F5539BFFC89D}"/>
              </a:ext>
            </a:extLst>
          </p:cNvPr>
          <p:cNvSpPr>
            <a:spLocks noGrp="1"/>
          </p:cNvSpPr>
          <p:nvPr>
            <p:ph sz="quarter" idx="15"/>
          </p:nvPr>
        </p:nvSpPr>
        <p:spPr>
          <a:xfrm>
            <a:off x="6018276" y="1741252"/>
            <a:ext cx="5184648" cy="4057084"/>
          </a:xfrm>
          <a:prstGeom prst="roundRect">
            <a:avLst/>
          </a:prstGeom>
          <a:ln w="38100">
            <a:solidFill>
              <a:srgbClr val="FFC000"/>
            </a:solidFill>
          </a:ln>
        </p:spPr>
        <p:txBody>
          <a:bodyPr lIns="0" tIns="0" rIns="0" bIns="0">
            <a:normAutofit/>
          </a:bodyPr>
          <a:lstStyle/>
          <a:p>
            <a:pPr marL="0" marR="0" lvl="0" indent="0" algn="ctr" defTabSz="914400" rtl="0" eaLnBrk="1" fontAlgn="auto" latinLnBrk="0" hangingPunct="1">
              <a:lnSpc>
                <a:spcPct val="100000"/>
              </a:lnSpc>
              <a:spcBef>
                <a:spcPts val="0"/>
              </a:spcBef>
              <a:spcAft>
                <a:spcPts val="13800"/>
              </a:spcAft>
              <a:buClrTx/>
              <a:buSzTx/>
              <a:buFontTx/>
              <a:buNone/>
              <a:tabLst/>
              <a:defRPr/>
            </a:pPr>
            <a:r>
              <a:rPr kumimoji="0" lang="es-US" sz="2400" b="1" i="0" u="none" strike="noStrike" cap="none" normalizeH="0" baseline="0" noProof="0">
                <a:ln>
                  <a:noFill/>
                </a:ln>
                <a:solidFill>
                  <a:srgbClr val="00529B"/>
                </a:solidFill>
                <a:effectLst/>
                <a:uLnTx/>
                <a:uFillTx/>
                <a:latin typeface="+mn-lt"/>
              </a:rPr>
              <a:t>Período de coordinación de 30 meses</a:t>
            </a:r>
          </a:p>
          <a:p>
            <a:pPr marL="0" marR="0" lvl="0" indent="0" algn="l" defTabSz="685800" rtl="0" eaLnBrk="1" fontAlgn="auto" latinLnBrk="0" hangingPunct="1">
              <a:lnSpc>
                <a:spcPct val="100000"/>
              </a:lnSpc>
              <a:spcBef>
                <a:spcPts val="0"/>
              </a:spcBef>
              <a:spcAft>
                <a:spcPts val="600"/>
              </a:spcAft>
              <a:buClrTx/>
              <a:buSzTx/>
              <a:buFont typeface="Wingdings" pitchFamily="2" charset="2"/>
              <a:buNone/>
              <a:tabLst/>
              <a:defRPr/>
            </a:pPr>
            <a:r>
              <a:rPr kumimoji="0" lang="es-US" sz="1600" b="0" i="0" u="none" strike="noStrike" cap="none" normalizeH="0" baseline="0" noProof="0">
                <a:ln>
                  <a:noFill/>
                </a:ln>
                <a:solidFill>
                  <a:srgbClr val="00529B"/>
                </a:solidFill>
                <a:effectLst/>
                <a:uLnTx/>
                <a:uFillTx/>
                <a:latin typeface="+mn-lt"/>
              </a:rPr>
              <a:t>Una vez que tenga la cobertura de Medicare por ESRD (por lo general al cuarto mes de diálisis):</a:t>
            </a:r>
          </a:p>
          <a:p>
            <a:pPr marL="548640" marR="0" lvl="1" indent="-274320" algn="l" defTabSz="6858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s-US" sz="1400" b="0" i="0" u="none" strike="noStrike" cap="none" normalizeH="0" baseline="0" noProof="0">
                <a:ln>
                  <a:noFill/>
                </a:ln>
                <a:solidFill>
                  <a:srgbClr val="00529B"/>
                </a:solidFill>
                <a:effectLst/>
                <a:uLnTx/>
                <a:uFillTx/>
                <a:latin typeface="+mn-lt"/>
              </a:rPr>
              <a:t>Su GHP/empleador paga primero sus facturas médicas y de hospital por 30 meses (ya sea que usted tenga Medicare o no)</a:t>
            </a:r>
          </a:p>
          <a:p>
            <a:pPr marL="548640" marR="0" lvl="1" indent="-274320" algn="l" defTabSz="6858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s-US" sz="1400" b="0" i="0" u="none" strike="noStrike" cap="none" normalizeH="0" baseline="0" noProof="0">
                <a:ln>
                  <a:noFill/>
                </a:ln>
                <a:solidFill>
                  <a:srgbClr val="00529B"/>
                </a:solidFill>
                <a:effectLst/>
                <a:uLnTx/>
                <a:uFillTx/>
                <a:latin typeface="+mn-lt"/>
              </a:rPr>
              <a:t>Medicare paga en segundo lugar</a:t>
            </a:r>
          </a:p>
        </p:txBody>
      </p:sp>
      <p:pic>
        <p:nvPicPr>
          <p:cNvPr id="7" name="Picture 6" descr="Gráfico que muestra el período de coordinación de 30 meses que comienza en el mes 4 y termina en el mes 30">
            <a:extLst>
              <a:ext uri="{FF2B5EF4-FFF2-40B4-BE49-F238E27FC236}">
                <a16:creationId xmlns:a16="http://schemas.microsoft.com/office/drawing/2014/main" id="{2CA1D4D8-0565-4B6B-8EBC-80DC99BB8C56}"/>
              </a:ext>
            </a:extLst>
          </p:cNvPr>
          <p:cNvPicPr>
            <a:picLocks noChangeAspect="1"/>
          </p:cNvPicPr>
          <p:nvPr/>
        </p:nvPicPr>
        <p:blipFill>
          <a:blip r:embed="rId5"/>
          <a:stretch>
            <a:fillRect/>
          </a:stretch>
        </p:blipFill>
        <p:spPr>
          <a:xfrm>
            <a:off x="6885283" y="2436407"/>
            <a:ext cx="3450635" cy="1396105"/>
          </a:xfrm>
          <a:prstGeom prst="rect">
            <a:avLst/>
          </a:prstGeom>
        </p:spPr>
      </p:pic>
      <p:sp>
        <p:nvSpPr>
          <p:cNvPr id="12" name="14 CuadroTexto">
            <a:extLst>
              <a:ext uri="{FF2B5EF4-FFF2-40B4-BE49-F238E27FC236}">
                <a16:creationId xmlns:a16="http://schemas.microsoft.com/office/drawing/2014/main" id="{03020B09-2085-0842-7C1E-2ACDF0D5DB1A}"/>
              </a:ext>
            </a:extLst>
          </p:cNvPr>
          <p:cNvSpPr txBox="1"/>
          <p:nvPr/>
        </p:nvSpPr>
        <p:spPr>
          <a:xfrm>
            <a:off x="6995645" y="2901050"/>
            <a:ext cx="834023" cy="215444"/>
          </a:xfrm>
          <a:prstGeom prst="rect">
            <a:avLst/>
          </a:prstGeom>
          <a:solidFill>
            <a:srgbClr val="0070C0"/>
          </a:solidFill>
        </p:spPr>
        <p:txBody>
          <a:bodyPr wrap="square" tIns="0" bIns="0" rtlCol="0">
            <a:spAutoFit/>
          </a:bodyPr>
          <a:lstStyle/>
          <a:p>
            <a:pPr algn="ctr"/>
            <a:r>
              <a:rPr lang="es-MX" sz="1400" b="1" dirty="0">
                <a:solidFill>
                  <a:schemeClr val="bg1"/>
                </a:solidFill>
              </a:rPr>
              <a:t>MES</a:t>
            </a:r>
            <a:endParaRPr lang="es-US" sz="1400" b="1" dirty="0">
              <a:solidFill>
                <a:schemeClr val="bg1"/>
              </a:solidFill>
            </a:endParaRPr>
          </a:p>
        </p:txBody>
      </p:sp>
      <p:sp>
        <p:nvSpPr>
          <p:cNvPr id="15" name="14 CuadroTexto">
            <a:extLst>
              <a:ext uri="{FF2B5EF4-FFF2-40B4-BE49-F238E27FC236}">
                <a16:creationId xmlns:a16="http://schemas.microsoft.com/office/drawing/2014/main" id="{191E6DA3-4F1E-EF53-D55F-1973AD2E2872}"/>
              </a:ext>
            </a:extLst>
          </p:cNvPr>
          <p:cNvSpPr txBox="1"/>
          <p:nvPr/>
        </p:nvSpPr>
        <p:spPr>
          <a:xfrm>
            <a:off x="9384278" y="2914035"/>
            <a:ext cx="834023" cy="215444"/>
          </a:xfrm>
          <a:prstGeom prst="rect">
            <a:avLst/>
          </a:prstGeom>
          <a:solidFill>
            <a:srgbClr val="0070C0"/>
          </a:solidFill>
        </p:spPr>
        <p:txBody>
          <a:bodyPr wrap="square" tIns="0" bIns="0" rtlCol="0">
            <a:spAutoFit/>
          </a:bodyPr>
          <a:lstStyle/>
          <a:p>
            <a:pPr algn="ctr"/>
            <a:r>
              <a:rPr lang="es-MX" sz="1400" b="1" dirty="0">
                <a:solidFill>
                  <a:schemeClr val="bg1"/>
                </a:solidFill>
              </a:rPr>
              <a:t>MES</a:t>
            </a:r>
            <a:endParaRPr lang="es-US" sz="1400" b="1" dirty="0">
              <a:solidFill>
                <a:schemeClr val="bg1"/>
              </a:solidFill>
            </a:endParaRPr>
          </a:p>
        </p:txBody>
      </p:sp>
      <p:pic>
        <p:nvPicPr>
          <p:cNvPr id="6" name="Picture 5">
            <a:extLst>
              <a:ext uri="{FF2B5EF4-FFF2-40B4-BE49-F238E27FC236}">
                <a16:creationId xmlns:a16="http://schemas.microsoft.com/office/drawing/2014/main" id="{26ED2AF9-39BB-458A-A0F5-8319C0E09795}"/>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972636" y="5957180"/>
            <a:ext cx="205331" cy="205331"/>
          </a:xfrm>
          <a:prstGeom prst="rect">
            <a:avLst/>
          </a:prstGeom>
        </p:spPr>
      </p:pic>
      <p:sp>
        <p:nvSpPr>
          <p:cNvPr id="14" name="Content Placeholder 13">
            <a:extLst>
              <a:ext uri="{FF2B5EF4-FFF2-40B4-BE49-F238E27FC236}">
                <a16:creationId xmlns:a16="http://schemas.microsoft.com/office/drawing/2014/main" id="{A85D5B38-B63D-3794-3A36-BD7BFC1D0A7E}"/>
              </a:ext>
            </a:extLst>
          </p:cNvPr>
          <p:cNvSpPr>
            <a:spLocks noGrp="1"/>
          </p:cNvSpPr>
          <p:nvPr>
            <p:ph sz="quarter" idx="16"/>
          </p:nvPr>
        </p:nvSpPr>
        <p:spPr>
          <a:xfrm>
            <a:off x="1177967" y="5922633"/>
            <a:ext cx="9680618" cy="439811"/>
          </a:xfrm>
        </p:spPr>
        <p:txBody>
          <a:bodyPr/>
          <a:lstStyle/>
          <a:p>
            <a:pPr marL="0" marR="0" lvl="0" indent="0" algn="l" defTabSz="685800" rtl="0" eaLnBrk="1" fontAlgn="auto" latinLnBrk="0" hangingPunct="1">
              <a:lnSpc>
                <a:spcPct val="90000"/>
              </a:lnSpc>
              <a:spcBef>
                <a:spcPts val="600"/>
              </a:spcBef>
              <a:spcAft>
                <a:spcPts val="0"/>
              </a:spcAft>
              <a:buClr>
                <a:srgbClr val="00539A"/>
              </a:buClr>
              <a:buSzTx/>
              <a:buFont typeface="Wingdings" pitchFamily="2" charset="2"/>
              <a:buNone/>
              <a:tabLst/>
              <a:defRPr/>
            </a:pPr>
            <a:r>
              <a:rPr kumimoji="0" lang="es-US" sz="1400" b="1" i="0" u="none" strike="noStrike" cap="none" normalizeH="0" baseline="0" noProof="0">
                <a:ln>
                  <a:noFill/>
                </a:ln>
                <a:solidFill>
                  <a:srgbClr val="00529B"/>
                </a:solidFill>
                <a:effectLst/>
                <a:uLnTx/>
                <a:uFillTx/>
                <a:latin typeface="Arial" panose="020B0604020202020204" pitchFamily="34" charset="0"/>
                <a:ea typeface="+mn-ea"/>
                <a:cs typeface="Arial" panose="020B0604020202020204" pitchFamily="34" charset="0"/>
              </a:rPr>
              <a:t>NOTA: </a:t>
            </a:r>
            <a:r>
              <a:rPr kumimoji="0" lang="es-US" sz="1400" b="0" i="0" u="none" strike="noStrike" cap="none" normalizeH="0" baseline="0" noProof="0">
                <a:ln>
                  <a:noFill/>
                </a:ln>
                <a:solidFill>
                  <a:srgbClr val="00529B"/>
                </a:solidFill>
                <a:effectLst/>
                <a:uLnTx/>
                <a:uFillTx/>
                <a:latin typeface="Arial" panose="020B0604020202020204" pitchFamily="34" charset="0"/>
                <a:ea typeface="+mn-ea"/>
                <a:cs typeface="Arial" panose="020B0604020202020204" pitchFamily="34" charset="0"/>
              </a:rPr>
              <a:t>Hay un período de coordinación de 30 meses por separado cada vez que se inscriba en Medicare por ESRD.</a:t>
            </a:r>
          </a:p>
        </p:txBody>
      </p:sp>
      <p:sp>
        <p:nvSpPr>
          <p:cNvPr id="17" name="Slide Number Placeholder 6">
            <a:extLst>
              <a:ext uri="{FF2B5EF4-FFF2-40B4-BE49-F238E27FC236}">
                <a16:creationId xmlns:a16="http://schemas.microsoft.com/office/drawing/2014/main" id="{9DE3A31E-066F-4ABC-8855-C4FA8FD7D5C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
        <p:nvSpPr>
          <p:cNvPr id="2" name="Date Placeholder 1">
            <a:extLst>
              <a:ext uri="{C183D7F6-B498-43B3-948B-1728B52AA6E4}">
                <adec:decorative xmlns:adec="http://schemas.microsoft.com/office/drawing/2017/decorative" val="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effectLst/>
                <a:uLnTx/>
                <a:uFillTx/>
                <a:latin typeface="Arial" panose="020B0604020202020204" pitchFamily="34" charset="0"/>
                <a:ea typeface="+mn-ea"/>
                <a:cs typeface="Arial" panose="020B0604020202020204" pitchFamily="34" charset="0"/>
              </a:rPr>
              <a:t>Febrero de 2025</a:t>
            </a:r>
          </a:p>
        </p:txBody>
      </p:sp>
      <p:sp>
        <p:nvSpPr>
          <p:cNvPr id="16" name="Footer Placeholder 3">
            <a:extLst>
              <a:ext uri="{FF2B5EF4-FFF2-40B4-BE49-F238E27FC236}">
                <a16:creationId xmlns:a16="http://schemas.microsoft.com/office/drawing/2014/main" id="{F5586B81-8503-F4D5-D865-196AD25DC595}"/>
              </a:ext>
              <a:ext uri="{C183D7F6-B498-43B3-948B-1728B52AA6E4}">
                <adec:decorative xmlns:adec="http://schemas.microsoft.com/office/drawing/2017/decorative" val="1"/>
              </a:ext>
            </a:extLst>
          </p:cNvPr>
          <p:cNvSpPr>
            <a:spLocks noGrp="1"/>
          </p:cNvSpPr>
          <p:nvPr>
            <p:ph type="ftr" sz="quarter" idx="11"/>
          </p:nvPr>
        </p:nvSpPr>
        <p:spPr>
          <a:xfrm>
            <a:off x="2086378" y="6492240"/>
            <a:ext cx="9086046" cy="365125"/>
          </a:xfrm>
        </p:spPr>
        <p:txBody>
          <a:bodyPr/>
          <a:lstStyle/>
          <a:p>
            <a:r>
              <a:rPr lang="es-US" dirty="0"/>
              <a:t>Medicare para personas con enfermedad renal en etapa terminal (ESRD)</a:t>
            </a:r>
          </a:p>
        </p:txBody>
      </p:sp>
    </p:spTree>
    <p:custDataLst>
      <p:tags r:id="rId1"/>
    </p:custDataLst>
    <p:extLst>
      <p:ext uri="{BB962C8B-B14F-4D97-AF65-F5344CB8AC3E}">
        <p14:creationId xmlns:p14="http://schemas.microsoft.com/office/powerpoint/2010/main" val="1314751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14">
                                            <p:txEl>
                                              <p:pRg st="0" end="0"/>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animBg="1"/>
      <p:bldP spid="8" grpId="0" animBg="1"/>
      <p:bldP spid="9" grpId="0" animBg="1"/>
      <p:bldP spid="13" grpId="0" uiExpand="1" animBg="1"/>
      <p:bldP spid="12" grpId="0" animBg="1"/>
      <p:bldP spid="15" grpId="0" animBg="1"/>
      <p:bldP spid="14"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Autofit/>
          </a:bodyPr>
          <a:lstStyle/>
          <a:p>
            <a:pPr>
              <a:lnSpc>
                <a:spcPct val="100000"/>
              </a:lnSpc>
            </a:pPr>
            <a:r>
              <a:rPr lang="es-US" dirty="0">
                <a:latin typeface="Arial Black"/>
              </a:rPr>
              <a:t>Consideraciones de inscripción: </a:t>
            </a:r>
            <a:br>
              <a:rPr lang="es-US" dirty="0">
                <a:latin typeface="Arial Black"/>
              </a:rPr>
            </a:br>
            <a:r>
              <a:rPr lang="es-US" dirty="0">
                <a:latin typeface="Arial Black"/>
              </a:rPr>
              <a:t>Período de coordinación de 30 meses</a:t>
            </a:r>
          </a:p>
        </p:txBody>
      </p:sp>
      <p:sp>
        <p:nvSpPr>
          <p:cNvPr id="5" name="Content Placeholder 4"/>
          <p:cNvSpPr>
            <a:spLocks noGrp="1"/>
          </p:cNvSpPr>
          <p:nvPr>
            <p:ph type="body" sz="quarter" idx="13"/>
          </p:nvPr>
        </p:nvSpPr>
        <p:spPr>
          <a:xfrm>
            <a:off x="556968" y="1184263"/>
            <a:ext cx="5095792" cy="597026"/>
          </a:xfrm>
        </p:spPr>
        <p:txBody>
          <a:bodyPr vert="horz" lIns="91440" tIns="45720" rIns="91440" bIns="45720" rtlCol="0" anchor="t">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2400" b="1" i="0" u="none" strike="noStrike" cap="none" normalizeH="0" baseline="0" noProof="0">
                <a:ln>
                  <a:noFill/>
                </a:ln>
                <a:solidFill>
                  <a:srgbClr val="00529B"/>
                </a:solidFill>
                <a:effectLst/>
                <a:uLnTx/>
                <a:uFillTx/>
                <a:latin typeface="Arial" panose="020B0604020202020204" pitchFamily="34" charset="0"/>
                <a:ea typeface="+mn-ea"/>
                <a:cs typeface="Arial" panose="020B0604020202020204" pitchFamily="34" charset="0"/>
              </a:rPr>
              <a:t>Si tiene cobertura de un GHP:</a:t>
            </a:r>
          </a:p>
        </p:txBody>
      </p:sp>
      <p:sp>
        <p:nvSpPr>
          <p:cNvPr id="15" name="Rectangle: Rounded Corners 14">
            <a:extLst>
              <a:ext uri="{FF2B5EF4-FFF2-40B4-BE49-F238E27FC236}">
                <a16:creationId xmlns:a16="http://schemas.microsoft.com/office/drawing/2014/main" id="{D7A805CC-8D91-B211-7756-21B4EFADB3E1}"/>
              </a:ext>
              <a:ext uri="{C183D7F6-B498-43B3-948B-1728B52AA6E4}">
                <adec:decorative xmlns:adec="http://schemas.microsoft.com/office/drawing/2017/decorative" val="1"/>
              </a:ext>
            </a:extLst>
          </p:cNvPr>
          <p:cNvSpPr/>
          <p:nvPr/>
        </p:nvSpPr>
        <p:spPr>
          <a:xfrm>
            <a:off x="225409" y="1808727"/>
            <a:ext cx="5609438" cy="4134870"/>
          </a:xfrm>
          <a:prstGeom prst="roundRect">
            <a:avLst>
              <a:gd name="adj" fmla="val 13292"/>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C46D02AC-3BFB-6B64-6679-71ACE0D38DDC}"/>
              </a:ext>
            </a:extLst>
          </p:cNvPr>
          <p:cNvSpPr>
            <a:spLocks noGrp="1"/>
          </p:cNvSpPr>
          <p:nvPr>
            <p:ph type="body" sz="quarter" idx="14"/>
          </p:nvPr>
        </p:nvSpPr>
        <p:spPr>
          <a:xfrm>
            <a:off x="979841" y="1832791"/>
            <a:ext cx="4889241" cy="4114800"/>
          </a:xfrm>
          <a:prstGeom prst="roundRect">
            <a:avLst>
              <a:gd name="adj" fmla="val 13579"/>
            </a:avLst>
          </a:prstGeom>
          <a:solidFill>
            <a:schemeClr val="bg1"/>
          </a:solidFill>
          <a:ln w="38100">
            <a:solidFill>
              <a:srgbClr val="00529B"/>
            </a:solidFill>
          </a:ln>
          <a:effectLst>
            <a:outerShdw blurRad="50800" dist="38100" dir="8100000" algn="tr" rotWithShape="0">
              <a:prstClr val="black">
                <a:alpha val="40000"/>
              </a:prstClr>
            </a:outerShdw>
          </a:effectLst>
        </p:spPr>
        <p:txBody>
          <a:bodyPr lIns="0" tIns="0" rIns="0" bIns="0">
            <a:normAutofit/>
          </a:bodyPr>
          <a:lstStyle/>
          <a:p>
            <a:pPr marL="0" marR="0" lvl="0" indent="0" algn="l" defTabSz="685800" rtl="0" eaLnBrk="1" fontAlgn="auto" latinLnBrk="0" hangingPunct="1">
              <a:lnSpc>
                <a:spcPct val="100000"/>
              </a:lnSpc>
              <a:spcBef>
                <a:spcPts val="0"/>
              </a:spcBef>
              <a:spcAft>
                <a:spcPts val="600"/>
              </a:spcAft>
              <a:buClr>
                <a:srgbClr val="00539A"/>
              </a:buClr>
              <a:buSzTx/>
              <a:buFont typeface="Wingdings" pitchFamily="2" charset="2"/>
              <a:buNone/>
              <a:tabLst/>
              <a:defRPr/>
            </a:pPr>
            <a:r>
              <a:rPr kumimoji="0" lang="es-US" sz="2200" b="1" i="0" u="none" strike="noStrike" cap="none" normalizeH="0" baseline="0" noProof="0" dirty="0">
                <a:ln>
                  <a:noFill/>
                </a:ln>
                <a:solidFill>
                  <a:srgbClr val="00529B"/>
                </a:solidFill>
                <a:effectLst/>
                <a:uLnTx/>
                <a:uFillTx/>
              </a:rPr>
              <a:t>Opción 1: </a:t>
            </a:r>
          </a:p>
          <a:p>
            <a:pPr marL="0" marR="0" lvl="0" indent="0" algn="l" defTabSz="685800" rtl="0" eaLnBrk="1" fontAlgn="auto" latinLnBrk="0" hangingPunct="1">
              <a:lnSpc>
                <a:spcPct val="100000"/>
              </a:lnSpc>
              <a:spcBef>
                <a:spcPts val="0"/>
              </a:spcBef>
              <a:spcAft>
                <a:spcPts val="600"/>
              </a:spcAft>
              <a:buClr>
                <a:srgbClr val="00539A"/>
              </a:buClr>
              <a:buSzTx/>
              <a:buFont typeface="Wingdings" pitchFamily="2" charset="2"/>
              <a:buNone/>
              <a:tabLst/>
              <a:defRPr/>
            </a:pPr>
            <a:r>
              <a:rPr kumimoji="0" lang="es-US" sz="1800" b="0" i="0" u="none" strike="noStrike" cap="none" normalizeH="0" baseline="0" noProof="0" dirty="0">
                <a:ln>
                  <a:noFill/>
                </a:ln>
                <a:solidFill>
                  <a:srgbClr val="00529B"/>
                </a:solidFill>
                <a:effectLst/>
                <a:uLnTx/>
                <a:uFillTx/>
              </a:rPr>
              <a:t>Obtenga Medicare durante el período de coordinación de 30 meses para ayudar con los gastos de bolsillo</a:t>
            </a:r>
          </a:p>
          <a:p>
            <a:pPr marL="400050" marR="0" lvl="1" indent="-273050" algn="l" defTabSz="6858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s-US" sz="1500" b="0" i="0" u="none" strike="noStrike" cap="none" normalizeH="0" baseline="0" noProof="0" dirty="0">
                <a:ln>
                  <a:noFill/>
                </a:ln>
                <a:solidFill>
                  <a:srgbClr val="00529B"/>
                </a:solidFill>
                <a:effectLst/>
                <a:uLnTx/>
                <a:uFillTx/>
              </a:rPr>
              <a:t>Deducible anual, copago y </a:t>
            </a:r>
            <a:r>
              <a:rPr kumimoji="0" lang="es-US" sz="1500" b="0" i="0" u="none" strike="noStrike" cap="none" normalizeH="0" baseline="0" noProof="0" dirty="0" err="1">
                <a:ln>
                  <a:noFill/>
                </a:ln>
                <a:solidFill>
                  <a:srgbClr val="00529B"/>
                </a:solidFill>
                <a:effectLst/>
                <a:uLnTx/>
                <a:uFillTx/>
              </a:rPr>
              <a:t>coseguro</a:t>
            </a:r>
            <a:r>
              <a:rPr kumimoji="0" lang="es-US" sz="1500" b="0" i="0" u="none" strike="noStrike" cap="none" normalizeH="0" baseline="0" noProof="0" dirty="0">
                <a:ln>
                  <a:noFill/>
                </a:ln>
                <a:solidFill>
                  <a:srgbClr val="00529B"/>
                </a:solidFill>
                <a:effectLst/>
                <a:uLnTx/>
                <a:uFillTx/>
              </a:rPr>
              <a:t> de GHP</a:t>
            </a:r>
          </a:p>
          <a:p>
            <a:pPr marL="400050" marR="0" lvl="1" indent="-273050" algn="l" defTabSz="6858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s-US" sz="1500" b="0" i="0" u="none" strike="noStrike" cap="none" normalizeH="0" baseline="0" noProof="0" dirty="0">
                <a:ln>
                  <a:noFill/>
                </a:ln>
                <a:solidFill>
                  <a:srgbClr val="00529B"/>
                </a:solidFill>
                <a:effectLst/>
                <a:uLnTx/>
                <a:uFillTx/>
              </a:rPr>
              <a:t>Medicamentos inmunosupresores </a:t>
            </a:r>
          </a:p>
          <a:p>
            <a:pPr marL="400050" marR="0" lvl="1" indent="-273050" algn="l" defTabSz="6858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s-US" sz="1500" b="0" i="0" u="none" strike="noStrike" cap="none" normalizeH="0" baseline="0" noProof="0" dirty="0">
                <a:ln>
                  <a:noFill/>
                </a:ln>
                <a:solidFill>
                  <a:srgbClr val="00529B"/>
                </a:solidFill>
                <a:effectLst/>
                <a:uLnTx/>
                <a:uFillTx/>
              </a:rPr>
              <a:t>Cobertura para un donador vivo</a:t>
            </a:r>
          </a:p>
        </p:txBody>
      </p:sp>
      <p:pic>
        <p:nvPicPr>
          <p:cNvPr id="6" name="Graphic 6">
            <a:extLst>
              <a:ext uri="{FF2B5EF4-FFF2-40B4-BE49-F238E27FC236}">
                <a16:creationId xmlns:a16="http://schemas.microsoft.com/office/drawing/2014/main" id="{DAD6A0FD-D248-4162-A4E3-93D42BB64C04}"/>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37949" y="3523405"/>
            <a:ext cx="717171" cy="717171"/>
          </a:xfrm>
          <a:prstGeom prst="rect">
            <a:avLst/>
          </a:prstGeom>
        </p:spPr>
      </p:pic>
      <p:sp>
        <p:nvSpPr>
          <p:cNvPr id="16" name="Rectangle: Rounded Corners 15">
            <a:extLst>
              <a:ext uri="{FF2B5EF4-FFF2-40B4-BE49-F238E27FC236}">
                <a16:creationId xmlns:a16="http://schemas.microsoft.com/office/drawing/2014/main" id="{B4FE6DDD-896B-A7D2-647B-B6F95CFD7EE1}"/>
              </a:ext>
              <a:ext uri="{C183D7F6-B498-43B3-948B-1728B52AA6E4}">
                <adec:decorative xmlns:adec="http://schemas.microsoft.com/office/drawing/2017/decorative" val="1"/>
              </a:ext>
            </a:extLst>
          </p:cNvPr>
          <p:cNvSpPr/>
          <p:nvPr/>
        </p:nvSpPr>
        <p:spPr>
          <a:xfrm>
            <a:off x="6114605" y="1808727"/>
            <a:ext cx="5843818" cy="4134869"/>
          </a:xfrm>
          <a:prstGeom prst="roundRect">
            <a:avLst>
              <a:gd name="adj" fmla="val 13292"/>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E15A781F-4531-671B-9E73-4A77976EE28F}"/>
              </a:ext>
            </a:extLst>
          </p:cNvPr>
          <p:cNvSpPr>
            <a:spLocks noGrp="1"/>
          </p:cNvSpPr>
          <p:nvPr>
            <p:ph type="body" sz="quarter" idx="15"/>
          </p:nvPr>
        </p:nvSpPr>
        <p:spPr>
          <a:xfrm>
            <a:off x="6905159" y="1828800"/>
            <a:ext cx="5053264" cy="4114800"/>
          </a:xfrm>
          <a:prstGeom prst="roundRect">
            <a:avLst>
              <a:gd name="adj" fmla="val 11485"/>
            </a:avLst>
          </a:prstGeom>
          <a:solidFill>
            <a:schemeClr val="bg1"/>
          </a:solidFill>
          <a:ln w="38100">
            <a:solidFill>
              <a:srgbClr val="00529B"/>
            </a:solidFill>
          </a:ln>
          <a:effectLst>
            <a:outerShdw blurRad="50800" dist="38100" dir="8100000" algn="tr" rotWithShape="0">
              <a:prstClr val="black">
                <a:alpha val="40000"/>
              </a:prstClr>
            </a:outerShdw>
          </a:effectLst>
        </p:spPr>
        <p:txBody>
          <a:bodyPr wrap="square" lIns="0" tIns="0" rIns="0" bIns="0">
            <a:noAutofit/>
          </a:bodyPr>
          <a:lstStyle/>
          <a:p>
            <a:pPr marL="0" marR="0" lvl="0" indent="0" algn="l" defTabSz="685800" rtl="0" eaLnBrk="1" fontAlgn="auto" latinLnBrk="0" hangingPunct="1">
              <a:lnSpc>
                <a:spcPct val="100000"/>
              </a:lnSpc>
              <a:spcBef>
                <a:spcPts val="0"/>
              </a:spcBef>
              <a:spcAft>
                <a:spcPts val="600"/>
              </a:spcAft>
              <a:buClrTx/>
              <a:buSzTx/>
              <a:buFontTx/>
              <a:buNone/>
              <a:tabLst/>
              <a:defRPr/>
            </a:pPr>
            <a:r>
              <a:rPr kumimoji="0" lang="es-US" sz="2200" b="1" i="0" u="none" strike="noStrike" cap="none" normalizeH="0" baseline="0" noProof="0" dirty="0">
                <a:ln>
                  <a:noFill/>
                </a:ln>
                <a:solidFill>
                  <a:srgbClr val="00529B"/>
                </a:solidFill>
                <a:effectLst/>
                <a:uLnTx/>
                <a:uFillTx/>
              </a:rPr>
              <a:t>Opción 2: </a:t>
            </a:r>
          </a:p>
          <a:p>
            <a:pPr marL="0" marR="0" lvl="0" indent="0" algn="l" defTabSz="685800" rtl="0" eaLnBrk="1" fontAlgn="auto" latinLnBrk="0" hangingPunct="1">
              <a:lnSpc>
                <a:spcPct val="100000"/>
              </a:lnSpc>
              <a:spcBef>
                <a:spcPts val="0"/>
              </a:spcBef>
              <a:spcAft>
                <a:spcPts val="400"/>
              </a:spcAft>
              <a:buClrTx/>
              <a:buSzTx/>
              <a:buFontTx/>
              <a:buNone/>
              <a:tabLst/>
              <a:defRPr/>
            </a:pPr>
            <a:r>
              <a:rPr kumimoji="0" lang="es-US" sz="1800" b="0" i="0" u="none" strike="noStrike" cap="none" normalizeH="0" baseline="0" noProof="0" dirty="0">
                <a:ln>
                  <a:noFill/>
                </a:ln>
                <a:solidFill>
                  <a:srgbClr val="00529B"/>
                </a:solidFill>
                <a:effectLst/>
                <a:uLnTx/>
                <a:uFillTx/>
              </a:rPr>
              <a:t>Retrasar la solicitud hasta después del período de coordinación</a:t>
            </a:r>
          </a:p>
          <a:p>
            <a:pPr marL="344488" marR="0" lvl="1" indent="-231775" algn="l" defTabSz="685800" rtl="0" eaLnBrk="1" fontAlgn="auto" latinLnBrk="0" hangingPunct="1">
              <a:lnSpc>
                <a:spcPct val="100000"/>
              </a:lnSpc>
              <a:spcBef>
                <a:spcPts val="0"/>
              </a:spcBef>
              <a:spcAft>
                <a:spcPts val="400"/>
              </a:spcAft>
              <a:buClrTx/>
              <a:buSzTx/>
              <a:buFont typeface="Wingdings" panose="05000000000000000000" pitchFamily="2" charset="2"/>
              <a:buChar char="§"/>
              <a:tabLst/>
              <a:defRPr/>
            </a:pPr>
            <a:r>
              <a:rPr kumimoji="0" lang="es-US" sz="1300" b="1" i="0" u="none" strike="noStrike" cap="none" normalizeH="0" baseline="0" noProof="0" dirty="0">
                <a:ln>
                  <a:noFill/>
                </a:ln>
                <a:solidFill>
                  <a:srgbClr val="00529B"/>
                </a:solidFill>
                <a:effectLst/>
                <a:uLnTx/>
                <a:uFillTx/>
              </a:rPr>
              <a:t>Si demora la inscripción en la Parte A y la Parte B,</a:t>
            </a:r>
            <a:r>
              <a:rPr kumimoji="0" lang="es-US" sz="1300" i="0" u="none" strike="noStrike" cap="none" normalizeH="0" baseline="0" noProof="0" dirty="0">
                <a:ln>
                  <a:noFill/>
                </a:ln>
                <a:solidFill>
                  <a:srgbClr val="00529B"/>
                </a:solidFill>
                <a:effectLst/>
                <a:uLnTx/>
                <a:uFillTx/>
              </a:rPr>
              <a:t> puede inscribirse en cualquier momento sin esperar ni recibir multa</a:t>
            </a:r>
          </a:p>
          <a:p>
            <a:pPr marL="344488" marR="0" lvl="1" indent="-231775" algn="l" defTabSz="685800" rtl="0" eaLnBrk="1" fontAlgn="auto" latinLnBrk="0" hangingPunct="1">
              <a:lnSpc>
                <a:spcPct val="100000"/>
              </a:lnSpc>
              <a:spcBef>
                <a:spcPts val="0"/>
              </a:spcBef>
              <a:spcAft>
                <a:spcPts val="400"/>
              </a:spcAft>
              <a:buClrTx/>
              <a:buSzTx/>
              <a:buFont typeface="Wingdings" panose="05000000000000000000" pitchFamily="2" charset="2"/>
              <a:buChar char="§"/>
              <a:tabLst/>
              <a:defRPr/>
            </a:pPr>
            <a:r>
              <a:rPr kumimoji="0" lang="es-US" sz="1300" b="1" i="0" u="none" strike="noStrike" cap="none" normalizeH="0" baseline="0" noProof="0" dirty="0">
                <a:ln>
                  <a:noFill/>
                </a:ln>
                <a:solidFill>
                  <a:srgbClr val="00529B"/>
                </a:solidFill>
                <a:effectLst/>
                <a:uLnTx/>
                <a:uFillTx/>
              </a:rPr>
              <a:t>Si se inscribe en la Parte A, pero retrasa la Parte B,</a:t>
            </a:r>
            <a:r>
              <a:rPr kumimoji="0" lang="es-US" sz="1300" i="0" u="none" strike="noStrike" cap="none" normalizeH="0" baseline="0" noProof="0" dirty="0">
                <a:ln>
                  <a:noFill/>
                </a:ln>
                <a:solidFill>
                  <a:srgbClr val="00529B"/>
                </a:solidFill>
                <a:effectLst/>
                <a:uLnTx/>
                <a:uFillTx/>
              </a:rPr>
              <a:t> no podrá inscribirse en la Parte B hasta el próximo Período </a:t>
            </a:r>
            <a:br>
              <a:rPr kumimoji="0" lang="es-US" sz="1300" i="0" u="none" strike="noStrike" cap="none" normalizeH="0" baseline="0" noProof="0" dirty="0">
                <a:ln>
                  <a:noFill/>
                </a:ln>
                <a:solidFill>
                  <a:srgbClr val="00529B"/>
                </a:solidFill>
                <a:effectLst/>
                <a:uLnTx/>
                <a:uFillTx/>
              </a:rPr>
            </a:br>
            <a:r>
              <a:rPr kumimoji="0" lang="es-US" sz="1300" i="0" u="none" strike="noStrike" cap="none" normalizeH="0" baseline="0" noProof="0" dirty="0">
                <a:ln>
                  <a:noFill/>
                </a:ln>
                <a:solidFill>
                  <a:srgbClr val="00529B"/>
                </a:solidFill>
                <a:effectLst/>
                <a:uLnTx/>
                <a:uFillTx/>
              </a:rPr>
              <a:t>de Inscripción General (GEP) y es posible que deba pagar una multa.</a:t>
            </a:r>
          </a:p>
          <a:p>
            <a:pPr marL="344488" marR="0" lvl="1" indent="-231775" algn="l" defTabSz="6858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s-US" sz="1300" b="1" i="0" u="none" strike="noStrike" cap="none" normalizeH="0" baseline="0" noProof="0" dirty="0">
                <a:ln>
                  <a:noFill/>
                </a:ln>
                <a:solidFill>
                  <a:srgbClr val="00529B"/>
                </a:solidFill>
                <a:effectLst/>
                <a:uLnTx/>
                <a:uFillTx/>
              </a:rPr>
              <a:t>Si se inscribe en la Parte A (o en la Parte A y la Parte B), puede retrasar su inscripción en la cobertura de medicamentos de Medicare (Parte D)</a:t>
            </a:r>
            <a:r>
              <a:rPr kumimoji="0" lang="es-US" sz="1300" i="0" u="none" strike="noStrike" cap="none" normalizeH="0" baseline="0" noProof="0" dirty="0">
                <a:ln>
                  <a:noFill/>
                </a:ln>
                <a:solidFill>
                  <a:srgbClr val="00529B"/>
                </a:solidFill>
                <a:effectLst/>
                <a:uLnTx/>
                <a:uFillTx/>
              </a:rPr>
              <a:t> si tiene otra cobertura acreditable de medicamentos. </a:t>
            </a:r>
            <a:r>
              <a:rPr kumimoji="0" lang="es-US" sz="1300" b="0" i="0" u="none" strike="noStrike" cap="none" normalizeH="0" baseline="0" noProof="0" dirty="0">
                <a:ln>
                  <a:noFill/>
                </a:ln>
                <a:solidFill>
                  <a:srgbClr val="00529B"/>
                </a:solidFill>
                <a:effectLst/>
                <a:uLnTx/>
                <a:uFillTx/>
              </a:rPr>
              <a:t> Si no se inscribe en la Parte D o no tiene otra cobertura de medicamentos acreditable, es posible que deba pagar una multa si se inscribe en la Parte D posteriormente. </a:t>
            </a:r>
          </a:p>
        </p:txBody>
      </p:sp>
      <p:pic>
        <p:nvPicPr>
          <p:cNvPr id="18" name="Graphic 17">
            <a:extLst>
              <a:ext uri="{FF2B5EF4-FFF2-40B4-BE49-F238E27FC236}">
                <a16:creationId xmlns:a16="http://schemas.microsoft.com/office/drawing/2014/main" id="{A35A31FE-03FF-A837-C9A1-8BE90BE278C6}"/>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95787" y="3617496"/>
            <a:ext cx="586984" cy="586984"/>
          </a:xfrm>
          <a:prstGeom prst="rect">
            <a:avLst/>
          </a:prstGeom>
        </p:spPr>
      </p:pic>
      <p:sp>
        <p:nvSpPr>
          <p:cNvPr id="10" name="Slide Number Placeholder 5">
            <a:extLst>
              <a:ext uri="{FF2B5EF4-FFF2-40B4-BE49-F238E27FC236}">
                <a16:creationId xmlns:a16="http://schemas.microsoft.com/office/drawing/2014/main" id="{933BC250-3174-2C0C-CDCE-0D15BEB35641}"/>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23</a:t>
            </a:fld>
            <a:endParaRPr lang="en-US"/>
          </a:p>
        </p:txBody>
      </p:sp>
      <p:sp>
        <p:nvSpPr>
          <p:cNvPr id="13" name="Date Placeholder 1">
            <a:extLst>
              <a:ext uri="{FF2B5EF4-FFF2-40B4-BE49-F238E27FC236}">
                <a16:creationId xmlns:a16="http://schemas.microsoft.com/office/drawing/2014/main" id="{0895D1E9-CA89-DB19-E0FE-0B4EB5D8D27E}"/>
              </a:ext>
              <a:ext uri="{C183D7F6-B498-43B3-948B-1728B52AA6E4}">
                <adec:decorative xmlns:adec="http://schemas.microsoft.com/office/drawing/2017/decorative" val="1"/>
              </a:ext>
            </a:extLst>
          </p:cNvPr>
          <p:cNvSpPr>
            <a:spLocks noGrp="1"/>
          </p:cNvSpPr>
          <p:nvPr>
            <p:ph type="dt" sz="half" idx="10"/>
          </p:nvPr>
        </p:nvSpPr>
        <p:spPr/>
        <p:txBody>
          <a:bodyPr/>
          <a:lstStyle/>
          <a:p>
            <a:r>
              <a:rPr lang="es-US"/>
              <a:t>Febrero de 2025</a:t>
            </a:r>
          </a:p>
        </p:txBody>
      </p:sp>
      <p:sp>
        <p:nvSpPr>
          <p:cNvPr id="7" name="Footer Placeholder 3">
            <a:extLst>
              <a:ext uri="{FF2B5EF4-FFF2-40B4-BE49-F238E27FC236}">
                <a16:creationId xmlns:a16="http://schemas.microsoft.com/office/drawing/2014/main" id="{B0008673-3562-EE38-26DF-3DC69A68A9C1}"/>
              </a:ext>
              <a:ext uri="{C183D7F6-B498-43B3-948B-1728B52AA6E4}">
                <adec:decorative xmlns:adec="http://schemas.microsoft.com/office/drawing/2017/decorative" val="1"/>
              </a:ext>
            </a:extLst>
          </p:cNvPr>
          <p:cNvSpPr>
            <a:spLocks noGrp="1"/>
          </p:cNvSpPr>
          <p:nvPr>
            <p:ph type="ftr" sz="quarter" idx="11"/>
          </p:nvPr>
        </p:nvSpPr>
        <p:spPr>
          <a:xfrm>
            <a:off x="2086378" y="6492240"/>
            <a:ext cx="9086046" cy="365125"/>
          </a:xfrm>
        </p:spPr>
        <p:txBody>
          <a:bodyPr/>
          <a:lstStyle/>
          <a:p>
            <a:r>
              <a:rPr lang="es-US" dirty="0"/>
              <a:t>Medicare para personas con enfermedad renal en etapa terminal (ESRD)</a:t>
            </a:r>
          </a:p>
        </p:txBody>
      </p:sp>
    </p:spTree>
    <p:custDataLst>
      <p:tags r:id="rId1"/>
    </p:custDataLst>
    <p:extLst>
      <p:ext uri="{BB962C8B-B14F-4D97-AF65-F5344CB8AC3E}">
        <p14:creationId xmlns:p14="http://schemas.microsoft.com/office/powerpoint/2010/main" val="632991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bg/>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bg/>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 end="1"/>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uiExpand="1" build="p" animBg="1"/>
      <p:bldP spid="16" grpId="0" animBg="1"/>
      <p:bldP spid="3" grpId="0" uiExpand="1" build="p"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9109"/>
            <a:ext cx="12192000" cy="917724"/>
          </a:xfrm>
        </p:spPr>
        <p:txBody>
          <a:bodyPr anchor="ctr">
            <a:normAutofit/>
          </a:bodyPr>
          <a:lstStyle/>
          <a:p>
            <a:r>
              <a:rPr lang="es-US" sz="3000" dirty="0"/>
              <a:t>Consideraciones de inscripción: </a:t>
            </a:r>
            <a:br>
              <a:rPr lang="es-US" sz="3000" dirty="0"/>
            </a:br>
            <a:r>
              <a:rPr lang="es-US" sz="3000" dirty="0"/>
              <a:t>Medicamentos para trasplantes</a:t>
            </a:r>
          </a:p>
        </p:txBody>
      </p:sp>
      <p:graphicFrame>
        <p:nvGraphicFramePr>
          <p:cNvPr id="10" name="Content Placeholder 9">
            <a:extLst>
              <a:ext uri="{FF2B5EF4-FFF2-40B4-BE49-F238E27FC236}">
                <a16:creationId xmlns:a16="http://schemas.microsoft.com/office/drawing/2014/main" id="{76F31D9B-DF30-E41A-E4ED-432DC4DAF4A4}"/>
              </a:ext>
            </a:extLst>
          </p:cNvPr>
          <p:cNvGraphicFramePr>
            <a:graphicFrameLocks noGrp="1"/>
          </p:cNvGraphicFramePr>
          <p:nvPr>
            <p:ph sz="half" idx="1"/>
            <p:extLst>
              <p:ext uri="{D42A27DB-BD31-4B8C-83A1-F6EECF244321}">
                <p14:modId xmlns:p14="http://schemas.microsoft.com/office/powerpoint/2010/main" val="130457922"/>
              </p:ext>
            </p:extLst>
          </p:nvPr>
        </p:nvGraphicFramePr>
        <p:xfrm>
          <a:off x="518159" y="1146369"/>
          <a:ext cx="11155680" cy="3898518"/>
        </p:xfrm>
        <a:graphic>
          <a:graphicData uri="http://schemas.openxmlformats.org/drawingml/2006/table">
            <a:tbl>
              <a:tblPr firstRow="1" bandRow="1">
                <a:tableStyleId>{7DF18680-E054-41AD-8BC1-D1AEF772440D}</a:tableStyleId>
              </a:tblPr>
              <a:tblGrid>
                <a:gridCol w="5592185">
                  <a:extLst>
                    <a:ext uri="{9D8B030D-6E8A-4147-A177-3AD203B41FA5}">
                      <a16:colId xmlns:a16="http://schemas.microsoft.com/office/drawing/2014/main" val="3641739695"/>
                    </a:ext>
                  </a:extLst>
                </a:gridCol>
                <a:gridCol w="5563495">
                  <a:extLst>
                    <a:ext uri="{9D8B030D-6E8A-4147-A177-3AD203B41FA5}">
                      <a16:colId xmlns:a16="http://schemas.microsoft.com/office/drawing/2014/main" val="838593972"/>
                    </a:ext>
                  </a:extLst>
                </a:gridCol>
              </a:tblGrid>
              <a:tr h="762412">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s-US" sz="2200" u="none" strike="noStrike" cap="none" normalizeH="0" baseline="0" dirty="0">
                          <a:ln>
                            <a:noFill/>
                          </a:ln>
                          <a:effectLst/>
                        </a:rPr>
                        <a:t>Parte B de Medicare</a:t>
                      </a:r>
                    </a:p>
                  </a:txBody>
                  <a:tcPr marL="62617" marR="62617" marT="34290" marB="34290">
                    <a:solidFill>
                      <a:srgbClr val="00529B"/>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s-US" sz="2200" u="none" strike="noStrike" cap="none" normalizeH="0" baseline="0" dirty="0">
                          <a:ln>
                            <a:noFill/>
                          </a:ln>
                          <a:effectLst/>
                        </a:rPr>
                        <a:t>Cobertura de medicamentos de Medicare (Parte D)</a:t>
                      </a:r>
                    </a:p>
                  </a:txBody>
                  <a:tcPr marL="62617" marR="62617" marT="34290" marB="34290">
                    <a:solidFill>
                      <a:srgbClr val="00529B"/>
                    </a:solidFill>
                  </a:tcPr>
                </a:tc>
                <a:extLst>
                  <a:ext uri="{0D108BD9-81ED-4DB2-BD59-A6C34878D82A}">
                    <a16:rowId xmlns:a16="http://schemas.microsoft.com/office/drawing/2014/main" val="944678601"/>
                  </a:ext>
                </a:extLst>
              </a:tr>
              <a:tr h="313610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kumimoji="0" lang="es-US" sz="2000" b="1" u="none" strike="noStrike" cap="none" normalizeH="0" baseline="0" noProof="0" dirty="0">
                          <a:ln>
                            <a:noFill/>
                          </a:ln>
                          <a:solidFill>
                            <a:srgbClr val="00529B"/>
                          </a:solidFill>
                          <a:effectLst/>
                          <a:uLnTx/>
                          <a:uFillTx/>
                        </a:rPr>
                        <a:t>Si únicamente es elegible para Medicare porque tiene ESRD, la Parte B solo cubrirá sus medicamentos del trasplante si cumple con estas condiciones: </a:t>
                      </a:r>
                    </a:p>
                    <a:p>
                      <a:pPr marL="400050" marR="0" lvl="0" indent="-2730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s-US" sz="2000" u="none" strike="noStrike" cap="none" normalizeH="0" baseline="0" noProof="0" dirty="0">
                          <a:ln>
                            <a:noFill/>
                          </a:ln>
                          <a:solidFill>
                            <a:srgbClr val="00529B"/>
                          </a:solidFill>
                          <a:effectLst/>
                          <a:uLnTx/>
                          <a:uFillTx/>
                        </a:rPr>
                        <a:t>Ya tenía la Parte A en el momento del trasplante,</a:t>
                      </a:r>
                      <a:r>
                        <a:rPr kumimoji="0" lang="es-US" sz="2000" b="1" u="none" strike="noStrike" cap="none" normalizeH="0" baseline="0" noProof="0" dirty="0">
                          <a:ln>
                            <a:noFill/>
                          </a:ln>
                          <a:solidFill>
                            <a:srgbClr val="00529B"/>
                          </a:solidFill>
                          <a:effectLst/>
                          <a:uLnTx/>
                          <a:uFillTx/>
                        </a:rPr>
                        <a:t> y</a:t>
                      </a:r>
                    </a:p>
                    <a:p>
                      <a:pPr marL="400050" marR="0" lvl="0" indent="-2730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s-US" sz="2000" u="none" strike="noStrike" cap="none" normalizeH="0" baseline="0" noProof="0" dirty="0">
                          <a:ln>
                            <a:noFill/>
                          </a:ln>
                          <a:solidFill>
                            <a:srgbClr val="00529B"/>
                          </a:solidFill>
                          <a:effectLst/>
                          <a:uLnTx/>
                          <a:uFillTx/>
                        </a:rPr>
                        <a:t>Se sometió a una cirugía de trasplante en un centro certificado por Medicare.</a:t>
                      </a:r>
                    </a:p>
                    <a:p>
                      <a:pPr marL="0" marR="0" lvl="0" indent="0" algn="l" defTabSz="914400" rtl="0" eaLnBrk="0" fontAlgn="base" latinLnBrk="0" hangingPunct="0">
                        <a:lnSpc>
                          <a:spcPct val="100000"/>
                        </a:lnSpc>
                        <a:spcBef>
                          <a:spcPts val="0"/>
                        </a:spcBef>
                        <a:spcAft>
                          <a:spcPts val="1200"/>
                        </a:spcAft>
                        <a:buClrTx/>
                        <a:buSzTx/>
                        <a:buFont typeface="Wingdings" panose="05000000000000000000" pitchFamily="2" charset="2"/>
                        <a:buNone/>
                        <a:tabLst/>
                        <a:defRPr/>
                      </a:pPr>
                      <a:r>
                        <a:rPr kumimoji="0" lang="es-US" sz="2000" b="1" u="none" strike="noStrike" cap="none" normalizeH="0" baseline="0" noProof="0" dirty="0">
                          <a:ln>
                            <a:noFill/>
                          </a:ln>
                          <a:solidFill>
                            <a:srgbClr val="00529B"/>
                          </a:solidFill>
                          <a:effectLst/>
                          <a:uLnTx/>
                          <a:uFillTx/>
                        </a:rPr>
                        <a:t>En la Parte B,</a:t>
                      </a:r>
                      <a:r>
                        <a:rPr kumimoji="0" lang="es-US" sz="2000" u="none" strike="noStrike" cap="none" normalizeH="0" baseline="0" noProof="0" dirty="0">
                          <a:ln>
                            <a:noFill/>
                          </a:ln>
                          <a:solidFill>
                            <a:srgbClr val="00529B"/>
                          </a:solidFill>
                          <a:effectLst/>
                          <a:uLnTx/>
                          <a:uFillTx/>
                        </a:rPr>
                        <a:t> Medicare paga el 80 % y usted el 20 %.</a:t>
                      </a:r>
                    </a:p>
                  </a:txBody>
                  <a:tcPr marL="62617" marR="62617" marT="34290" marB="342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0" fontAlgn="base" latinLnBrk="0" hangingPunct="0">
                        <a:lnSpc>
                          <a:spcPts val="2200"/>
                        </a:lnSpc>
                        <a:spcBef>
                          <a:spcPts val="0"/>
                        </a:spcBef>
                        <a:spcAft>
                          <a:spcPts val="600"/>
                        </a:spcAft>
                        <a:buClrTx/>
                        <a:buSzTx/>
                        <a:buFont typeface="Wingdings" pitchFamily="2" charset="2"/>
                        <a:buNone/>
                        <a:tabLst/>
                        <a:defRPr/>
                      </a:pPr>
                      <a:r>
                        <a:rPr kumimoji="0" lang="es-US" sz="2000" b="1" u="none" strike="noStrike" cap="none" normalizeH="0" baseline="0" noProof="0" dirty="0">
                          <a:ln>
                            <a:noFill/>
                          </a:ln>
                          <a:solidFill>
                            <a:srgbClr val="00529B"/>
                          </a:solidFill>
                          <a:effectLst/>
                          <a:uLnTx/>
                          <a:uFillTx/>
                        </a:rPr>
                        <a:t>Si no cumple las condiciones para tener la cobertura de medicamentos para trasplantes de la Parte B:</a:t>
                      </a:r>
                    </a:p>
                    <a:p>
                      <a:pPr marL="400050" marR="0" lvl="0" indent="-273050" algn="l" defTabSz="914400" rtl="0" eaLnBrk="0" fontAlgn="base" latinLnBrk="0" hangingPunct="0">
                        <a:lnSpc>
                          <a:spcPts val="2200"/>
                        </a:lnSpc>
                        <a:spcBef>
                          <a:spcPts val="0"/>
                        </a:spcBef>
                        <a:spcAft>
                          <a:spcPts val="600"/>
                        </a:spcAft>
                        <a:buClrTx/>
                        <a:buSzTx/>
                        <a:buFont typeface="Wingdings" panose="05000000000000000000" pitchFamily="2" charset="2"/>
                        <a:buChar char="§"/>
                        <a:tabLst/>
                        <a:defRPr/>
                      </a:pPr>
                      <a:r>
                        <a:rPr kumimoji="0" lang="es-US" sz="2000" u="none" strike="noStrike" cap="none" normalizeH="0" baseline="0" noProof="0" dirty="0">
                          <a:ln>
                            <a:noFill/>
                          </a:ln>
                          <a:solidFill>
                            <a:srgbClr val="00529B"/>
                          </a:solidFill>
                          <a:effectLst/>
                          <a:uLnTx/>
                          <a:uFillTx/>
                        </a:rPr>
                        <a:t>Es posible que pueda obtener cobertura si se inscribe en la cobertura de medicamentos, </a:t>
                      </a:r>
                      <a:r>
                        <a:rPr kumimoji="0" lang="es-US" sz="2000" b="1" u="none" strike="noStrike" cap="none" normalizeH="0" baseline="0" noProof="0" dirty="0">
                          <a:ln>
                            <a:noFill/>
                          </a:ln>
                          <a:solidFill>
                            <a:srgbClr val="00529B"/>
                          </a:solidFill>
                          <a:effectLst/>
                          <a:uLnTx/>
                          <a:uFillTx/>
                        </a:rPr>
                        <a:t>pero </a:t>
                      </a:r>
                    </a:p>
                    <a:p>
                      <a:pPr marL="400050" marR="0" lvl="0" indent="-273050" algn="l" defTabSz="914400" rtl="0" eaLnBrk="0" fontAlgn="base" latinLnBrk="0" hangingPunct="0">
                        <a:lnSpc>
                          <a:spcPts val="2200"/>
                        </a:lnSpc>
                        <a:spcBef>
                          <a:spcPts val="0"/>
                        </a:spcBef>
                        <a:spcAft>
                          <a:spcPts val="1200"/>
                        </a:spcAft>
                        <a:buClrTx/>
                        <a:buSzTx/>
                        <a:buFont typeface="Wingdings" panose="05000000000000000000" pitchFamily="2" charset="2"/>
                        <a:buChar char="§"/>
                        <a:tabLst/>
                        <a:defRPr/>
                      </a:pPr>
                      <a:r>
                        <a:rPr kumimoji="0" lang="es-US" sz="2000" u="none" strike="noStrike" cap="none" normalizeH="0" baseline="0" noProof="0" dirty="0">
                          <a:ln>
                            <a:noFill/>
                          </a:ln>
                          <a:solidFill>
                            <a:srgbClr val="00529B"/>
                          </a:solidFill>
                          <a:effectLst/>
                          <a:uLnTx/>
                          <a:uFillTx/>
                        </a:rPr>
                        <a:t>La cobertura de medicamentos no cubrirá los medicamentos del trasplante si estos estarían cubiertos por la Parte B, si la tuviera.</a:t>
                      </a:r>
                    </a:p>
                  </a:txBody>
                  <a:tcPr marL="62617" marR="62617" marT="34290" marB="34290"/>
                </a:tc>
                <a:extLst>
                  <a:ext uri="{0D108BD9-81ED-4DB2-BD59-A6C34878D82A}">
                    <a16:rowId xmlns:a16="http://schemas.microsoft.com/office/drawing/2014/main" val="3235612244"/>
                  </a:ext>
                </a:extLst>
              </a:tr>
            </a:tbl>
          </a:graphicData>
        </a:graphic>
      </p:graphicFrame>
      <p:sp>
        <p:nvSpPr>
          <p:cNvPr id="9" name="Content Placeholder 8">
            <a:extLst>
              <a:ext uri="{FF2B5EF4-FFF2-40B4-BE49-F238E27FC236}">
                <a16:creationId xmlns:a16="http://schemas.microsoft.com/office/drawing/2014/main" id="{9B06D749-36D1-9A81-2B76-3B6609E0E0E6}"/>
              </a:ext>
            </a:extLst>
          </p:cNvPr>
          <p:cNvSpPr>
            <a:spLocks noGrp="1"/>
          </p:cNvSpPr>
          <p:nvPr>
            <p:ph sz="half" idx="2"/>
          </p:nvPr>
        </p:nvSpPr>
        <p:spPr>
          <a:xfrm>
            <a:off x="518159" y="5182234"/>
            <a:ext cx="11155680" cy="682913"/>
          </a:xfrm>
          <a:solidFill>
            <a:schemeClr val="accent1">
              <a:lumMod val="50000"/>
            </a:schemeClr>
          </a:solidFill>
          <a:ln w="38100">
            <a:noFill/>
          </a:ln>
        </p:spPr>
        <p:txBody>
          <a:bodyPr/>
          <a:lstStyle/>
          <a:p>
            <a:pPr marL="0" marR="0" lvl="0" indent="0" algn="l" defTabSz="914400" rtl="0" eaLnBrk="0" fontAlgn="base" latinLnBrk="0" hangingPunct="0">
              <a:lnSpc>
                <a:spcPct val="100000"/>
              </a:lnSpc>
              <a:spcBef>
                <a:spcPts val="600"/>
              </a:spcBef>
              <a:spcAft>
                <a:spcPts val="1200"/>
              </a:spcAft>
              <a:buClrTx/>
              <a:buSzTx/>
              <a:buFontTx/>
              <a:buNone/>
              <a:tabLst/>
              <a:defRPr/>
            </a:pPr>
            <a:r>
              <a:rPr kumimoji="0" lang="es-US" sz="1800" b="1" i="0" u="none" strike="noStrike" cap="none"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Si tiene cobertura de medicamentos,</a:t>
            </a:r>
            <a:r>
              <a:rPr kumimoji="0" lang="es-US" sz="1800" i="0" u="none" strike="noStrike" cap="none"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sus costos de </a:t>
            </a:r>
            <a:r>
              <a:rPr kumimoji="0" lang="es-US" sz="1800" i="0" u="none" strike="noStrike" cap="none"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coseguro</a:t>
            </a:r>
            <a:r>
              <a:rPr kumimoji="0" lang="es-US" sz="1800" i="0" u="none" strike="noStrike" cap="none"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de la Parte B no cuentan para la cobertura catastrófica de la Parte D.</a:t>
            </a:r>
          </a:p>
        </p:txBody>
      </p:sp>
      <p:sp>
        <p:nvSpPr>
          <p:cNvPr id="7" name="Slide Number Placeholder 6">
            <a:extLst>
              <a:ext uri="{FF2B5EF4-FFF2-40B4-BE49-F238E27FC236}">
                <a16:creationId xmlns:a16="http://schemas.microsoft.com/office/drawing/2014/main" id="{791CA4E9-9D3D-4AF5-A3E2-0D42DD448ADD}"/>
              </a:ext>
            </a:extLst>
          </p:cNvPr>
          <p:cNvSpPr>
            <a:spLocks noGrp="1"/>
          </p:cNvSpPr>
          <p:nvPr>
            <p:ph type="sldNum" sz="quarter" idx="12"/>
          </p:nvPr>
        </p:nvSpPr>
        <p:spPr/>
        <p:txBody>
          <a:bodyPr/>
          <a:lstStyle/>
          <a:p>
            <a:fld id="{0B2D781D-8844-5940-92D1-06EF0A7F581E}" type="slidenum">
              <a:rPr lang="en-US" smtClean="0"/>
              <a:t>24</a:t>
            </a:fld>
            <a:endParaRPr lang="en-US"/>
          </a:p>
        </p:txBody>
      </p:sp>
      <p:sp>
        <p:nvSpPr>
          <p:cNvPr id="2" name="Date Placeholder 1">
            <a:extLst>
              <a:ext uri="{C183D7F6-B498-43B3-948B-1728B52AA6E4}">
                <adec:decorative xmlns:adec="http://schemas.microsoft.com/office/drawing/2017/decorative" val="1"/>
              </a:ext>
            </a:extLst>
          </p:cNvPr>
          <p:cNvSpPr>
            <a:spLocks noGrp="1"/>
          </p:cNvSpPr>
          <p:nvPr>
            <p:ph type="dt" sz="half" idx="10"/>
          </p:nvPr>
        </p:nvSpPr>
        <p:spPr/>
        <p:txBody>
          <a:bodyPr/>
          <a:lstStyle/>
          <a:p>
            <a:r>
              <a:rPr lang="es-US"/>
              <a:t>Febrero de 2025</a:t>
            </a:r>
          </a:p>
        </p:txBody>
      </p:sp>
      <p:sp>
        <p:nvSpPr>
          <p:cNvPr id="5" name="Footer Placeholder 3">
            <a:extLst>
              <a:ext uri="{FF2B5EF4-FFF2-40B4-BE49-F238E27FC236}">
                <a16:creationId xmlns:a16="http://schemas.microsoft.com/office/drawing/2014/main" id="{EE32096C-97BC-284F-0866-B69EBCB15B8F}"/>
              </a:ext>
              <a:ext uri="{C183D7F6-B498-43B3-948B-1728B52AA6E4}">
                <adec:decorative xmlns:adec="http://schemas.microsoft.com/office/drawing/2017/decorative" val="1"/>
              </a:ext>
            </a:extLst>
          </p:cNvPr>
          <p:cNvSpPr>
            <a:spLocks noGrp="1"/>
          </p:cNvSpPr>
          <p:nvPr>
            <p:ph type="ftr" sz="quarter" idx="11"/>
          </p:nvPr>
        </p:nvSpPr>
        <p:spPr>
          <a:xfrm>
            <a:off x="2086378" y="6492240"/>
            <a:ext cx="9086046" cy="365125"/>
          </a:xfrm>
        </p:spPr>
        <p:txBody>
          <a:bodyPr/>
          <a:lstStyle/>
          <a:p>
            <a:r>
              <a:rPr lang="es-US" dirty="0"/>
              <a:t>Medicare para personas con enfermedad renal en etapa terminal (ESRD)</a:t>
            </a:r>
          </a:p>
        </p:txBody>
      </p:sp>
    </p:spTree>
    <p:custDataLst>
      <p:tags r:id="rId1"/>
    </p:custDataLst>
    <p:extLst>
      <p:ext uri="{BB962C8B-B14F-4D97-AF65-F5344CB8AC3E}">
        <p14:creationId xmlns:p14="http://schemas.microsoft.com/office/powerpoint/2010/main" val="1007178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B5A9E-7988-4E2B-9F9D-824F76C62CC7}"/>
              </a:ext>
            </a:extLst>
          </p:cNvPr>
          <p:cNvSpPr>
            <a:spLocks noGrp="1"/>
          </p:cNvSpPr>
          <p:nvPr>
            <p:ph type="title"/>
          </p:nvPr>
        </p:nvSpPr>
        <p:spPr/>
        <p:txBody>
          <a:bodyPr anchor="ctr">
            <a:normAutofit/>
          </a:bodyPr>
          <a:lstStyle/>
          <a:p>
            <a:r>
              <a:rPr lang="es-US" sz="3000" b="0"/>
              <a:t>Beneficio de medicamentos inmunosupresores </a:t>
            </a:r>
          </a:p>
        </p:txBody>
      </p:sp>
      <p:sp>
        <p:nvSpPr>
          <p:cNvPr id="6" name="Text Placeholder 5">
            <a:extLst>
              <a:ext uri="{FF2B5EF4-FFF2-40B4-BE49-F238E27FC236}">
                <a16:creationId xmlns:a16="http://schemas.microsoft.com/office/drawing/2014/main" id="{1716427E-D0C3-4F0F-9BD0-90C223D1267A}"/>
              </a:ext>
            </a:extLst>
          </p:cNvPr>
          <p:cNvSpPr>
            <a:spLocks noGrp="1"/>
          </p:cNvSpPr>
          <p:nvPr>
            <p:ph type="body" sz="quarter" idx="4294967295"/>
          </p:nvPr>
        </p:nvSpPr>
        <p:spPr>
          <a:xfrm>
            <a:off x="914400" y="1371600"/>
            <a:ext cx="10644187" cy="4694903"/>
          </a:xfrm>
        </p:spPr>
        <p:txBody>
          <a:bodyPr>
            <a:normAutofit lnSpcReduction="10000"/>
          </a:bodyPr>
          <a:lstStyle/>
          <a:p>
            <a:pPr marL="0" indent="0">
              <a:lnSpc>
                <a:spcPct val="100000"/>
              </a:lnSpc>
              <a:spcBef>
                <a:spcPts val="0"/>
              </a:spcBef>
              <a:spcAft>
                <a:spcPts val="1200"/>
              </a:spcAft>
              <a:buNone/>
            </a:pPr>
            <a:r>
              <a:rPr lang="es-US" sz="2400" b="1" dirty="0">
                <a:solidFill>
                  <a:srgbClr val="00529B"/>
                </a:solidFill>
              </a:rPr>
              <a:t>El beneficio de medicamentos inmunosupresores:</a:t>
            </a:r>
          </a:p>
          <a:p>
            <a:pPr marL="548640" indent="-274320">
              <a:lnSpc>
                <a:spcPct val="100000"/>
              </a:lnSpc>
              <a:spcBef>
                <a:spcPts val="0"/>
              </a:spcBef>
              <a:spcAft>
                <a:spcPts val="1200"/>
              </a:spcAft>
            </a:pPr>
            <a:r>
              <a:rPr lang="es-US" sz="2000" dirty="0">
                <a:solidFill>
                  <a:srgbClr val="00529B"/>
                </a:solidFill>
              </a:rPr>
              <a:t>No tiene períodos de inscripción específicos. Si una persona reúne los requisitos, puede inscribirse, darse de baja o volver a inscribirse en cualquier momento de </a:t>
            </a:r>
            <a:br>
              <a:rPr lang="es-US" sz="2000" dirty="0">
                <a:solidFill>
                  <a:srgbClr val="00529B"/>
                </a:solidFill>
              </a:rPr>
            </a:br>
            <a:r>
              <a:rPr lang="es-US" sz="2000" dirty="0">
                <a:solidFill>
                  <a:srgbClr val="00529B"/>
                </a:solidFill>
              </a:rPr>
              <a:t>forma mensual.</a:t>
            </a:r>
          </a:p>
          <a:p>
            <a:pPr marL="548640" indent="-274320">
              <a:lnSpc>
                <a:spcPct val="100000"/>
              </a:lnSpc>
              <a:spcBef>
                <a:spcPts val="0"/>
              </a:spcBef>
              <a:spcAft>
                <a:spcPts val="1200"/>
              </a:spcAft>
            </a:pPr>
            <a:r>
              <a:rPr lang="es-US" sz="2000" dirty="0">
                <a:solidFill>
                  <a:srgbClr val="00529B"/>
                </a:solidFill>
              </a:rPr>
              <a:t>Solo cubre medicamentos inmunosupresores y no incluye cobertura de ningún otro beneficio o servicio de la Parte B.</a:t>
            </a:r>
          </a:p>
          <a:p>
            <a:pPr marL="548640" indent="-274320">
              <a:lnSpc>
                <a:spcPct val="100000"/>
              </a:lnSpc>
              <a:spcBef>
                <a:spcPts val="0"/>
              </a:spcBef>
              <a:spcAft>
                <a:spcPts val="1200"/>
              </a:spcAft>
            </a:pPr>
            <a:r>
              <a:rPr lang="es-US" sz="2000" dirty="0">
                <a:solidFill>
                  <a:srgbClr val="00529B"/>
                </a:solidFill>
              </a:rPr>
              <a:t>Requiere que la persona certifique que no tiene ni espera obtener ciertos otros tipos de cobertura médica.</a:t>
            </a:r>
          </a:p>
          <a:p>
            <a:pPr marL="548640" indent="-274320">
              <a:lnSpc>
                <a:spcPct val="100000"/>
              </a:lnSpc>
              <a:spcBef>
                <a:spcPts val="0"/>
              </a:spcBef>
              <a:spcAft>
                <a:spcPts val="1200"/>
              </a:spcAft>
            </a:pPr>
            <a:r>
              <a:rPr lang="es-US" sz="2000" dirty="0">
                <a:solidFill>
                  <a:srgbClr val="00529B"/>
                </a:solidFill>
              </a:rPr>
              <a:t>Tiene una prima más baja que la prima estándar de la Parte B y no tiene multas por inscripción tardía.</a:t>
            </a:r>
          </a:p>
          <a:p>
            <a:pPr marL="548640">
              <a:lnSpc>
                <a:spcPct val="100000"/>
              </a:lnSpc>
              <a:spcBef>
                <a:spcPts val="0"/>
              </a:spcBef>
              <a:spcAft>
                <a:spcPts val="1200"/>
              </a:spcAft>
            </a:pPr>
            <a:r>
              <a:rPr lang="es-US" sz="2000" dirty="0">
                <a:solidFill>
                  <a:srgbClr val="00529B"/>
                </a:solidFill>
              </a:rPr>
              <a:t>Hace que una persona sea elegible para uno de los Programas de Ahorros de Medicare (MSP), que pueden ayudar a pagar una parte o la totalidad de las primas de los beneficios de la Parte B-ID y los costos compartidos. </a:t>
            </a:r>
          </a:p>
        </p:txBody>
      </p:sp>
      <p:sp>
        <p:nvSpPr>
          <p:cNvPr id="5" name="Slide Number Placeholder 4">
            <a:extLst>
              <a:ext uri="{FF2B5EF4-FFF2-40B4-BE49-F238E27FC236}">
                <a16:creationId xmlns:a16="http://schemas.microsoft.com/office/drawing/2014/main" id="{06E0C70A-964A-AB70-269E-45D9DCD215F6}"/>
              </a:ext>
            </a:extLst>
          </p:cNvPr>
          <p:cNvSpPr>
            <a:spLocks noGrp="1"/>
          </p:cNvSpPr>
          <p:nvPr>
            <p:ph type="sldNum" sz="quarter" idx="12"/>
          </p:nvPr>
        </p:nvSpPr>
        <p:spPr/>
        <p:txBody>
          <a:bodyPr/>
          <a:lstStyle/>
          <a:p>
            <a:fld id="{48F63A3B-78C7-47BE-AE5E-E10140E04643}" type="slidenum">
              <a:rPr lang="en-US" smtClean="0"/>
              <a:pPr/>
              <a:t>25</a:t>
            </a:fld>
            <a:endParaRPr lang="en-US"/>
          </a:p>
        </p:txBody>
      </p:sp>
      <p:sp>
        <p:nvSpPr>
          <p:cNvPr id="3" name="Date Placeholder 2">
            <a:extLst>
              <a:ext uri="{FF2B5EF4-FFF2-40B4-BE49-F238E27FC236}">
                <a16:creationId xmlns:a16="http://schemas.microsoft.com/office/drawing/2014/main" id="{E1EF5EC6-D10E-3C8B-5B18-B3C6317E023F}"/>
              </a:ext>
              <a:ext uri="{C183D7F6-B498-43B3-948B-1728B52AA6E4}">
                <adec:decorative xmlns:adec="http://schemas.microsoft.com/office/drawing/2017/decorative" val="1"/>
              </a:ext>
            </a:extLst>
          </p:cNvPr>
          <p:cNvSpPr>
            <a:spLocks noGrp="1"/>
          </p:cNvSpPr>
          <p:nvPr>
            <p:ph type="dt" sz="half" idx="10"/>
          </p:nvPr>
        </p:nvSpPr>
        <p:spPr/>
        <p:txBody>
          <a:bodyPr/>
          <a:lstStyle/>
          <a:p>
            <a:r>
              <a:rPr lang="es-US"/>
              <a:t>Febrero de 2025</a:t>
            </a:r>
          </a:p>
        </p:txBody>
      </p:sp>
      <p:sp>
        <p:nvSpPr>
          <p:cNvPr id="7" name="Footer Placeholder 3">
            <a:extLst>
              <a:ext uri="{FF2B5EF4-FFF2-40B4-BE49-F238E27FC236}">
                <a16:creationId xmlns:a16="http://schemas.microsoft.com/office/drawing/2014/main" id="{D184498D-BCF0-824F-6055-DB9D4CDD01D6}"/>
              </a:ext>
              <a:ext uri="{C183D7F6-B498-43B3-948B-1728B52AA6E4}">
                <adec:decorative xmlns:adec="http://schemas.microsoft.com/office/drawing/2017/decorative" val="1"/>
              </a:ext>
            </a:extLst>
          </p:cNvPr>
          <p:cNvSpPr>
            <a:spLocks noGrp="1"/>
          </p:cNvSpPr>
          <p:nvPr>
            <p:ph type="ftr" sz="quarter" idx="11"/>
          </p:nvPr>
        </p:nvSpPr>
        <p:spPr>
          <a:xfrm>
            <a:off x="2086378" y="6492240"/>
            <a:ext cx="9086046" cy="365125"/>
          </a:xfrm>
        </p:spPr>
        <p:txBody>
          <a:bodyPr/>
          <a:lstStyle/>
          <a:p>
            <a:r>
              <a:rPr lang="es-US" dirty="0"/>
              <a:t>Medicare para personas con enfermedad renal en etapa terminal (ESRD)</a:t>
            </a:r>
          </a:p>
        </p:txBody>
      </p:sp>
    </p:spTree>
    <p:custDataLst>
      <p:tags r:id="rId1"/>
    </p:custDataLst>
    <p:extLst>
      <p:ext uri="{BB962C8B-B14F-4D97-AF65-F5344CB8AC3E}">
        <p14:creationId xmlns:p14="http://schemas.microsoft.com/office/powerpoint/2010/main" val="4256895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7925" y="333915"/>
            <a:ext cx="9836150" cy="719643"/>
          </a:xfrm>
        </p:spPr>
        <p:txBody>
          <a:bodyPr>
            <a:normAutofit/>
          </a:bodyPr>
          <a:lstStyle/>
          <a:p>
            <a:pPr algn="ctr"/>
            <a:r>
              <a:rPr lang="es-US" sz="3000"/>
              <a:t>Compruebe sus conocimientos: Pregunta 2</a:t>
            </a:r>
          </a:p>
        </p:txBody>
      </p:sp>
      <p:sp>
        <p:nvSpPr>
          <p:cNvPr id="9" name="Content Placeholder 8"/>
          <p:cNvSpPr>
            <a:spLocks noGrp="1"/>
          </p:cNvSpPr>
          <p:nvPr>
            <p:ph idx="4294967295"/>
          </p:nvPr>
        </p:nvSpPr>
        <p:spPr>
          <a:xfrm>
            <a:off x="952500" y="1619247"/>
            <a:ext cx="10401300" cy="5021263"/>
          </a:xfrm>
        </p:spPr>
        <p:txBody>
          <a:bodyPr>
            <a:normAutofit/>
          </a:bodyPr>
          <a:lstStyle/>
          <a:p>
            <a:pPr marL="0" lvl="0" indent="0" defTabSz="685800">
              <a:lnSpc>
                <a:spcPct val="100000"/>
              </a:lnSpc>
              <a:spcBef>
                <a:spcPts val="0"/>
              </a:spcBef>
              <a:spcAft>
                <a:spcPts val="1200"/>
              </a:spcAft>
              <a:buFont typeface="Wingdings" pitchFamily="2" charset="2"/>
              <a:buNone/>
            </a:pPr>
            <a:r>
              <a:rPr lang="es-US" sz="2400" b="1" dirty="0">
                <a:solidFill>
                  <a:srgbClr val="00529B"/>
                </a:solidFill>
              </a:rPr>
              <a:t>Si es beneficiario de la Parte A de Medicare por discapacidad y desarrolla ESRD, dispondrá de un segundo Período de Inscripción Inicial (IEP) para inscribirse en la Parte B, pero tendrá que pagar una multa por inscripción tardía. </a:t>
            </a:r>
          </a:p>
          <a:p>
            <a:pPr marL="341313" lvl="0" indent="-341313" defTabSz="685800">
              <a:lnSpc>
                <a:spcPct val="100000"/>
              </a:lnSpc>
              <a:spcBef>
                <a:spcPts val="0"/>
              </a:spcBef>
              <a:spcAft>
                <a:spcPts val="1200"/>
              </a:spcAft>
              <a:buFont typeface="Wingdings" panose="05000000000000000000" pitchFamily="2" charset="2"/>
              <a:buAutoNum type="alphaLcPeriod"/>
            </a:pPr>
            <a:r>
              <a:rPr lang="es-US" sz="2400" dirty="0">
                <a:solidFill>
                  <a:srgbClr val="00529B"/>
                </a:solidFill>
              </a:rPr>
              <a:t>Verdadero </a:t>
            </a:r>
          </a:p>
          <a:p>
            <a:pPr marL="341313" lvl="0" indent="-341313" defTabSz="685800">
              <a:lnSpc>
                <a:spcPct val="100000"/>
              </a:lnSpc>
              <a:spcBef>
                <a:spcPts val="0"/>
              </a:spcBef>
              <a:spcAft>
                <a:spcPts val="1200"/>
              </a:spcAft>
              <a:buFont typeface="Wingdings" panose="05000000000000000000" pitchFamily="2" charset="2"/>
              <a:buAutoNum type="alphaLcPeriod"/>
            </a:pPr>
            <a:r>
              <a:rPr lang="es-US" sz="2400" dirty="0">
                <a:solidFill>
                  <a:srgbClr val="00529B"/>
                </a:solidFill>
              </a:rPr>
              <a:t>Falso</a:t>
            </a:r>
          </a:p>
        </p:txBody>
      </p:sp>
      <p:sp>
        <p:nvSpPr>
          <p:cNvPr id="6" name="Rounded Rectangle 5" descr="Casilla verde que señala B como respuesta correcta."/>
          <p:cNvSpPr/>
          <p:nvPr/>
        </p:nvSpPr>
        <p:spPr>
          <a:xfrm>
            <a:off x="952500" y="3737197"/>
            <a:ext cx="1349542" cy="499897"/>
          </a:xfrm>
          <a:prstGeom prst="roundRect">
            <a:avLst/>
          </a:prstGeom>
          <a:noFill/>
          <a:ln w="381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Slide Number Placeholder 4">
            <a:extLst>
              <a:ext uri="{FF2B5EF4-FFF2-40B4-BE49-F238E27FC236}">
                <a16:creationId xmlns:a16="http://schemas.microsoft.com/office/drawing/2014/main" id="{0A737650-4192-4A50-A003-CC71145B4A9E}"/>
              </a:ext>
            </a:extLst>
          </p:cNvPr>
          <p:cNvSpPr>
            <a:spLocks noGrp="1"/>
          </p:cNvSpPr>
          <p:nvPr>
            <p:ph type="sldNum" sz="quarter" idx="12"/>
          </p:nvPr>
        </p:nvSpPr>
        <p:spPr>
          <a:xfrm>
            <a:off x="8610600" y="6492240"/>
            <a:ext cx="2743200" cy="365125"/>
          </a:xfrm>
        </p:spPr>
        <p:txBody>
          <a:bodyPr/>
          <a:lstStyle>
            <a:lvl1pPr>
              <a:defRPr>
                <a:solidFill>
                  <a:schemeClr val="bg1"/>
                </a:solidFill>
              </a:defRPr>
            </a:lvl1pPr>
          </a:lstStyle>
          <a:p>
            <a:fld id="{0B2D781D-8844-5940-92D1-06EF0A7F581E}" type="slidenum">
              <a:rPr lang="en-US" smtClean="0"/>
              <a:pPr/>
              <a:t>26</a:t>
            </a:fld>
            <a:endParaRPr lang="en-US"/>
          </a:p>
        </p:txBody>
      </p:sp>
      <p:sp>
        <p:nvSpPr>
          <p:cNvPr id="3" name="Date Placeholder 2">
            <a:extLst>
              <a:ext uri="{FF2B5EF4-FFF2-40B4-BE49-F238E27FC236}">
                <a16:creationId xmlns:a16="http://schemas.microsoft.com/office/drawing/2014/main" id="{0FDD92F1-9739-834A-85A2-E4D2EEE86F73}"/>
              </a:ext>
              <a:ext uri="{C183D7F6-B498-43B3-948B-1728B52AA6E4}">
                <adec:decorative xmlns:adec="http://schemas.microsoft.com/office/drawing/2017/decorative" val="1"/>
              </a:ext>
            </a:extLst>
          </p:cNvPr>
          <p:cNvSpPr>
            <a:spLocks noGrp="1"/>
          </p:cNvSpPr>
          <p:nvPr>
            <p:ph type="dt" sz="half" idx="10"/>
          </p:nvPr>
        </p:nvSpPr>
        <p:spPr/>
        <p:txBody>
          <a:bodyPr/>
          <a:lstStyle/>
          <a:p>
            <a:r>
              <a:rPr lang="es-US"/>
              <a:t>Febrero de 2025</a:t>
            </a:r>
          </a:p>
        </p:txBody>
      </p:sp>
      <p:sp>
        <p:nvSpPr>
          <p:cNvPr id="5" name="Footer Placeholder 3">
            <a:extLst>
              <a:ext uri="{FF2B5EF4-FFF2-40B4-BE49-F238E27FC236}">
                <a16:creationId xmlns:a16="http://schemas.microsoft.com/office/drawing/2014/main" id="{DDE23E4E-06BF-551A-86C3-335F2AC02EEC}"/>
              </a:ext>
              <a:ext uri="{C183D7F6-B498-43B3-948B-1728B52AA6E4}">
                <adec:decorative xmlns:adec="http://schemas.microsoft.com/office/drawing/2017/decorative" val="1"/>
              </a:ext>
            </a:extLst>
          </p:cNvPr>
          <p:cNvSpPr>
            <a:spLocks noGrp="1"/>
          </p:cNvSpPr>
          <p:nvPr>
            <p:ph type="ftr" sz="quarter" idx="11"/>
          </p:nvPr>
        </p:nvSpPr>
        <p:spPr>
          <a:xfrm>
            <a:off x="2086378" y="6492240"/>
            <a:ext cx="9086046" cy="365125"/>
          </a:xfrm>
        </p:spPr>
        <p:txBody>
          <a:bodyPr/>
          <a:lstStyle/>
          <a:p>
            <a:r>
              <a:rPr lang="es-US" dirty="0"/>
              <a:t>Medicare para personas con enfermedad renal en etapa terminal (ESRD)</a:t>
            </a:r>
          </a:p>
        </p:txBody>
      </p:sp>
    </p:spTree>
    <p:custDataLst>
      <p:tags r:id="rId1"/>
    </p:custDataLst>
    <p:extLst>
      <p:ext uri="{BB962C8B-B14F-4D97-AF65-F5344CB8AC3E}">
        <p14:creationId xmlns:p14="http://schemas.microsoft.com/office/powerpoint/2010/main" val="2218205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77925" y="333915"/>
            <a:ext cx="9836150" cy="719643"/>
          </a:xfrm>
        </p:spPr>
        <p:txBody>
          <a:bodyPr>
            <a:normAutofit/>
          </a:bodyPr>
          <a:lstStyle/>
          <a:p>
            <a:pPr algn="ctr"/>
            <a:r>
              <a:rPr lang="es-US" sz="3000"/>
              <a:t>Compruebe sus conocimientos: Pregunta 3</a:t>
            </a:r>
          </a:p>
        </p:txBody>
      </p:sp>
      <p:sp>
        <p:nvSpPr>
          <p:cNvPr id="5" name="Content Placeholder 4"/>
          <p:cNvSpPr>
            <a:spLocks noGrp="1"/>
          </p:cNvSpPr>
          <p:nvPr>
            <p:ph idx="4294967295"/>
          </p:nvPr>
        </p:nvSpPr>
        <p:spPr>
          <a:xfrm>
            <a:off x="1177465" y="1641987"/>
            <a:ext cx="9836150" cy="3172610"/>
          </a:xfrm>
        </p:spPr>
        <p:txBody>
          <a:bodyPr>
            <a:normAutofit fontScale="92500"/>
          </a:bodyPr>
          <a:lstStyle/>
          <a:p>
            <a:pPr marL="45196" lvl="0" indent="0" defTabSz="685800">
              <a:lnSpc>
                <a:spcPct val="110000"/>
              </a:lnSpc>
              <a:spcBef>
                <a:spcPts val="0"/>
              </a:spcBef>
              <a:spcAft>
                <a:spcPts val="1200"/>
              </a:spcAft>
              <a:buFont typeface="Wingdings" pitchFamily="2" charset="2"/>
              <a:buNone/>
              <a:defRPr/>
            </a:pPr>
            <a:r>
              <a:rPr lang="es-US" sz="2200" b="1" dirty="0">
                <a:solidFill>
                  <a:srgbClr val="00529B"/>
                </a:solidFill>
              </a:rPr>
              <a:t>Si participa en un programa de capacitación para diálisis en el hogar ofrecido por un centro de capacitación aprobado por Medicare durante los primeros 3 meses del tratamiento de diálisis regular, ¿cuándo comenzará su cobertura? </a:t>
            </a:r>
          </a:p>
          <a:p>
            <a:pPr marL="341313" lvl="0" indent="-341313" defTabSz="685800">
              <a:lnSpc>
                <a:spcPct val="110000"/>
              </a:lnSpc>
              <a:spcBef>
                <a:spcPts val="0"/>
              </a:spcBef>
              <a:spcAft>
                <a:spcPts val="1200"/>
              </a:spcAft>
              <a:buFont typeface="Wingdings" pitchFamily="2" charset="2"/>
              <a:buAutoNum type="alphaLcPeriod"/>
              <a:defRPr/>
            </a:pPr>
            <a:r>
              <a:rPr lang="es-US" sz="2200" dirty="0">
                <a:solidFill>
                  <a:srgbClr val="00529B"/>
                </a:solidFill>
              </a:rPr>
              <a:t>El mismo mes</a:t>
            </a:r>
          </a:p>
          <a:p>
            <a:pPr marL="341313" lvl="0" indent="-341313" defTabSz="685800">
              <a:lnSpc>
                <a:spcPct val="110000"/>
              </a:lnSpc>
              <a:spcBef>
                <a:spcPts val="0"/>
              </a:spcBef>
              <a:spcAft>
                <a:spcPts val="1200"/>
              </a:spcAft>
              <a:buFont typeface="Wingdings" pitchFamily="2" charset="2"/>
              <a:buAutoNum type="alphaLcPeriod"/>
              <a:defRPr/>
            </a:pPr>
            <a:r>
              <a:rPr lang="es-US" sz="2200" dirty="0">
                <a:solidFill>
                  <a:srgbClr val="00529B"/>
                </a:solidFill>
              </a:rPr>
              <a:t>El primer mes</a:t>
            </a:r>
          </a:p>
          <a:p>
            <a:pPr marL="341313" lvl="0" indent="-341313" defTabSz="685800">
              <a:lnSpc>
                <a:spcPct val="110000"/>
              </a:lnSpc>
              <a:spcBef>
                <a:spcPts val="0"/>
              </a:spcBef>
              <a:spcAft>
                <a:spcPts val="1200"/>
              </a:spcAft>
              <a:buFont typeface="Wingdings" pitchFamily="2" charset="2"/>
              <a:buAutoNum type="alphaLcPeriod"/>
              <a:defRPr/>
            </a:pPr>
            <a:r>
              <a:rPr lang="es-US" sz="2200" dirty="0">
                <a:solidFill>
                  <a:srgbClr val="00529B"/>
                </a:solidFill>
              </a:rPr>
              <a:t>El primer día del mes</a:t>
            </a:r>
          </a:p>
          <a:p>
            <a:pPr marL="341313" lvl="0" indent="-341313" defTabSz="685800">
              <a:lnSpc>
                <a:spcPct val="110000"/>
              </a:lnSpc>
              <a:spcBef>
                <a:spcPts val="0"/>
              </a:spcBef>
              <a:spcAft>
                <a:spcPts val="1200"/>
              </a:spcAft>
              <a:buFont typeface="Wingdings" pitchFamily="2" charset="2"/>
              <a:buAutoNum type="alphaLcPeriod"/>
              <a:defRPr/>
            </a:pPr>
            <a:r>
              <a:rPr lang="es-US" sz="2200" dirty="0">
                <a:solidFill>
                  <a:srgbClr val="00529B"/>
                </a:solidFill>
              </a:rPr>
              <a:t>2 meses antes del mes del trasplante</a:t>
            </a:r>
          </a:p>
        </p:txBody>
      </p:sp>
      <p:sp>
        <p:nvSpPr>
          <p:cNvPr id="6" name="Rounded Rectangle 5" descr="Casilla verde que señala B como respuesta correcta."/>
          <p:cNvSpPr/>
          <p:nvPr/>
        </p:nvSpPr>
        <p:spPr>
          <a:xfrm>
            <a:off x="1177465" y="3296577"/>
            <a:ext cx="2154457" cy="428872"/>
          </a:xfrm>
          <a:prstGeom prst="roundRect">
            <a:avLst/>
          </a:prstGeom>
          <a:noFill/>
          <a:ln w="381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Slide Number Placeholder 4">
            <a:extLst>
              <a:ext uri="{FF2B5EF4-FFF2-40B4-BE49-F238E27FC236}">
                <a16:creationId xmlns:a16="http://schemas.microsoft.com/office/drawing/2014/main" id="{E66E7FBC-96B4-4E97-9C9F-E127409B67C7}"/>
              </a:ext>
            </a:extLst>
          </p:cNvPr>
          <p:cNvSpPr>
            <a:spLocks noGrp="1"/>
          </p:cNvSpPr>
          <p:nvPr>
            <p:ph type="sldNum" sz="quarter" idx="12"/>
          </p:nvPr>
        </p:nvSpPr>
        <p:spPr>
          <a:xfrm>
            <a:off x="8610600" y="6492240"/>
            <a:ext cx="2743200" cy="365125"/>
          </a:xfrm>
        </p:spPr>
        <p:txBody>
          <a:bodyPr/>
          <a:lstStyle>
            <a:lvl1pPr>
              <a:defRPr>
                <a:solidFill>
                  <a:schemeClr val="bg1"/>
                </a:solidFill>
              </a:defRPr>
            </a:lvl1pPr>
          </a:lstStyle>
          <a:p>
            <a:fld id="{0B2D781D-8844-5940-92D1-06EF0A7F581E}" type="slidenum">
              <a:rPr lang="en-US" smtClean="0"/>
              <a:pPr/>
              <a:t>27</a:t>
            </a:fld>
            <a:endParaRPr lang="en-US"/>
          </a:p>
        </p:txBody>
      </p:sp>
      <p:sp>
        <p:nvSpPr>
          <p:cNvPr id="2" name="Date Placeholder 1">
            <a:extLst>
              <a:ext uri="{C183D7F6-B498-43B3-948B-1728B52AA6E4}">
                <adec:decorative xmlns:adec="http://schemas.microsoft.com/office/drawing/2017/decorative" val="1"/>
              </a:ext>
            </a:extLst>
          </p:cNvPr>
          <p:cNvSpPr>
            <a:spLocks noGrp="1"/>
          </p:cNvSpPr>
          <p:nvPr>
            <p:ph type="dt" sz="half" idx="10"/>
          </p:nvPr>
        </p:nvSpPr>
        <p:spPr/>
        <p:txBody>
          <a:bodyPr/>
          <a:lstStyle/>
          <a:p>
            <a:r>
              <a:rPr lang="es-US"/>
              <a:t>Febrero de 2025</a:t>
            </a:r>
          </a:p>
        </p:txBody>
      </p:sp>
      <p:sp>
        <p:nvSpPr>
          <p:cNvPr id="8" name="Footer Placeholder 3">
            <a:extLst>
              <a:ext uri="{FF2B5EF4-FFF2-40B4-BE49-F238E27FC236}">
                <a16:creationId xmlns:a16="http://schemas.microsoft.com/office/drawing/2014/main" id="{572DF18D-0E63-364C-832A-6060E3DF99FA}"/>
              </a:ext>
              <a:ext uri="{C183D7F6-B498-43B3-948B-1728B52AA6E4}">
                <adec:decorative xmlns:adec="http://schemas.microsoft.com/office/drawing/2017/decorative" val="1"/>
              </a:ext>
            </a:extLst>
          </p:cNvPr>
          <p:cNvSpPr>
            <a:spLocks noGrp="1"/>
          </p:cNvSpPr>
          <p:nvPr>
            <p:ph type="ftr" sz="quarter" idx="11"/>
          </p:nvPr>
        </p:nvSpPr>
        <p:spPr>
          <a:xfrm>
            <a:off x="2086378" y="6492240"/>
            <a:ext cx="9086046" cy="365125"/>
          </a:xfrm>
        </p:spPr>
        <p:txBody>
          <a:bodyPr/>
          <a:lstStyle/>
          <a:p>
            <a:r>
              <a:rPr lang="es-US" dirty="0"/>
              <a:t>Medicare para personas con enfermedad renal en etapa terminal (ESRD)</a:t>
            </a:r>
          </a:p>
        </p:txBody>
      </p:sp>
    </p:spTree>
    <p:custDataLst>
      <p:tags r:id="rId1"/>
    </p:custDataLst>
    <p:extLst>
      <p:ext uri="{BB962C8B-B14F-4D97-AF65-F5344CB8AC3E}">
        <p14:creationId xmlns:p14="http://schemas.microsoft.com/office/powerpoint/2010/main" val="2048869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US"/>
              <a:t>Lección 3</a:t>
            </a:r>
          </a:p>
        </p:txBody>
      </p:sp>
      <p:sp>
        <p:nvSpPr>
          <p:cNvPr id="5" name="Text Placeholder 4"/>
          <p:cNvSpPr>
            <a:spLocks noGrp="1"/>
          </p:cNvSpPr>
          <p:nvPr>
            <p:ph type="body" idx="1"/>
          </p:nvPr>
        </p:nvSpPr>
        <p:spPr/>
        <p:txBody>
          <a:bodyPr>
            <a:normAutofit/>
          </a:bodyPr>
          <a:lstStyle/>
          <a:p>
            <a:pPr>
              <a:lnSpc>
                <a:spcPct val="100000"/>
              </a:lnSpc>
              <a:spcBef>
                <a:spcPts val="600"/>
              </a:spcBef>
            </a:pPr>
            <a:r>
              <a:rPr lang="es-US" sz="3600" dirty="0"/>
              <a:t>Qué cubre Medicare para las personas con enfermedad renal en etapa terminal (ESRD)</a:t>
            </a:r>
          </a:p>
        </p:txBody>
      </p:sp>
    </p:spTree>
    <p:custDataLst>
      <p:tags r:id="rId1"/>
    </p:custDataLst>
    <p:extLst>
      <p:ext uri="{BB962C8B-B14F-4D97-AF65-F5344CB8AC3E}">
        <p14:creationId xmlns:p14="http://schemas.microsoft.com/office/powerpoint/2010/main" val="13189355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9D2366-8313-4B78-8478-70588F5C95B0}"/>
              </a:ext>
            </a:extLst>
          </p:cNvPr>
          <p:cNvSpPr>
            <a:spLocks noGrp="1"/>
          </p:cNvSpPr>
          <p:nvPr>
            <p:ph type="title"/>
          </p:nvPr>
        </p:nvSpPr>
        <p:spPr/>
        <p:txBody>
          <a:bodyPr anchor="ctr">
            <a:normAutofit/>
          </a:bodyPr>
          <a:lstStyle/>
          <a:p>
            <a:r>
              <a:rPr lang="es-US" sz="3000"/>
              <a:t>Objetivos de la lección 3 </a:t>
            </a:r>
          </a:p>
        </p:txBody>
      </p:sp>
      <p:sp>
        <p:nvSpPr>
          <p:cNvPr id="10" name="Text Placeholder 9">
            <a:extLst>
              <a:ext uri="{FF2B5EF4-FFF2-40B4-BE49-F238E27FC236}">
                <a16:creationId xmlns:a16="http://schemas.microsoft.com/office/drawing/2014/main" id="{49462B0C-0312-4075-AE42-47FACC105F89}"/>
              </a:ext>
            </a:extLst>
          </p:cNvPr>
          <p:cNvSpPr>
            <a:spLocks noGrp="1"/>
          </p:cNvSpPr>
          <p:nvPr>
            <p:ph type="body" sz="quarter" idx="4294967295"/>
          </p:nvPr>
        </p:nvSpPr>
        <p:spPr>
          <a:xfrm>
            <a:off x="914400" y="1371600"/>
            <a:ext cx="9982200" cy="4124325"/>
          </a:xfrm>
        </p:spPr>
        <p:txBody>
          <a:bodyPr vert="horz" lIns="91440" tIns="45720" rIns="91440" bIns="45720" rtlCol="0" anchor="t">
            <a:normAutofit fontScale="92500" lnSpcReduction="10000"/>
          </a:bodyPr>
          <a:lstStyle/>
          <a:p>
            <a:pPr marL="0" indent="0">
              <a:lnSpc>
                <a:spcPct val="100000"/>
              </a:lnSpc>
              <a:spcBef>
                <a:spcPts val="0"/>
              </a:spcBef>
              <a:spcAft>
                <a:spcPts val="1200"/>
              </a:spcAft>
              <a:buNone/>
            </a:pPr>
            <a:r>
              <a:rPr lang="es-US" sz="2800" b="1" dirty="0">
                <a:solidFill>
                  <a:srgbClr val="00529B"/>
                </a:solidFill>
                <a:latin typeface="Arial"/>
                <a:cs typeface="Arial"/>
              </a:rPr>
              <a:t>Al finalizar esta lección, usted podrá: </a:t>
            </a:r>
          </a:p>
          <a:p>
            <a:pPr marL="548640" indent="-274320">
              <a:lnSpc>
                <a:spcPct val="100000"/>
              </a:lnSpc>
              <a:spcBef>
                <a:spcPts val="0"/>
              </a:spcBef>
              <a:spcAft>
                <a:spcPts val="1200"/>
              </a:spcAft>
            </a:pPr>
            <a:r>
              <a:rPr lang="es-US" sz="2400" dirty="0">
                <a:solidFill>
                  <a:srgbClr val="00529B"/>
                </a:solidFill>
                <a:latin typeface="Arial"/>
                <a:cs typeface="Arial"/>
              </a:rPr>
              <a:t>Describir las opciones de tratamiento para la enfermedad renal en etapa terminal (ESRD) </a:t>
            </a:r>
          </a:p>
          <a:p>
            <a:pPr marL="548640" indent="-274320">
              <a:lnSpc>
                <a:spcPct val="100000"/>
              </a:lnSpc>
              <a:spcBef>
                <a:spcPts val="0"/>
              </a:spcBef>
              <a:spcAft>
                <a:spcPts val="1200"/>
              </a:spcAft>
            </a:pPr>
            <a:r>
              <a:rPr lang="es-US" sz="2400" dirty="0">
                <a:solidFill>
                  <a:srgbClr val="00529B"/>
                </a:solidFill>
                <a:latin typeface="Arial"/>
                <a:cs typeface="Arial"/>
              </a:rPr>
              <a:t>Explicar la cobertura de Medicare para los servicios y suministros </a:t>
            </a:r>
            <a:br>
              <a:rPr lang="es-US" sz="2400" dirty="0">
                <a:solidFill>
                  <a:srgbClr val="00529B"/>
                </a:solidFill>
                <a:latin typeface="Arial"/>
                <a:cs typeface="Arial"/>
              </a:rPr>
            </a:br>
            <a:r>
              <a:rPr lang="es-US" sz="2400" dirty="0">
                <a:solidFill>
                  <a:srgbClr val="00529B"/>
                </a:solidFill>
                <a:latin typeface="Arial"/>
                <a:cs typeface="Arial"/>
              </a:rPr>
              <a:t>de diálisis</a:t>
            </a:r>
          </a:p>
          <a:p>
            <a:pPr marL="548640" indent="-274320">
              <a:lnSpc>
                <a:spcPct val="100000"/>
              </a:lnSpc>
              <a:spcBef>
                <a:spcPts val="0"/>
              </a:spcBef>
              <a:spcAft>
                <a:spcPts val="1200"/>
              </a:spcAft>
            </a:pPr>
            <a:r>
              <a:rPr lang="es-US" sz="2400" dirty="0">
                <a:solidFill>
                  <a:srgbClr val="00529B"/>
                </a:solidFill>
                <a:latin typeface="Arial"/>
                <a:cs typeface="Arial"/>
              </a:rPr>
              <a:t>Explicar la cobertura de Medicare para la capacitación y el equipo de diálisis en el hogar</a:t>
            </a:r>
          </a:p>
          <a:p>
            <a:pPr marL="548640" indent="-274320">
              <a:lnSpc>
                <a:spcPct val="100000"/>
              </a:lnSpc>
              <a:spcBef>
                <a:spcPts val="0"/>
              </a:spcBef>
              <a:spcAft>
                <a:spcPts val="1200"/>
              </a:spcAft>
            </a:pPr>
            <a:r>
              <a:rPr lang="es-US" sz="2400" dirty="0">
                <a:solidFill>
                  <a:srgbClr val="00529B"/>
                </a:solidFill>
                <a:latin typeface="Arial"/>
                <a:cs typeface="Arial"/>
              </a:rPr>
              <a:t>Explicar la cobertura de Medicare para el transporte en ambulancia para la diálisis</a:t>
            </a:r>
          </a:p>
          <a:p>
            <a:pPr marL="548640" indent="-274320">
              <a:lnSpc>
                <a:spcPct val="100000"/>
              </a:lnSpc>
              <a:spcBef>
                <a:spcPts val="0"/>
              </a:spcBef>
              <a:spcAft>
                <a:spcPts val="1200"/>
              </a:spcAft>
            </a:pPr>
            <a:r>
              <a:rPr lang="es-US" sz="2400" dirty="0">
                <a:solidFill>
                  <a:srgbClr val="00529B"/>
                </a:solidFill>
                <a:latin typeface="Arial"/>
                <a:cs typeface="Arial"/>
              </a:rPr>
              <a:t>Explicar la cobertura de Medicare para los trasplantes de riñón</a:t>
            </a:r>
          </a:p>
        </p:txBody>
      </p:sp>
      <p:sp>
        <p:nvSpPr>
          <p:cNvPr id="5" name="Slide Number Placeholder 4">
            <a:extLst>
              <a:ext uri="{FF2B5EF4-FFF2-40B4-BE49-F238E27FC236}">
                <a16:creationId xmlns:a16="http://schemas.microsoft.com/office/drawing/2014/main" id="{699F2322-E2CC-4D5E-364F-76AF384F8B9B}"/>
              </a:ext>
            </a:extLst>
          </p:cNvPr>
          <p:cNvSpPr>
            <a:spLocks noGrp="1"/>
          </p:cNvSpPr>
          <p:nvPr>
            <p:ph type="sldNum" sz="quarter" idx="12"/>
          </p:nvPr>
        </p:nvSpPr>
        <p:spPr/>
        <p:txBody>
          <a:bodyPr/>
          <a:lstStyle/>
          <a:p>
            <a:fld id="{48F63A3B-78C7-47BE-AE5E-E10140E04643}" type="slidenum">
              <a:rPr lang="en-US" smtClean="0"/>
              <a:pPr/>
              <a:t>29</a:t>
            </a:fld>
            <a:endParaRPr lang="en-US"/>
          </a:p>
        </p:txBody>
      </p:sp>
      <p:sp>
        <p:nvSpPr>
          <p:cNvPr id="2" name="Date Placeholder 1">
            <a:extLst>
              <a:ext uri="{FF2B5EF4-FFF2-40B4-BE49-F238E27FC236}">
                <a16:creationId xmlns:a16="http://schemas.microsoft.com/office/drawing/2014/main" id="{A5A62989-A82B-316E-99D1-E1528D8282C5}"/>
              </a:ext>
              <a:ext uri="{C183D7F6-B498-43B3-948B-1728B52AA6E4}">
                <adec:decorative xmlns:adec="http://schemas.microsoft.com/office/drawing/2017/decorative" val="1"/>
              </a:ext>
            </a:extLst>
          </p:cNvPr>
          <p:cNvSpPr>
            <a:spLocks noGrp="1"/>
          </p:cNvSpPr>
          <p:nvPr>
            <p:ph type="dt" sz="half" idx="10"/>
          </p:nvPr>
        </p:nvSpPr>
        <p:spPr/>
        <p:txBody>
          <a:bodyPr/>
          <a:lstStyle/>
          <a:p>
            <a:r>
              <a:rPr lang="es-US"/>
              <a:t>Febrero de 2025</a:t>
            </a:r>
          </a:p>
        </p:txBody>
      </p:sp>
      <p:sp>
        <p:nvSpPr>
          <p:cNvPr id="6" name="Footer Placeholder 3">
            <a:extLst>
              <a:ext uri="{FF2B5EF4-FFF2-40B4-BE49-F238E27FC236}">
                <a16:creationId xmlns:a16="http://schemas.microsoft.com/office/drawing/2014/main" id="{4D9B4DC6-B991-CBDC-B220-ED8975CB985C}"/>
              </a:ext>
              <a:ext uri="{C183D7F6-B498-43B3-948B-1728B52AA6E4}">
                <adec:decorative xmlns:adec="http://schemas.microsoft.com/office/drawing/2017/decorative" val="1"/>
              </a:ext>
            </a:extLst>
          </p:cNvPr>
          <p:cNvSpPr>
            <a:spLocks noGrp="1"/>
          </p:cNvSpPr>
          <p:nvPr>
            <p:ph type="ftr" sz="quarter" idx="11"/>
          </p:nvPr>
        </p:nvSpPr>
        <p:spPr>
          <a:xfrm>
            <a:off x="2086378" y="6492240"/>
            <a:ext cx="9086046" cy="365125"/>
          </a:xfrm>
        </p:spPr>
        <p:txBody>
          <a:bodyPr/>
          <a:lstStyle/>
          <a:p>
            <a:r>
              <a:rPr lang="es-US" dirty="0"/>
              <a:t>Medicare para personas con enfermedad renal en etapa terminal (ESRD)</a:t>
            </a:r>
          </a:p>
        </p:txBody>
      </p:sp>
    </p:spTree>
    <p:custDataLst>
      <p:tags r:id="rId1"/>
    </p:custDataLst>
    <p:extLst>
      <p:ext uri="{BB962C8B-B14F-4D97-AF65-F5344CB8AC3E}">
        <p14:creationId xmlns:p14="http://schemas.microsoft.com/office/powerpoint/2010/main" val="371714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p:txBody>
          <a:bodyPr anchor="ctr">
            <a:normAutofit/>
          </a:bodyPr>
          <a:lstStyle/>
          <a:p>
            <a:r>
              <a:rPr lang="es-US" sz="3000"/>
              <a:t>Objetivos de la Sesión</a:t>
            </a:r>
          </a:p>
        </p:txBody>
      </p:sp>
      <p:sp>
        <p:nvSpPr>
          <p:cNvPr id="13" name="Content Placeholder 12"/>
          <p:cNvSpPr>
            <a:spLocks noGrp="1"/>
          </p:cNvSpPr>
          <p:nvPr>
            <p:ph type="body" sz="quarter" idx="4294967295"/>
          </p:nvPr>
        </p:nvSpPr>
        <p:spPr>
          <a:xfrm>
            <a:off x="906379" y="1211179"/>
            <a:ext cx="10644187" cy="4682359"/>
          </a:xfrm>
        </p:spPr>
        <p:txBody>
          <a:bodyPr vert="horz" lIns="91440" tIns="45720" rIns="91440" bIns="45720" rtlCol="0" anchor="t">
            <a:normAutofit/>
          </a:bodyPr>
          <a:lstStyle/>
          <a:p>
            <a:pPr marL="0" lvl="0" indent="0" defTabSz="685800">
              <a:lnSpc>
                <a:spcPct val="100000"/>
              </a:lnSpc>
              <a:spcBef>
                <a:spcPts val="0"/>
              </a:spcBef>
              <a:spcAft>
                <a:spcPts val="1200"/>
              </a:spcAft>
              <a:buFont typeface="Wingdings" pitchFamily="2" charset="2"/>
              <a:buNone/>
              <a:defRPr/>
            </a:pPr>
            <a:r>
              <a:rPr lang="es-US" sz="2800" b="1" dirty="0">
                <a:solidFill>
                  <a:srgbClr val="00529B"/>
                </a:solidFill>
                <a:latin typeface="Arial"/>
                <a:cs typeface="Arial"/>
              </a:rPr>
              <a:t>Al finalizar esta lección, usted podrá:</a:t>
            </a:r>
          </a:p>
          <a:p>
            <a:pPr marL="548640" lvl="0" indent="-274320" defTabSz="685800">
              <a:lnSpc>
                <a:spcPct val="100000"/>
              </a:lnSpc>
              <a:spcBef>
                <a:spcPts val="0"/>
              </a:spcBef>
              <a:spcAft>
                <a:spcPts val="1200"/>
              </a:spcAft>
              <a:defRPr/>
            </a:pPr>
            <a:r>
              <a:rPr lang="es-US" sz="2400" dirty="0">
                <a:solidFill>
                  <a:srgbClr val="00529B"/>
                </a:solidFill>
                <a:latin typeface="Arial"/>
                <a:cs typeface="Arial"/>
              </a:rPr>
              <a:t>Describir la enfermedad renal en etapa terminal (ESRD)</a:t>
            </a:r>
          </a:p>
          <a:p>
            <a:pPr marL="548640" indent="-274320" defTabSz="685800">
              <a:lnSpc>
                <a:spcPct val="100000"/>
              </a:lnSpc>
              <a:spcBef>
                <a:spcPts val="0"/>
              </a:spcBef>
              <a:spcAft>
                <a:spcPts val="1200"/>
              </a:spcAft>
              <a:defRPr/>
            </a:pPr>
            <a:r>
              <a:rPr lang="es-US" sz="2400" dirty="0">
                <a:solidFill>
                  <a:srgbClr val="00529B"/>
                </a:solidFill>
                <a:latin typeface="Arial"/>
                <a:cs typeface="Arial"/>
              </a:rPr>
              <a:t>Explicar las reglas de inscripción y elegibilidad de Medicare para las personas con ESRD</a:t>
            </a:r>
          </a:p>
          <a:p>
            <a:pPr marL="548640" indent="-274320" defTabSz="685800">
              <a:lnSpc>
                <a:spcPct val="100000"/>
              </a:lnSpc>
              <a:spcBef>
                <a:spcPts val="0"/>
              </a:spcBef>
              <a:spcAft>
                <a:spcPts val="1200"/>
              </a:spcAft>
              <a:defRPr/>
            </a:pPr>
            <a:r>
              <a:rPr lang="es-US" sz="2400" dirty="0">
                <a:solidFill>
                  <a:srgbClr val="00529B"/>
                </a:solidFill>
                <a:latin typeface="Arial"/>
                <a:cs typeface="Arial"/>
              </a:rPr>
              <a:t>Identificar los servicios cubiertos por Medicare para las personas </a:t>
            </a:r>
            <a:br>
              <a:rPr lang="es-US" sz="2400" dirty="0">
                <a:solidFill>
                  <a:srgbClr val="00529B"/>
                </a:solidFill>
                <a:latin typeface="Arial"/>
                <a:cs typeface="Arial"/>
              </a:rPr>
            </a:br>
            <a:r>
              <a:rPr lang="es-US" sz="2400" dirty="0">
                <a:solidFill>
                  <a:srgbClr val="00529B"/>
                </a:solidFill>
                <a:latin typeface="Arial"/>
                <a:cs typeface="Arial"/>
              </a:rPr>
              <a:t>con ESRD</a:t>
            </a:r>
          </a:p>
          <a:p>
            <a:pPr marL="548640" indent="-274320" defTabSz="685800">
              <a:lnSpc>
                <a:spcPct val="100000"/>
              </a:lnSpc>
              <a:spcBef>
                <a:spcPts val="0"/>
              </a:spcBef>
              <a:spcAft>
                <a:spcPts val="1200"/>
              </a:spcAft>
              <a:defRPr/>
            </a:pPr>
            <a:r>
              <a:rPr lang="es-US" sz="2400" dirty="0">
                <a:solidFill>
                  <a:srgbClr val="00529B"/>
                </a:solidFill>
                <a:latin typeface="Arial"/>
                <a:cs typeface="Arial"/>
              </a:rPr>
              <a:t>Explicar las opciones de cobertura de Medicare para las personas </a:t>
            </a:r>
            <a:br>
              <a:rPr lang="es-US" sz="2400" dirty="0">
                <a:solidFill>
                  <a:srgbClr val="00529B"/>
                </a:solidFill>
                <a:latin typeface="Arial"/>
                <a:cs typeface="Arial"/>
              </a:rPr>
            </a:br>
            <a:r>
              <a:rPr lang="es-US" sz="2400" dirty="0">
                <a:solidFill>
                  <a:srgbClr val="00529B"/>
                </a:solidFill>
                <a:latin typeface="Arial"/>
                <a:cs typeface="Arial"/>
              </a:rPr>
              <a:t>con ESRD</a:t>
            </a:r>
          </a:p>
          <a:p>
            <a:pPr marL="548640" indent="-274320">
              <a:lnSpc>
                <a:spcPct val="100000"/>
              </a:lnSpc>
              <a:spcBef>
                <a:spcPts val="0"/>
              </a:spcBef>
              <a:spcAft>
                <a:spcPts val="1200"/>
              </a:spcAft>
            </a:pPr>
            <a:r>
              <a:rPr lang="es-US" sz="2400" dirty="0">
                <a:solidFill>
                  <a:srgbClr val="00529B"/>
                </a:solidFill>
                <a:latin typeface="Arial"/>
                <a:cs typeface="Arial"/>
              </a:rPr>
              <a:t>Encontrar información y recursos adicionales de Medicare para personas con enfermedad renal y ESRD</a:t>
            </a:r>
          </a:p>
        </p:txBody>
      </p:sp>
      <p:sp>
        <p:nvSpPr>
          <p:cNvPr id="5" name="Slide Number Placeholder 4">
            <a:extLst>
              <a:ext uri="{FF2B5EF4-FFF2-40B4-BE49-F238E27FC236}">
                <a16:creationId xmlns:a16="http://schemas.microsoft.com/office/drawing/2014/main" id="{8E616569-C8C8-27E7-2342-167BD8651709}"/>
              </a:ext>
              <a:ext uri="{C183D7F6-B498-43B3-948B-1728B52AA6E4}">
                <adec:decorative xmlns:adec="http://schemas.microsoft.com/office/drawing/2017/decorative" val="0"/>
              </a:ext>
            </a:extLst>
          </p:cNvPr>
          <p:cNvSpPr>
            <a:spLocks noGrp="1"/>
          </p:cNvSpPr>
          <p:nvPr>
            <p:ph type="sldNum" sz="quarter" idx="12"/>
          </p:nvPr>
        </p:nvSpPr>
        <p:spPr/>
        <p:txBody>
          <a:bodyPr/>
          <a:lstStyle/>
          <a:p>
            <a:fld id="{48F63A3B-78C7-47BE-AE5E-E10140E04643}" type="slidenum">
              <a:rPr lang="en-US" smtClean="0"/>
              <a:pPr/>
              <a:t>3</a:t>
            </a:fld>
            <a:endParaRPr lang="en-US"/>
          </a:p>
        </p:txBody>
      </p:sp>
      <p:sp>
        <p:nvSpPr>
          <p:cNvPr id="4" name="Footer Placeholder 3">
            <a:extLst>
              <a:ext uri="{FF2B5EF4-FFF2-40B4-BE49-F238E27FC236}">
                <a16:creationId xmlns:a16="http://schemas.microsoft.com/office/drawing/2014/main" id="{01F6E0FB-53A5-E778-8887-974C0483CB42}"/>
              </a:ext>
              <a:ext uri="{C183D7F6-B498-43B3-948B-1728B52AA6E4}">
                <adec:decorative xmlns:adec="http://schemas.microsoft.com/office/drawing/2017/decorative" val="1"/>
              </a:ext>
            </a:extLst>
          </p:cNvPr>
          <p:cNvSpPr>
            <a:spLocks noGrp="1"/>
          </p:cNvSpPr>
          <p:nvPr>
            <p:ph type="ftr" sz="quarter" idx="11"/>
          </p:nvPr>
        </p:nvSpPr>
        <p:spPr>
          <a:xfrm>
            <a:off x="2086378" y="6492240"/>
            <a:ext cx="9086046" cy="365125"/>
          </a:xfrm>
        </p:spPr>
        <p:txBody>
          <a:bodyPr/>
          <a:lstStyle/>
          <a:p>
            <a:r>
              <a:rPr lang="es-US" dirty="0"/>
              <a:t>Medicare para personas con enfermedad renal en etapa terminal (ESRD)</a:t>
            </a:r>
          </a:p>
        </p:txBody>
      </p:sp>
      <p:sp>
        <p:nvSpPr>
          <p:cNvPr id="3" name="Date Placeholder 2">
            <a:extLst>
              <a:ext uri="{FF2B5EF4-FFF2-40B4-BE49-F238E27FC236}">
                <a16:creationId xmlns:a16="http://schemas.microsoft.com/office/drawing/2014/main" id="{26C2DE49-FAF6-4175-7A88-59BFB68ECE23}"/>
              </a:ext>
              <a:ext uri="{C183D7F6-B498-43B3-948B-1728B52AA6E4}">
                <adec:decorative xmlns:adec="http://schemas.microsoft.com/office/drawing/2017/decorative" val="1"/>
              </a:ext>
            </a:extLst>
          </p:cNvPr>
          <p:cNvSpPr>
            <a:spLocks noGrp="1"/>
          </p:cNvSpPr>
          <p:nvPr>
            <p:ph type="dt" sz="half" idx="10"/>
          </p:nvPr>
        </p:nvSpPr>
        <p:spPr/>
        <p:txBody>
          <a:bodyPr/>
          <a:lstStyle/>
          <a:p>
            <a:r>
              <a:rPr lang="es-US"/>
              <a:t>Febrero de 2025</a:t>
            </a:r>
          </a:p>
        </p:txBody>
      </p:sp>
    </p:spTree>
    <p:custDataLst>
      <p:tags r:id="rId1"/>
    </p:custDataLst>
    <p:extLst>
      <p:ext uri="{BB962C8B-B14F-4D97-AF65-F5344CB8AC3E}">
        <p14:creationId xmlns:p14="http://schemas.microsoft.com/office/powerpoint/2010/main" val="3340521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D7137-E3D5-40D2-BF1A-FB61270E4624}"/>
              </a:ext>
            </a:extLst>
          </p:cNvPr>
          <p:cNvSpPr>
            <a:spLocks noGrp="1"/>
          </p:cNvSpPr>
          <p:nvPr>
            <p:ph type="title"/>
          </p:nvPr>
        </p:nvSpPr>
        <p:spPr/>
        <p:txBody>
          <a:bodyPr anchor="ctr">
            <a:normAutofit/>
          </a:bodyPr>
          <a:lstStyle/>
          <a:p>
            <a:r>
              <a:rPr lang="es-US" sz="3000"/>
              <a:t>Opciones de tratamiento</a:t>
            </a:r>
          </a:p>
        </p:txBody>
      </p:sp>
      <p:grpSp>
        <p:nvGrpSpPr>
          <p:cNvPr id="10" name="Group 9">
            <a:extLst>
              <a:ext uri="{FF2B5EF4-FFF2-40B4-BE49-F238E27FC236}">
                <a16:creationId xmlns:a16="http://schemas.microsoft.com/office/drawing/2014/main" id="{BB95257E-D41D-4E9A-8DCF-004A870B3ACF}"/>
              </a:ext>
              <a:ext uri="{C183D7F6-B498-43B3-948B-1728B52AA6E4}">
                <adec:decorative xmlns:adec="http://schemas.microsoft.com/office/drawing/2017/decorative" val="1"/>
              </a:ext>
            </a:extLst>
          </p:cNvPr>
          <p:cNvGrpSpPr/>
          <p:nvPr/>
        </p:nvGrpSpPr>
        <p:grpSpPr>
          <a:xfrm>
            <a:off x="1454869" y="2178296"/>
            <a:ext cx="9282261" cy="2668256"/>
            <a:chOff x="854004" y="2113471"/>
            <a:chExt cx="9282261" cy="2668256"/>
          </a:xfrm>
        </p:grpSpPr>
        <p:sp>
          <p:nvSpPr>
            <p:cNvPr id="11" name="Flowchart: Process 10">
              <a:extLst>
                <a:ext uri="{FF2B5EF4-FFF2-40B4-BE49-F238E27FC236}">
                  <a16:creationId xmlns:a16="http://schemas.microsoft.com/office/drawing/2014/main" id="{7B3239F6-D4D7-4540-8650-CD2572D90EF7}"/>
                </a:ext>
                <a:ext uri="{C183D7F6-B498-43B3-948B-1728B52AA6E4}">
                  <adec:decorative xmlns:adec="http://schemas.microsoft.com/office/drawing/2017/decorative" val="1"/>
                </a:ext>
              </a:extLst>
            </p:cNvPr>
            <p:cNvSpPr/>
            <p:nvPr/>
          </p:nvSpPr>
          <p:spPr>
            <a:xfrm>
              <a:off x="5564265" y="2223276"/>
              <a:ext cx="4572000" cy="1097280"/>
            </a:xfrm>
            <a:prstGeom prst="flowChartProcess">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Process 11">
              <a:extLst>
                <a:ext uri="{FF2B5EF4-FFF2-40B4-BE49-F238E27FC236}">
                  <a16:creationId xmlns:a16="http://schemas.microsoft.com/office/drawing/2014/main" id="{B7297C7F-57F5-4AAE-BEE2-48B9066CFEAE}"/>
                </a:ext>
                <a:ext uri="{C183D7F6-B498-43B3-948B-1728B52AA6E4}">
                  <adec:decorative xmlns:adec="http://schemas.microsoft.com/office/drawing/2017/decorative" val="1"/>
                </a:ext>
              </a:extLst>
            </p:cNvPr>
            <p:cNvSpPr/>
            <p:nvPr/>
          </p:nvSpPr>
          <p:spPr>
            <a:xfrm>
              <a:off x="854005" y="2223275"/>
              <a:ext cx="4572000" cy="1097280"/>
            </a:xfrm>
            <a:prstGeom prst="flowChartProcess">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Process 12">
              <a:extLst>
                <a:ext uri="{FF2B5EF4-FFF2-40B4-BE49-F238E27FC236}">
                  <a16:creationId xmlns:a16="http://schemas.microsoft.com/office/drawing/2014/main" id="{5B366AF1-78EC-4DCB-8B2F-33AA4E02AEE2}"/>
                </a:ext>
                <a:ext uri="{C183D7F6-B498-43B3-948B-1728B52AA6E4}">
                  <adec:decorative xmlns:adec="http://schemas.microsoft.com/office/drawing/2017/decorative" val="1"/>
                </a:ext>
              </a:extLst>
            </p:cNvPr>
            <p:cNvSpPr/>
            <p:nvPr/>
          </p:nvSpPr>
          <p:spPr>
            <a:xfrm>
              <a:off x="5564264" y="3592182"/>
              <a:ext cx="4572000" cy="1097280"/>
            </a:xfrm>
            <a:prstGeom prst="flowChartProcess">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Process 13">
              <a:extLst>
                <a:ext uri="{FF2B5EF4-FFF2-40B4-BE49-F238E27FC236}">
                  <a16:creationId xmlns:a16="http://schemas.microsoft.com/office/drawing/2014/main" id="{B80A2667-789B-48CE-B68C-7EC87595F4B8}"/>
                </a:ext>
                <a:ext uri="{C183D7F6-B498-43B3-948B-1728B52AA6E4}">
                  <adec:decorative xmlns:adec="http://schemas.microsoft.com/office/drawing/2017/decorative" val="1"/>
                </a:ext>
              </a:extLst>
            </p:cNvPr>
            <p:cNvSpPr/>
            <p:nvPr/>
          </p:nvSpPr>
          <p:spPr>
            <a:xfrm>
              <a:off x="854004" y="3588759"/>
              <a:ext cx="4572000" cy="1097280"/>
            </a:xfrm>
            <a:prstGeom prst="flowChartProcess">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ctagon 14">
              <a:extLst>
                <a:ext uri="{FF2B5EF4-FFF2-40B4-BE49-F238E27FC236}">
                  <a16:creationId xmlns:a16="http://schemas.microsoft.com/office/drawing/2014/main" id="{A07856E5-43C5-4333-8FCF-EBD757B30DA7}"/>
                </a:ext>
                <a:ext uri="{C183D7F6-B498-43B3-948B-1728B52AA6E4}">
                  <adec:decorative xmlns:adec="http://schemas.microsoft.com/office/drawing/2017/decorative" val="1"/>
                </a:ext>
              </a:extLst>
            </p:cNvPr>
            <p:cNvSpPr/>
            <p:nvPr/>
          </p:nvSpPr>
          <p:spPr>
            <a:xfrm>
              <a:off x="3956577" y="2113471"/>
              <a:ext cx="3077113" cy="2668256"/>
            </a:xfrm>
            <a:prstGeom prst="octagon">
              <a:avLst>
                <a:gd name="adj" fmla="val 46268"/>
              </a:avLst>
            </a:prstGeom>
            <a:solidFill>
              <a:srgbClr val="FFC000"/>
            </a:solidFill>
            <a:ln w="190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FFFB2CBB-A5FF-4FDD-B8EF-13351FA32FF6}"/>
                </a:ext>
              </a:extLst>
            </p:cNvPr>
            <p:cNvGrpSpPr/>
            <p:nvPr/>
          </p:nvGrpSpPr>
          <p:grpSpPr>
            <a:xfrm>
              <a:off x="4526137" y="2814770"/>
              <a:ext cx="1942904" cy="1263897"/>
              <a:chOff x="4344116" y="2557733"/>
              <a:chExt cx="2370111" cy="1522562"/>
            </a:xfrm>
          </p:grpSpPr>
          <p:pic>
            <p:nvPicPr>
              <p:cNvPr id="17" name="Picture 16">
                <a:extLst>
                  <a:ext uri="{FF2B5EF4-FFF2-40B4-BE49-F238E27FC236}">
                    <a16:creationId xmlns:a16="http://schemas.microsoft.com/office/drawing/2014/main" id="{3574CB46-758A-4F93-96C6-4532EEB39DAB}"/>
                  </a:ext>
                  <a:ext uri="{C183D7F6-B498-43B3-948B-1728B52AA6E4}">
                    <adec:decorative xmlns:adec="http://schemas.microsoft.com/office/drawing/2017/decorative" val="1"/>
                  </a:ext>
                </a:extLst>
              </p:cNvPr>
              <p:cNvPicPr>
                <a:picLocks noChangeAspect="1"/>
              </p:cNvPicPr>
              <p:nvPr/>
            </p:nvPicPr>
            <p:blipFill rotWithShape="1">
              <a:blip r:embed="rId4">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rcRect/>
              <a:stretch/>
            </p:blipFill>
            <p:spPr>
              <a:xfrm>
                <a:off x="5399415" y="2557734"/>
                <a:ext cx="1314812" cy="1522561"/>
              </a:xfrm>
              <a:prstGeom prst="rect">
                <a:avLst/>
              </a:prstGeom>
              <a:noFill/>
            </p:spPr>
          </p:pic>
          <p:pic>
            <p:nvPicPr>
              <p:cNvPr id="18" name="Picture 17">
                <a:extLst>
                  <a:ext uri="{FF2B5EF4-FFF2-40B4-BE49-F238E27FC236}">
                    <a16:creationId xmlns:a16="http://schemas.microsoft.com/office/drawing/2014/main" id="{45D07064-6958-4F47-B13D-56921A1120B9}"/>
                  </a:ext>
                  <a:ext uri="{C183D7F6-B498-43B3-948B-1728B52AA6E4}">
                    <adec:decorative xmlns:adec="http://schemas.microsoft.com/office/drawing/2017/decorative" val="1"/>
                  </a:ext>
                </a:extLst>
              </p:cNvPr>
              <p:cNvPicPr>
                <a:picLocks noChangeAspect="1"/>
              </p:cNvPicPr>
              <p:nvPr/>
            </p:nvPicPr>
            <p:blipFill rotWithShape="1">
              <a:blip r:embed="rId4">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rcRect/>
              <a:stretch/>
            </p:blipFill>
            <p:spPr>
              <a:xfrm flipH="1">
                <a:off x="4344116" y="2557733"/>
                <a:ext cx="1314812" cy="1522561"/>
              </a:xfrm>
              <a:prstGeom prst="rect">
                <a:avLst/>
              </a:prstGeom>
            </p:spPr>
          </p:pic>
        </p:grpSp>
      </p:grpSp>
      <p:sp>
        <p:nvSpPr>
          <p:cNvPr id="3" name="Text Placeholder 2">
            <a:extLst>
              <a:ext uri="{FF2B5EF4-FFF2-40B4-BE49-F238E27FC236}">
                <a16:creationId xmlns:a16="http://schemas.microsoft.com/office/drawing/2014/main" id="{97B2B707-BACC-049D-AC74-AC31243E3CBA}"/>
              </a:ext>
            </a:extLst>
          </p:cNvPr>
          <p:cNvSpPr>
            <a:spLocks noGrp="1"/>
          </p:cNvSpPr>
          <p:nvPr>
            <p:ph type="body" sz="quarter" idx="13"/>
          </p:nvPr>
        </p:nvSpPr>
        <p:spPr>
          <a:xfrm>
            <a:off x="1463430" y="2310440"/>
            <a:ext cx="3086891" cy="1081635"/>
          </a:xfrm>
        </p:spPr>
        <p:txBody>
          <a:bodyPr anchor="ctr"/>
          <a:lstStyle/>
          <a:p>
            <a:pPr marL="0" lvl="0" indent="0" algn="ctr">
              <a:lnSpc>
                <a:spcPct val="100000"/>
              </a:lnSpc>
              <a:spcBef>
                <a:spcPts val="0"/>
              </a:spcBef>
              <a:buClrTx/>
              <a:buNone/>
            </a:pPr>
            <a:r>
              <a:rPr lang="es-US" sz="2400">
                <a:solidFill>
                  <a:prstClr val="white"/>
                </a:solidFill>
                <a:latin typeface="Calibri" panose="020F0502020204030204"/>
                <a:cs typeface="+mn-cs"/>
              </a:rPr>
              <a:t>Hemodiálisis</a:t>
            </a:r>
          </a:p>
        </p:txBody>
      </p:sp>
      <p:sp>
        <p:nvSpPr>
          <p:cNvPr id="4" name="Text Placeholder 3">
            <a:extLst>
              <a:ext uri="{FF2B5EF4-FFF2-40B4-BE49-F238E27FC236}">
                <a16:creationId xmlns:a16="http://schemas.microsoft.com/office/drawing/2014/main" id="{4496BD15-7974-3F44-6CB9-6D91D609D2C9}"/>
              </a:ext>
            </a:extLst>
          </p:cNvPr>
          <p:cNvSpPr>
            <a:spLocks noGrp="1"/>
          </p:cNvSpPr>
          <p:nvPr>
            <p:ph type="body" sz="quarter" idx="14"/>
          </p:nvPr>
        </p:nvSpPr>
        <p:spPr>
          <a:xfrm>
            <a:off x="1468427" y="3653584"/>
            <a:ext cx="3029960" cy="1097280"/>
          </a:xfrm>
        </p:spPr>
        <p:txBody>
          <a:bodyPr anchor="ctr"/>
          <a:lstStyle/>
          <a:p>
            <a:pPr marL="0" lvl="0" indent="0" algn="ctr">
              <a:lnSpc>
                <a:spcPct val="100000"/>
              </a:lnSpc>
              <a:spcBef>
                <a:spcPts val="0"/>
              </a:spcBef>
              <a:buClrTx/>
              <a:buNone/>
            </a:pPr>
            <a:r>
              <a:rPr lang="es-US" sz="2400" dirty="0">
                <a:solidFill>
                  <a:prstClr val="white"/>
                </a:solidFill>
                <a:latin typeface="Calibri" panose="020F0502020204030204"/>
                <a:cs typeface="+mn-cs"/>
              </a:rPr>
              <a:t>Trasplante de riñón</a:t>
            </a:r>
          </a:p>
        </p:txBody>
      </p:sp>
      <p:sp>
        <p:nvSpPr>
          <p:cNvPr id="5" name="Text Placeholder 4">
            <a:extLst>
              <a:ext uri="{FF2B5EF4-FFF2-40B4-BE49-F238E27FC236}">
                <a16:creationId xmlns:a16="http://schemas.microsoft.com/office/drawing/2014/main" id="{52C81E22-A4E5-640D-D394-DE096EEB4FD9}"/>
              </a:ext>
            </a:extLst>
          </p:cNvPr>
          <p:cNvSpPr>
            <a:spLocks noGrp="1"/>
          </p:cNvSpPr>
          <p:nvPr>
            <p:ph type="body" sz="quarter" idx="15"/>
          </p:nvPr>
        </p:nvSpPr>
        <p:spPr>
          <a:xfrm>
            <a:off x="7693610" y="2310441"/>
            <a:ext cx="3043517" cy="1074940"/>
          </a:xfrm>
        </p:spPr>
        <p:txBody>
          <a:bodyPr anchor="ctr"/>
          <a:lstStyle/>
          <a:p>
            <a:pPr marL="0" lvl="0" indent="0" algn="ctr">
              <a:lnSpc>
                <a:spcPct val="100000"/>
              </a:lnSpc>
              <a:spcBef>
                <a:spcPts val="0"/>
              </a:spcBef>
              <a:buClrTx/>
              <a:buNone/>
            </a:pPr>
            <a:r>
              <a:rPr lang="es-US" sz="2400" dirty="0">
                <a:solidFill>
                  <a:srgbClr val="5B9BD5">
                    <a:lumMod val="50000"/>
                  </a:srgbClr>
                </a:solidFill>
                <a:latin typeface="Calibri" panose="020F0502020204030204"/>
                <a:cs typeface="+mn-cs"/>
              </a:rPr>
              <a:t>Diálisis peritoneal</a:t>
            </a:r>
          </a:p>
        </p:txBody>
      </p:sp>
      <p:sp>
        <p:nvSpPr>
          <p:cNvPr id="9" name="Text Placeholder 8">
            <a:extLst>
              <a:ext uri="{FF2B5EF4-FFF2-40B4-BE49-F238E27FC236}">
                <a16:creationId xmlns:a16="http://schemas.microsoft.com/office/drawing/2014/main" id="{828379D6-371B-0B52-9D15-3218490BEA4F}"/>
              </a:ext>
            </a:extLst>
          </p:cNvPr>
          <p:cNvSpPr>
            <a:spLocks noGrp="1"/>
          </p:cNvSpPr>
          <p:nvPr>
            <p:ph type="body" sz="quarter" idx="16"/>
          </p:nvPr>
        </p:nvSpPr>
        <p:spPr>
          <a:xfrm>
            <a:off x="7693610" y="3653585"/>
            <a:ext cx="3043517" cy="1097280"/>
          </a:xfrm>
        </p:spPr>
        <p:txBody>
          <a:bodyPr anchor="ctr"/>
          <a:lstStyle/>
          <a:p>
            <a:pPr marL="0" lvl="0" indent="0" algn="ctr">
              <a:lnSpc>
                <a:spcPct val="100000"/>
              </a:lnSpc>
              <a:spcBef>
                <a:spcPts val="0"/>
              </a:spcBef>
              <a:buClrTx/>
              <a:buNone/>
            </a:pPr>
            <a:r>
              <a:rPr lang="es-US" sz="2400" dirty="0">
                <a:solidFill>
                  <a:srgbClr val="5B9BD5">
                    <a:lumMod val="50000"/>
                  </a:srgbClr>
                </a:solidFill>
                <a:latin typeface="Calibri" panose="020F0502020204030204"/>
                <a:cs typeface="+mn-cs"/>
              </a:rPr>
              <a:t>Tratamiento conservador</a:t>
            </a:r>
          </a:p>
        </p:txBody>
      </p:sp>
      <p:sp>
        <p:nvSpPr>
          <p:cNvPr id="6" name="Slide Number Placeholder 5">
            <a:extLst>
              <a:ext uri="{FF2B5EF4-FFF2-40B4-BE49-F238E27FC236}">
                <a16:creationId xmlns:a16="http://schemas.microsoft.com/office/drawing/2014/main" id="{DC98F45A-761B-0999-A61C-EA0335BB5436}"/>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30</a:t>
            </a:fld>
            <a:endParaRPr lang="en-US"/>
          </a:p>
        </p:txBody>
      </p:sp>
      <p:sp>
        <p:nvSpPr>
          <p:cNvPr id="8" name="Date Placeholder 1">
            <a:extLst>
              <a:ext uri="{FF2B5EF4-FFF2-40B4-BE49-F238E27FC236}">
                <a16:creationId xmlns:a16="http://schemas.microsoft.com/office/drawing/2014/main" id="{5E8769DA-E5B2-ECD1-3995-EFE6B67AC94B}"/>
              </a:ext>
              <a:ext uri="{C183D7F6-B498-43B3-948B-1728B52AA6E4}">
                <adec:decorative xmlns:adec="http://schemas.microsoft.com/office/drawing/2017/decorative" val="1"/>
              </a:ext>
            </a:extLst>
          </p:cNvPr>
          <p:cNvSpPr>
            <a:spLocks noGrp="1"/>
          </p:cNvSpPr>
          <p:nvPr>
            <p:ph type="dt" sz="half" idx="10"/>
          </p:nvPr>
        </p:nvSpPr>
        <p:spPr/>
        <p:txBody>
          <a:bodyPr/>
          <a:lstStyle/>
          <a:p>
            <a:r>
              <a:rPr lang="es-US"/>
              <a:t>Febrero de 2025</a:t>
            </a:r>
          </a:p>
        </p:txBody>
      </p:sp>
      <p:sp>
        <p:nvSpPr>
          <p:cNvPr id="19" name="Footer Placeholder 3">
            <a:extLst>
              <a:ext uri="{FF2B5EF4-FFF2-40B4-BE49-F238E27FC236}">
                <a16:creationId xmlns:a16="http://schemas.microsoft.com/office/drawing/2014/main" id="{F758AF65-FDDD-AB55-FAAE-72EA140F7B5D}"/>
              </a:ext>
              <a:ext uri="{C183D7F6-B498-43B3-948B-1728B52AA6E4}">
                <adec:decorative xmlns:adec="http://schemas.microsoft.com/office/drawing/2017/decorative" val="1"/>
              </a:ext>
            </a:extLst>
          </p:cNvPr>
          <p:cNvSpPr>
            <a:spLocks noGrp="1"/>
          </p:cNvSpPr>
          <p:nvPr>
            <p:ph type="ftr" sz="quarter" idx="11"/>
          </p:nvPr>
        </p:nvSpPr>
        <p:spPr>
          <a:xfrm>
            <a:off x="2086378" y="6492240"/>
            <a:ext cx="9086046" cy="365125"/>
          </a:xfrm>
        </p:spPr>
        <p:txBody>
          <a:bodyPr/>
          <a:lstStyle/>
          <a:p>
            <a:r>
              <a:rPr lang="es-US" dirty="0"/>
              <a:t>Medicare para personas con enfermedad renal en etapa terminal (ESRD)</a:t>
            </a:r>
          </a:p>
        </p:txBody>
      </p:sp>
    </p:spTree>
    <p:custDataLst>
      <p:tags r:id="rId1"/>
    </p:custDataLst>
    <p:extLst>
      <p:ext uri="{BB962C8B-B14F-4D97-AF65-F5344CB8AC3E}">
        <p14:creationId xmlns:p14="http://schemas.microsoft.com/office/powerpoint/2010/main" val="3408949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500"/>
                                        <p:tgtEl>
                                          <p:spTgt spid="10"/>
                                        </p:tgtEl>
                                      </p:cBhvr>
                                    </p:animEffect>
                                  </p:childTnLst>
                                </p:cTn>
                              </p:par>
                              <p:par>
                                <p:cTn id="8" presetID="22" presetClass="entr" presetSubtype="8" fill="hold" grpId="0" nodeType="withEffect">
                                  <p:stCondLst>
                                    <p:cond delay="20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wipe(left)">
                                      <p:cBhvr>
                                        <p:cTn id="10" dur="500"/>
                                        <p:tgtEl>
                                          <p:spTgt spid="9">
                                            <p:txEl>
                                              <p:pRg st="0" end="0"/>
                                            </p:txEl>
                                          </p:spTgt>
                                        </p:tgtEl>
                                      </p:cBhvr>
                                    </p:animEffect>
                                  </p:childTnLst>
                                </p:cTn>
                              </p:par>
                              <p:par>
                                <p:cTn id="11" presetID="22" presetClass="entr" presetSubtype="8" fill="hold" grpId="0" nodeType="withEffect">
                                  <p:stCondLst>
                                    <p:cond delay="20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wipe(left)">
                                      <p:cBhvr>
                                        <p:cTn id="13"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9"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3000"/>
              <a:t>Opciones de tratamiento: Diálisis</a:t>
            </a:r>
          </a:p>
        </p:txBody>
      </p:sp>
      <p:sp>
        <p:nvSpPr>
          <p:cNvPr id="5" name="Content Placeholder 4"/>
          <p:cNvSpPr>
            <a:spLocks noGrp="1"/>
          </p:cNvSpPr>
          <p:nvPr>
            <p:ph type="body" sz="quarter" idx="13"/>
          </p:nvPr>
        </p:nvSpPr>
        <p:spPr>
          <a:xfrm>
            <a:off x="762000" y="1209585"/>
            <a:ext cx="11429999" cy="1289050"/>
          </a:xfrm>
        </p:spPr>
        <p:txBody>
          <a:bodyPr numCol="1">
            <a:normAutofit/>
          </a:bodyPr>
          <a:lstStyle/>
          <a:p>
            <a:pPr marL="274320" lvl="0" indent="-274320" defTabSz="685800">
              <a:lnSpc>
                <a:spcPct val="100000"/>
              </a:lnSpc>
              <a:spcBef>
                <a:spcPts val="0"/>
              </a:spcBef>
              <a:spcAft>
                <a:spcPts val="1200"/>
              </a:spcAft>
              <a:buClrTx/>
            </a:pPr>
            <a:r>
              <a:rPr lang="es-US" sz="2400" b="1"/>
              <a:t>Dos opciones de tratamiento de diálisis:</a:t>
            </a:r>
          </a:p>
          <a:p>
            <a:pPr marL="2194560" lvl="1" indent="0" defTabSz="685800">
              <a:lnSpc>
                <a:spcPct val="100000"/>
              </a:lnSpc>
              <a:spcBef>
                <a:spcPts val="0"/>
              </a:spcBef>
              <a:buNone/>
            </a:pPr>
            <a:r>
              <a:rPr lang="es-US" sz="2400"/>
              <a:t>Hemodiálisis 	              Diálisis peritoneal</a:t>
            </a:r>
          </a:p>
        </p:txBody>
      </p:sp>
      <p:pic>
        <p:nvPicPr>
          <p:cNvPr id="7" name="Picture 6">
            <a:extLst>
              <a:ext uri="{FF2B5EF4-FFF2-40B4-BE49-F238E27FC236}">
                <a16:creationId xmlns:a16="http://schemas.microsoft.com/office/drawing/2014/main" id="{3ABE5C99-AF2B-4A30-A3EC-838B9730065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185961" y="2251424"/>
            <a:ext cx="1660359" cy="2103120"/>
          </a:xfrm>
          <a:prstGeom prst="rect">
            <a:avLst/>
          </a:prstGeom>
          <a:ln w="19050">
            <a:solidFill>
              <a:srgbClr val="00529B"/>
            </a:solidFill>
          </a:ln>
        </p:spPr>
      </p:pic>
      <p:sp>
        <p:nvSpPr>
          <p:cNvPr id="6" name="14 CuadroTexto">
            <a:extLst>
              <a:ext uri="{FF2B5EF4-FFF2-40B4-BE49-F238E27FC236}">
                <a16:creationId xmlns:a16="http://schemas.microsoft.com/office/drawing/2014/main" id="{C1C6DF78-9805-77D0-96C9-097EEBECDB39}"/>
              </a:ext>
            </a:extLst>
          </p:cNvPr>
          <p:cNvSpPr txBox="1"/>
          <p:nvPr/>
        </p:nvSpPr>
        <p:spPr>
          <a:xfrm>
            <a:off x="4529411" y="2877670"/>
            <a:ext cx="230507" cy="92333"/>
          </a:xfrm>
          <a:prstGeom prst="rect">
            <a:avLst/>
          </a:prstGeom>
          <a:solidFill>
            <a:schemeClr val="bg1"/>
          </a:solidFill>
        </p:spPr>
        <p:txBody>
          <a:bodyPr wrap="square" lIns="0" tIns="0" rIns="0" bIns="0" rtlCol="0">
            <a:spAutoFit/>
          </a:bodyPr>
          <a:lstStyle/>
          <a:p>
            <a:pPr algn="ctr"/>
            <a:r>
              <a:rPr lang="es-MX" sz="600" b="1" dirty="0"/>
              <a:t>Vena</a:t>
            </a:r>
          </a:p>
        </p:txBody>
      </p:sp>
      <p:sp>
        <p:nvSpPr>
          <p:cNvPr id="10" name="14 CuadroTexto">
            <a:extLst>
              <a:ext uri="{FF2B5EF4-FFF2-40B4-BE49-F238E27FC236}">
                <a16:creationId xmlns:a16="http://schemas.microsoft.com/office/drawing/2014/main" id="{F9379230-C73D-1804-2C4D-DDB017716DEC}"/>
              </a:ext>
            </a:extLst>
          </p:cNvPr>
          <p:cNvSpPr txBox="1"/>
          <p:nvPr/>
        </p:nvSpPr>
        <p:spPr>
          <a:xfrm>
            <a:off x="3213940" y="3011091"/>
            <a:ext cx="506122" cy="276999"/>
          </a:xfrm>
          <a:prstGeom prst="rect">
            <a:avLst/>
          </a:prstGeom>
          <a:solidFill>
            <a:schemeClr val="bg1"/>
          </a:solidFill>
        </p:spPr>
        <p:txBody>
          <a:bodyPr wrap="square" lIns="0" tIns="0" rIns="0" bIns="0" rtlCol="0">
            <a:spAutoFit/>
          </a:bodyPr>
          <a:lstStyle/>
          <a:p>
            <a:pPr algn="r"/>
            <a:r>
              <a:rPr lang="es-MX" sz="600" b="1" dirty="0"/>
              <a:t>Fístula Arteriovenosa</a:t>
            </a:r>
          </a:p>
          <a:p>
            <a:pPr algn="ctr"/>
            <a:endParaRPr lang="es-MX" sz="600" b="1" dirty="0"/>
          </a:p>
        </p:txBody>
      </p:sp>
      <p:sp>
        <p:nvSpPr>
          <p:cNvPr id="11" name="14 CuadroTexto">
            <a:extLst>
              <a:ext uri="{FF2B5EF4-FFF2-40B4-BE49-F238E27FC236}">
                <a16:creationId xmlns:a16="http://schemas.microsoft.com/office/drawing/2014/main" id="{4E562A44-3CB0-DA02-95F7-60ED66B36D7D}"/>
              </a:ext>
            </a:extLst>
          </p:cNvPr>
          <p:cNvSpPr txBox="1"/>
          <p:nvPr/>
        </p:nvSpPr>
        <p:spPr>
          <a:xfrm>
            <a:off x="3349389" y="2645151"/>
            <a:ext cx="373075" cy="184666"/>
          </a:xfrm>
          <a:prstGeom prst="rect">
            <a:avLst/>
          </a:prstGeom>
          <a:solidFill>
            <a:schemeClr val="bg1"/>
          </a:solidFill>
        </p:spPr>
        <p:txBody>
          <a:bodyPr wrap="square" lIns="0" tIns="0" rIns="0" bIns="0" rtlCol="0">
            <a:spAutoFit/>
          </a:bodyPr>
          <a:lstStyle/>
          <a:p>
            <a:pPr algn="r"/>
            <a:r>
              <a:rPr lang="es-MX" sz="600" b="1" dirty="0"/>
              <a:t>Arteria</a:t>
            </a:r>
          </a:p>
          <a:p>
            <a:pPr algn="ctr"/>
            <a:endParaRPr lang="es-MX" sz="600" b="1" dirty="0"/>
          </a:p>
        </p:txBody>
      </p:sp>
      <p:pic>
        <p:nvPicPr>
          <p:cNvPr id="8" name="Picture 7">
            <a:extLst>
              <a:ext uri="{FF2B5EF4-FFF2-40B4-BE49-F238E27FC236}">
                <a16:creationId xmlns:a16="http://schemas.microsoft.com/office/drawing/2014/main" id="{7396ACBE-D04A-4527-9FA0-87FCB2DD406C}"/>
              </a:ext>
              <a:ext uri="{C183D7F6-B498-43B3-948B-1728B52AA6E4}">
                <adec:decorative xmlns:adec="http://schemas.microsoft.com/office/drawing/2017/decorative" val="1"/>
              </a:ext>
            </a:extLst>
          </p:cNvPr>
          <p:cNvPicPr>
            <a:picLocks noChangeAspect="1"/>
          </p:cNvPicPr>
          <p:nvPr/>
        </p:nvPicPr>
        <p:blipFill rotWithShape="1">
          <a:blip r:embed="rId5"/>
          <a:srcRect l="5689" r="7969"/>
          <a:stretch/>
        </p:blipFill>
        <p:spPr>
          <a:xfrm>
            <a:off x="6338037" y="2252568"/>
            <a:ext cx="2015290" cy="1775294"/>
          </a:xfrm>
          <a:prstGeom prst="rect">
            <a:avLst/>
          </a:prstGeom>
          <a:ln w="19050">
            <a:solidFill>
              <a:srgbClr val="00529B"/>
            </a:solidFill>
          </a:ln>
        </p:spPr>
      </p:pic>
      <p:sp>
        <p:nvSpPr>
          <p:cNvPr id="12" name="14 CuadroTexto">
            <a:extLst>
              <a:ext uri="{FF2B5EF4-FFF2-40B4-BE49-F238E27FC236}">
                <a16:creationId xmlns:a16="http://schemas.microsoft.com/office/drawing/2014/main" id="{B436D8AD-AC68-CB5A-5B40-BBA5F7A47D67}"/>
              </a:ext>
            </a:extLst>
          </p:cNvPr>
          <p:cNvSpPr txBox="1"/>
          <p:nvPr/>
        </p:nvSpPr>
        <p:spPr>
          <a:xfrm>
            <a:off x="6353583" y="3424200"/>
            <a:ext cx="382738" cy="184666"/>
          </a:xfrm>
          <a:prstGeom prst="rect">
            <a:avLst/>
          </a:prstGeom>
          <a:solidFill>
            <a:schemeClr val="bg1"/>
          </a:solidFill>
        </p:spPr>
        <p:txBody>
          <a:bodyPr wrap="square" lIns="0" tIns="0" rIns="0" bIns="0" rtlCol="0">
            <a:spAutoFit/>
          </a:bodyPr>
          <a:lstStyle/>
          <a:p>
            <a:pPr algn="ctr"/>
            <a:r>
              <a:rPr lang="es-MX" sz="600" b="1" dirty="0"/>
              <a:t>Cavidad Abdominal</a:t>
            </a:r>
            <a:endParaRPr lang="es-US" sz="600" b="1" dirty="0"/>
          </a:p>
        </p:txBody>
      </p:sp>
      <p:sp>
        <p:nvSpPr>
          <p:cNvPr id="13" name="15 CuadroTexto">
            <a:extLst>
              <a:ext uri="{FF2B5EF4-FFF2-40B4-BE49-F238E27FC236}">
                <a16:creationId xmlns:a16="http://schemas.microsoft.com/office/drawing/2014/main" id="{38B85A95-0837-75E7-75F5-9B674841FCDD}"/>
              </a:ext>
            </a:extLst>
          </p:cNvPr>
          <p:cNvSpPr txBox="1"/>
          <p:nvPr/>
        </p:nvSpPr>
        <p:spPr>
          <a:xfrm>
            <a:off x="7845300" y="3444326"/>
            <a:ext cx="257930" cy="92333"/>
          </a:xfrm>
          <a:prstGeom prst="rect">
            <a:avLst/>
          </a:prstGeom>
          <a:solidFill>
            <a:schemeClr val="bg1"/>
          </a:solidFill>
        </p:spPr>
        <p:txBody>
          <a:bodyPr wrap="square" lIns="0" tIns="0" rIns="0" bIns="0" rtlCol="0">
            <a:spAutoFit/>
          </a:bodyPr>
          <a:lstStyle/>
          <a:p>
            <a:pPr algn="ctr"/>
            <a:r>
              <a:rPr lang="es-US" sz="600" b="1" noProof="0" dirty="0" err="1"/>
              <a:t>Cateter</a:t>
            </a:r>
            <a:endParaRPr lang="es-US" sz="600" b="1" dirty="0"/>
          </a:p>
        </p:txBody>
      </p:sp>
      <p:sp>
        <p:nvSpPr>
          <p:cNvPr id="15" name="16 CuadroTexto">
            <a:extLst>
              <a:ext uri="{FF2B5EF4-FFF2-40B4-BE49-F238E27FC236}">
                <a16:creationId xmlns:a16="http://schemas.microsoft.com/office/drawing/2014/main" id="{8AD3821D-BAEA-09A4-0DA7-212D9A871DBA}"/>
              </a:ext>
            </a:extLst>
          </p:cNvPr>
          <p:cNvSpPr txBox="1"/>
          <p:nvPr/>
        </p:nvSpPr>
        <p:spPr>
          <a:xfrm>
            <a:off x="7697860" y="3705941"/>
            <a:ext cx="354221" cy="92333"/>
          </a:xfrm>
          <a:prstGeom prst="rect">
            <a:avLst/>
          </a:prstGeom>
          <a:solidFill>
            <a:schemeClr val="bg1"/>
          </a:solidFill>
        </p:spPr>
        <p:txBody>
          <a:bodyPr wrap="square" lIns="0" tIns="0" rIns="0" bIns="0" rtlCol="0">
            <a:spAutoFit/>
          </a:bodyPr>
          <a:lstStyle/>
          <a:p>
            <a:pPr algn="ctr"/>
            <a:r>
              <a:rPr lang="es-MX" sz="600" b="1" dirty="0"/>
              <a:t>Peritoneo</a:t>
            </a:r>
            <a:endParaRPr lang="es-US" sz="600" b="1" dirty="0"/>
          </a:p>
        </p:txBody>
      </p:sp>
      <p:sp>
        <p:nvSpPr>
          <p:cNvPr id="17" name="17 CuadroTexto">
            <a:extLst>
              <a:ext uri="{FF2B5EF4-FFF2-40B4-BE49-F238E27FC236}">
                <a16:creationId xmlns:a16="http://schemas.microsoft.com/office/drawing/2014/main" id="{336C2AB6-01FF-B800-6F1F-D68DAD7D3CD6}"/>
              </a:ext>
            </a:extLst>
          </p:cNvPr>
          <p:cNvSpPr txBox="1"/>
          <p:nvPr/>
        </p:nvSpPr>
        <p:spPr>
          <a:xfrm>
            <a:off x="8013552" y="2414976"/>
            <a:ext cx="336053" cy="184666"/>
          </a:xfrm>
          <a:prstGeom prst="rect">
            <a:avLst/>
          </a:prstGeom>
          <a:solidFill>
            <a:schemeClr val="bg1"/>
          </a:solidFill>
        </p:spPr>
        <p:txBody>
          <a:bodyPr wrap="square" lIns="0" tIns="0" rIns="0" bIns="0" rtlCol="0">
            <a:spAutoFit/>
          </a:bodyPr>
          <a:lstStyle/>
          <a:p>
            <a:pPr algn="ctr"/>
            <a:r>
              <a:rPr lang="es-MX" sz="600" b="1" dirty="0"/>
              <a:t>Solución de diálisis</a:t>
            </a:r>
            <a:endParaRPr lang="es-US" sz="600" b="1" dirty="0"/>
          </a:p>
        </p:txBody>
      </p:sp>
      <p:sp>
        <p:nvSpPr>
          <p:cNvPr id="14" name="Text Placeholder 13">
            <a:extLst>
              <a:ext uri="{FF2B5EF4-FFF2-40B4-BE49-F238E27FC236}">
                <a16:creationId xmlns:a16="http://schemas.microsoft.com/office/drawing/2014/main" id="{BD91A221-7ECE-8F89-7B1B-62BB5B1335D5}"/>
              </a:ext>
            </a:extLst>
          </p:cNvPr>
          <p:cNvSpPr>
            <a:spLocks noGrp="1"/>
          </p:cNvSpPr>
          <p:nvPr>
            <p:ph type="body" sz="quarter" idx="14"/>
          </p:nvPr>
        </p:nvSpPr>
        <p:spPr>
          <a:xfrm>
            <a:off x="838200" y="4391183"/>
            <a:ext cx="10130565" cy="608302"/>
          </a:xfrm>
        </p:spPr>
        <p:txBody>
          <a:bodyPr>
            <a:noAutofit/>
          </a:bodyPr>
          <a:lstStyle/>
          <a:p>
            <a:pPr marL="274320" lvl="0" indent="-274320" defTabSz="685800">
              <a:lnSpc>
                <a:spcPct val="100000"/>
              </a:lnSpc>
              <a:spcBef>
                <a:spcPts val="0"/>
              </a:spcBef>
              <a:spcAft>
                <a:spcPts val="1200"/>
              </a:spcAft>
            </a:pPr>
            <a:r>
              <a:rPr lang="es-US" sz="2400" b="1"/>
              <a:t>Medicamentos de diálisis comunes cubiertos por Medicare:</a:t>
            </a:r>
          </a:p>
        </p:txBody>
      </p:sp>
      <p:sp>
        <p:nvSpPr>
          <p:cNvPr id="16" name="Text Placeholder 15">
            <a:extLst>
              <a:ext uri="{FF2B5EF4-FFF2-40B4-BE49-F238E27FC236}">
                <a16:creationId xmlns:a16="http://schemas.microsoft.com/office/drawing/2014/main" id="{FA15732A-8032-9C1F-A215-DB7EF2DA06B4}"/>
              </a:ext>
            </a:extLst>
          </p:cNvPr>
          <p:cNvSpPr>
            <a:spLocks noGrp="1"/>
          </p:cNvSpPr>
          <p:nvPr>
            <p:ph type="body" sz="quarter" idx="16"/>
          </p:nvPr>
        </p:nvSpPr>
        <p:spPr>
          <a:xfrm>
            <a:off x="838200" y="4882958"/>
            <a:ext cx="10269652" cy="902208"/>
          </a:xfrm>
        </p:spPr>
        <p:txBody>
          <a:bodyPr numCol="2">
            <a:noAutofit/>
          </a:bodyPr>
          <a:lstStyle/>
          <a:p>
            <a:pPr marL="548640" lvl="1" indent="-274320" defTabSz="685800">
              <a:lnSpc>
                <a:spcPct val="100000"/>
              </a:lnSpc>
              <a:spcBef>
                <a:spcPts val="0"/>
              </a:spcBef>
              <a:spcAft>
                <a:spcPts val="600"/>
              </a:spcAft>
            </a:pPr>
            <a:r>
              <a:rPr lang="es-US" sz="2000" dirty="0"/>
              <a:t>Heparina</a:t>
            </a:r>
          </a:p>
          <a:p>
            <a:pPr marL="548640" lvl="1" indent="-274320" defTabSz="685800">
              <a:lnSpc>
                <a:spcPct val="100000"/>
              </a:lnSpc>
              <a:spcBef>
                <a:spcPts val="0"/>
              </a:spcBef>
              <a:spcAft>
                <a:spcPts val="600"/>
              </a:spcAft>
            </a:pPr>
            <a:r>
              <a:rPr lang="es-US" sz="2000" dirty="0"/>
              <a:t>Protamina</a:t>
            </a:r>
          </a:p>
          <a:p>
            <a:pPr marL="548640" lvl="1" indent="-274320" defTabSz="685800">
              <a:lnSpc>
                <a:spcPct val="100000"/>
              </a:lnSpc>
              <a:spcBef>
                <a:spcPts val="0"/>
              </a:spcBef>
              <a:spcAft>
                <a:spcPts val="600"/>
              </a:spcAft>
            </a:pPr>
            <a:r>
              <a:rPr lang="es-US" sz="2000" dirty="0"/>
              <a:t>Anestésicos tópicos</a:t>
            </a:r>
          </a:p>
          <a:p>
            <a:pPr marL="548640" lvl="1" indent="-274320" defTabSz="685800">
              <a:lnSpc>
                <a:spcPct val="100000"/>
              </a:lnSpc>
              <a:spcBef>
                <a:spcPts val="0"/>
              </a:spcBef>
              <a:spcAft>
                <a:spcPts val="600"/>
              </a:spcAft>
            </a:pPr>
            <a:r>
              <a:rPr lang="es-US" sz="2000" dirty="0"/>
              <a:t>Agentes estimulantes de la eritropoyetina (ESA)</a:t>
            </a:r>
          </a:p>
          <a:p>
            <a:pPr marL="548640" lvl="1" indent="-274320" defTabSz="685800">
              <a:lnSpc>
                <a:spcPct val="100000"/>
              </a:lnSpc>
              <a:spcBef>
                <a:spcPts val="0"/>
              </a:spcBef>
              <a:spcAft>
                <a:spcPts val="600"/>
              </a:spcAft>
            </a:pPr>
            <a:r>
              <a:rPr lang="es-US" sz="2000" dirty="0"/>
              <a:t>Medicamentos </a:t>
            </a:r>
            <a:r>
              <a:rPr lang="es-US" sz="2000" dirty="0" err="1"/>
              <a:t>calcimiméticos</a:t>
            </a:r>
            <a:endParaRPr lang="es-US" sz="2000" dirty="0"/>
          </a:p>
        </p:txBody>
      </p:sp>
      <p:sp>
        <p:nvSpPr>
          <p:cNvPr id="9" name="Slide Number Placeholder 6">
            <a:extLst>
              <a:ext uri="{FF2B5EF4-FFF2-40B4-BE49-F238E27FC236}">
                <a16:creationId xmlns:a16="http://schemas.microsoft.com/office/drawing/2014/main" id="{CDC1DF4B-8162-4412-A357-C0A7EF3574B0}"/>
              </a:ext>
            </a:extLst>
          </p:cNvPr>
          <p:cNvSpPr>
            <a:spLocks noGrp="1"/>
          </p:cNvSpPr>
          <p:nvPr>
            <p:ph type="sldNum" sz="quarter" idx="12"/>
          </p:nvPr>
        </p:nvSpPr>
        <p:spPr/>
        <p:txBody>
          <a:bodyPr/>
          <a:lstStyle/>
          <a:p>
            <a:fld id="{0B2D781D-8844-5940-92D1-06EF0A7F581E}" type="slidenum">
              <a:rPr lang="en-US" smtClean="0"/>
              <a:t>31</a:t>
            </a:fld>
            <a:endParaRPr lang="en-US"/>
          </a:p>
        </p:txBody>
      </p:sp>
      <p:sp>
        <p:nvSpPr>
          <p:cNvPr id="2" name="Date Placeholder 1">
            <a:extLst>
              <a:ext uri="{C183D7F6-B498-43B3-948B-1728B52AA6E4}">
                <adec:decorative xmlns:adec="http://schemas.microsoft.com/office/drawing/2017/decorative" val="1"/>
              </a:ext>
            </a:extLst>
          </p:cNvPr>
          <p:cNvSpPr>
            <a:spLocks noGrp="1"/>
          </p:cNvSpPr>
          <p:nvPr>
            <p:ph type="dt" sz="half" idx="10"/>
          </p:nvPr>
        </p:nvSpPr>
        <p:spPr/>
        <p:txBody>
          <a:bodyPr/>
          <a:lstStyle/>
          <a:p>
            <a:r>
              <a:rPr lang="es-US"/>
              <a:t>Febrero de 2025</a:t>
            </a:r>
          </a:p>
        </p:txBody>
      </p:sp>
      <p:sp>
        <p:nvSpPr>
          <p:cNvPr id="18" name="Footer Placeholder 3">
            <a:extLst>
              <a:ext uri="{FF2B5EF4-FFF2-40B4-BE49-F238E27FC236}">
                <a16:creationId xmlns:a16="http://schemas.microsoft.com/office/drawing/2014/main" id="{38E6187D-E90D-97AC-F0FE-947BCD10BCFB}"/>
              </a:ext>
              <a:ext uri="{C183D7F6-B498-43B3-948B-1728B52AA6E4}">
                <adec:decorative xmlns:adec="http://schemas.microsoft.com/office/drawing/2017/decorative" val="1"/>
              </a:ext>
            </a:extLst>
          </p:cNvPr>
          <p:cNvSpPr>
            <a:spLocks noGrp="1"/>
          </p:cNvSpPr>
          <p:nvPr>
            <p:ph type="ftr" sz="quarter" idx="11"/>
          </p:nvPr>
        </p:nvSpPr>
        <p:spPr>
          <a:xfrm>
            <a:off x="2086378" y="6492240"/>
            <a:ext cx="9086046" cy="365125"/>
          </a:xfrm>
        </p:spPr>
        <p:txBody>
          <a:bodyPr/>
          <a:lstStyle/>
          <a:p>
            <a:r>
              <a:rPr lang="es-US" dirty="0"/>
              <a:t>Medicare para personas con enfermedad renal en etapa terminal (ESRD)</a:t>
            </a:r>
          </a:p>
        </p:txBody>
      </p:sp>
    </p:spTree>
    <p:custDataLst>
      <p:tags r:id="rId1"/>
    </p:custDataLst>
    <p:extLst>
      <p:ext uri="{BB962C8B-B14F-4D97-AF65-F5344CB8AC3E}">
        <p14:creationId xmlns:p14="http://schemas.microsoft.com/office/powerpoint/2010/main" val="3614573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s-US" sz="3000"/>
              <a:t>Servicios de diálisis y suministros cubiertos</a:t>
            </a:r>
          </a:p>
        </p:txBody>
      </p:sp>
      <p:sp>
        <p:nvSpPr>
          <p:cNvPr id="9" name="Text Placeholder 8">
            <a:extLst>
              <a:ext uri="{FF2B5EF4-FFF2-40B4-BE49-F238E27FC236}">
                <a16:creationId xmlns:a16="http://schemas.microsoft.com/office/drawing/2014/main" id="{C89EAAFD-D316-498F-A0DA-F27DBA85D361}"/>
              </a:ext>
            </a:extLst>
          </p:cNvPr>
          <p:cNvSpPr>
            <a:spLocks noGrp="1"/>
          </p:cNvSpPr>
          <p:nvPr>
            <p:ph type="body" sz="quarter" idx="4294967295"/>
          </p:nvPr>
        </p:nvSpPr>
        <p:spPr>
          <a:xfrm>
            <a:off x="901874" y="1158658"/>
            <a:ext cx="10294937" cy="4884738"/>
          </a:xfrm>
        </p:spPr>
        <p:txBody>
          <a:bodyPr>
            <a:normAutofit fontScale="77500" lnSpcReduction="20000"/>
          </a:bodyPr>
          <a:lstStyle/>
          <a:p>
            <a:pPr marL="274320" lvl="0" indent="-274320" defTabSz="685800">
              <a:lnSpc>
                <a:spcPct val="120000"/>
              </a:lnSpc>
              <a:spcBef>
                <a:spcPts val="0"/>
              </a:spcBef>
              <a:spcAft>
                <a:spcPts val="1200"/>
              </a:spcAft>
            </a:pPr>
            <a:r>
              <a:rPr lang="es-US" sz="2800" dirty="0">
                <a:solidFill>
                  <a:srgbClr val="00529B"/>
                </a:solidFill>
              </a:rPr>
              <a:t>La Parte A de Medicare (seguro de hospital) cubre los tratamientos de diálisis para pacientes hospitalizados </a:t>
            </a:r>
          </a:p>
          <a:p>
            <a:pPr marL="274320" lvl="0" indent="-274320" defTabSz="685800">
              <a:lnSpc>
                <a:spcPct val="120000"/>
              </a:lnSpc>
              <a:spcBef>
                <a:spcPts val="0"/>
              </a:spcBef>
              <a:spcAft>
                <a:spcPts val="1200"/>
              </a:spcAft>
            </a:pPr>
            <a:r>
              <a:rPr lang="es-US" sz="2800" dirty="0">
                <a:solidFill>
                  <a:srgbClr val="00529B"/>
                </a:solidFill>
              </a:rPr>
              <a:t>La Parte B de Medicare (seguro médico) cubre:</a:t>
            </a:r>
          </a:p>
          <a:p>
            <a:pPr marL="822960" lvl="1" indent="-274320" defTabSz="685800">
              <a:lnSpc>
                <a:spcPct val="120000"/>
              </a:lnSpc>
              <a:spcBef>
                <a:spcPts val="0"/>
              </a:spcBef>
              <a:spcAft>
                <a:spcPts val="1200"/>
              </a:spcAft>
            </a:pPr>
            <a:r>
              <a:rPr lang="es-US" sz="2400" dirty="0">
                <a:solidFill>
                  <a:srgbClr val="00529B"/>
                </a:solidFill>
              </a:rPr>
              <a:t>Tratamiento de diálisis y atención de médicos para pacientes ambulatorios</a:t>
            </a:r>
          </a:p>
          <a:p>
            <a:pPr marL="822960" lvl="1" indent="-274320" defTabSz="685800">
              <a:lnSpc>
                <a:spcPct val="120000"/>
              </a:lnSpc>
              <a:spcBef>
                <a:spcPts val="0"/>
              </a:spcBef>
              <a:spcAft>
                <a:spcPts val="1200"/>
              </a:spcAft>
            </a:pPr>
            <a:r>
              <a:rPr lang="es-US" sz="2400" dirty="0">
                <a:solidFill>
                  <a:srgbClr val="00529B"/>
                </a:solidFill>
              </a:rPr>
              <a:t>Capacitación sobre diálisis en el hogar</a:t>
            </a:r>
          </a:p>
          <a:p>
            <a:pPr marL="822960" lvl="1" indent="-274320" defTabSz="685800">
              <a:lnSpc>
                <a:spcPct val="120000"/>
              </a:lnSpc>
              <a:spcBef>
                <a:spcPts val="0"/>
              </a:spcBef>
              <a:spcAft>
                <a:spcPts val="1200"/>
              </a:spcAft>
            </a:pPr>
            <a:r>
              <a:rPr lang="es-US" sz="2400" dirty="0">
                <a:solidFill>
                  <a:srgbClr val="00529B"/>
                </a:solidFill>
              </a:rPr>
              <a:t>Equipo y suministros para diálisis en el hogar </a:t>
            </a:r>
          </a:p>
          <a:p>
            <a:pPr marL="822960" lvl="1" indent="-274320" defTabSz="685800">
              <a:lnSpc>
                <a:spcPct val="120000"/>
              </a:lnSpc>
              <a:spcBef>
                <a:spcPts val="0"/>
              </a:spcBef>
              <a:spcAft>
                <a:spcPts val="1200"/>
              </a:spcAft>
            </a:pPr>
            <a:r>
              <a:rPr lang="es-US" sz="2400" dirty="0">
                <a:solidFill>
                  <a:srgbClr val="00529B"/>
                </a:solidFill>
              </a:rPr>
              <a:t>Determinados servicios de apoyo en el hogar </a:t>
            </a:r>
          </a:p>
          <a:p>
            <a:pPr marL="822960" lvl="1" indent="-274320" defTabSz="685800">
              <a:lnSpc>
                <a:spcPct val="120000"/>
              </a:lnSpc>
              <a:spcBef>
                <a:spcPts val="0"/>
              </a:spcBef>
              <a:spcAft>
                <a:spcPts val="1200"/>
              </a:spcAft>
            </a:pPr>
            <a:r>
              <a:rPr lang="es-US" sz="2400" dirty="0">
                <a:solidFill>
                  <a:srgbClr val="00529B"/>
                </a:solidFill>
              </a:rPr>
              <a:t>Visitas mensuales para diálisis en el hogar </a:t>
            </a:r>
          </a:p>
          <a:p>
            <a:pPr marL="822960" lvl="1" indent="-274320" defTabSz="685800">
              <a:lnSpc>
                <a:spcPct val="120000"/>
              </a:lnSpc>
              <a:spcBef>
                <a:spcPts val="0"/>
              </a:spcBef>
              <a:spcAft>
                <a:spcPts val="1200"/>
              </a:spcAft>
            </a:pPr>
            <a:r>
              <a:rPr lang="es-US" sz="2400" dirty="0">
                <a:solidFill>
                  <a:srgbClr val="00529B"/>
                </a:solidFill>
              </a:rPr>
              <a:t>La mayoría de los medicamentos para diálisis ambulatoria o en el hogar</a:t>
            </a:r>
          </a:p>
          <a:p>
            <a:pPr marL="822960" lvl="1" indent="-274320" defTabSz="685800">
              <a:lnSpc>
                <a:spcPct val="120000"/>
              </a:lnSpc>
              <a:spcBef>
                <a:spcPts val="0"/>
              </a:spcBef>
              <a:spcAft>
                <a:spcPts val="1200"/>
              </a:spcAft>
            </a:pPr>
            <a:r>
              <a:rPr lang="es-US" sz="2400" dirty="0">
                <a:solidFill>
                  <a:srgbClr val="00529B"/>
                </a:solidFill>
              </a:rPr>
              <a:t>Otros servicios y suministros que forman parte de la diálisis</a:t>
            </a:r>
          </a:p>
          <a:p>
            <a:pPr marL="822960" lvl="1" indent="-274320" defTabSz="685800">
              <a:lnSpc>
                <a:spcPct val="120000"/>
              </a:lnSpc>
              <a:spcBef>
                <a:spcPts val="0"/>
              </a:spcBef>
              <a:spcAft>
                <a:spcPts val="1200"/>
              </a:spcAft>
            </a:pPr>
            <a:r>
              <a:rPr lang="es-US" sz="2400" dirty="0">
                <a:solidFill>
                  <a:srgbClr val="00529B"/>
                </a:solidFill>
              </a:rPr>
              <a:t>Diálisis cuando usted viaja dentro de los EE. UU.</a:t>
            </a:r>
          </a:p>
        </p:txBody>
      </p:sp>
      <p:sp>
        <p:nvSpPr>
          <p:cNvPr id="5" name="Slide Number Placeholder 4">
            <a:extLst>
              <a:ext uri="{FF2B5EF4-FFF2-40B4-BE49-F238E27FC236}">
                <a16:creationId xmlns:a16="http://schemas.microsoft.com/office/drawing/2014/main" id="{D7A1E1E1-734C-DA47-EE5D-2DE26C2AF138}"/>
              </a:ext>
            </a:extLst>
          </p:cNvPr>
          <p:cNvSpPr>
            <a:spLocks noGrp="1"/>
          </p:cNvSpPr>
          <p:nvPr>
            <p:ph type="sldNum" sz="quarter" idx="12"/>
          </p:nvPr>
        </p:nvSpPr>
        <p:spPr/>
        <p:txBody>
          <a:bodyPr/>
          <a:lstStyle/>
          <a:p>
            <a:fld id="{48F63A3B-78C7-47BE-AE5E-E10140E04643}" type="slidenum">
              <a:rPr lang="en-US" smtClean="0"/>
              <a:pPr/>
              <a:t>32</a:t>
            </a:fld>
            <a:endParaRPr lang="en-US"/>
          </a:p>
        </p:txBody>
      </p:sp>
      <p:sp>
        <p:nvSpPr>
          <p:cNvPr id="2" name="Date Placeholder 1">
            <a:extLst>
              <a:ext uri="{FF2B5EF4-FFF2-40B4-BE49-F238E27FC236}">
                <a16:creationId xmlns:a16="http://schemas.microsoft.com/office/drawing/2014/main" id="{991535F9-3ADE-2DB3-29F7-112D96C93559}"/>
              </a:ext>
              <a:ext uri="{C183D7F6-B498-43B3-948B-1728B52AA6E4}">
                <adec:decorative xmlns:adec="http://schemas.microsoft.com/office/drawing/2017/decorative" val="1"/>
              </a:ext>
            </a:extLst>
          </p:cNvPr>
          <p:cNvSpPr>
            <a:spLocks noGrp="1"/>
          </p:cNvSpPr>
          <p:nvPr>
            <p:ph type="dt" sz="half" idx="10"/>
          </p:nvPr>
        </p:nvSpPr>
        <p:spPr/>
        <p:txBody>
          <a:bodyPr/>
          <a:lstStyle/>
          <a:p>
            <a:r>
              <a:rPr lang="es-US"/>
              <a:t>Febrero de 2025</a:t>
            </a:r>
          </a:p>
        </p:txBody>
      </p:sp>
      <p:sp>
        <p:nvSpPr>
          <p:cNvPr id="6" name="Footer Placeholder 3">
            <a:extLst>
              <a:ext uri="{FF2B5EF4-FFF2-40B4-BE49-F238E27FC236}">
                <a16:creationId xmlns:a16="http://schemas.microsoft.com/office/drawing/2014/main" id="{92608719-6E66-4D04-6017-922AB6495D24}"/>
              </a:ext>
              <a:ext uri="{C183D7F6-B498-43B3-948B-1728B52AA6E4}">
                <adec:decorative xmlns:adec="http://schemas.microsoft.com/office/drawing/2017/decorative" val="1"/>
              </a:ext>
            </a:extLst>
          </p:cNvPr>
          <p:cNvSpPr>
            <a:spLocks noGrp="1"/>
          </p:cNvSpPr>
          <p:nvPr>
            <p:ph type="ftr" sz="quarter" idx="11"/>
          </p:nvPr>
        </p:nvSpPr>
        <p:spPr>
          <a:xfrm>
            <a:off x="2086378" y="6492240"/>
            <a:ext cx="9086046" cy="365125"/>
          </a:xfrm>
        </p:spPr>
        <p:txBody>
          <a:bodyPr/>
          <a:lstStyle/>
          <a:p>
            <a:r>
              <a:rPr lang="es-US" dirty="0"/>
              <a:t>Medicare para personas con enfermedad renal en etapa terminal (ESRD)</a:t>
            </a:r>
          </a:p>
        </p:txBody>
      </p:sp>
    </p:spTree>
    <p:custDataLst>
      <p:tags r:id="rId1"/>
    </p:custDataLst>
    <p:extLst>
      <p:ext uri="{BB962C8B-B14F-4D97-AF65-F5344CB8AC3E}">
        <p14:creationId xmlns:p14="http://schemas.microsoft.com/office/powerpoint/2010/main" val="547769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9">
                                            <p:txEl>
                                              <p:pRg st="2" end="2"/>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9">
                                            <p:txEl>
                                              <p:pRg st="3" end="3"/>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9">
                                            <p:txEl>
                                              <p:pRg st="4" end="4"/>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nodeType="afterEffect">
                                  <p:stCondLst>
                                    <p:cond delay="0"/>
                                  </p:stCondLst>
                                  <p:childTnLst>
                                    <p:set>
                                      <p:cBhvr>
                                        <p:cTn id="18" dur="1" fill="hold">
                                          <p:stCondLst>
                                            <p:cond delay="0"/>
                                          </p:stCondLst>
                                        </p:cTn>
                                        <p:tgtEl>
                                          <p:spTgt spid="9">
                                            <p:txEl>
                                              <p:pRg st="5" end="5"/>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9">
                                            <p:txEl>
                                              <p:pRg st="6" end="6"/>
                                            </p:txEl>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nodeType="afterEffect">
                                  <p:stCondLst>
                                    <p:cond delay="0"/>
                                  </p:stCondLst>
                                  <p:childTnLst>
                                    <p:set>
                                      <p:cBhvr>
                                        <p:cTn id="24" dur="1" fill="hold">
                                          <p:stCondLst>
                                            <p:cond delay="0"/>
                                          </p:stCondLst>
                                        </p:cTn>
                                        <p:tgtEl>
                                          <p:spTgt spid="9">
                                            <p:txEl>
                                              <p:pRg st="7" end="7"/>
                                            </p:txEl>
                                          </p:spTgt>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nodeType="afterEffect">
                                  <p:stCondLst>
                                    <p:cond delay="0"/>
                                  </p:stCondLst>
                                  <p:childTnLst>
                                    <p:set>
                                      <p:cBhvr>
                                        <p:cTn id="27" dur="1" fill="hold">
                                          <p:stCondLst>
                                            <p:cond delay="0"/>
                                          </p:stCondLst>
                                        </p:cTn>
                                        <p:tgtEl>
                                          <p:spTgt spid="9">
                                            <p:txEl>
                                              <p:pRg st="8" end="8"/>
                                            </p:txEl>
                                          </p:spTgt>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nodeType="afterEffect">
                                  <p:stCondLst>
                                    <p:cond delay="0"/>
                                  </p:stCondLst>
                                  <p:childTnLst>
                                    <p:set>
                                      <p:cBhvr>
                                        <p:cTn id="30" dur="1" fill="hold">
                                          <p:stCondLst>
                                            <p:cond delay="0"/>
                                          </p:stCondLst>
                                        </p:cTn>
                                        <p:tgtEl>
                                          <p:spTgt spid="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s-US" sz="3000"/>
              <a:t>Capacitación y equipo para diálisis en el hogar</a:t>
            </a:r>
          </a:p>
        </p:txBody>
      </p:sp>
      <p:sp>
        <p:nvSpPr>
          <p:cNvPr id="2" name="Text Placeholder 1">
            <a:extLst>
              <a:ext uri="{FF2B5EF4-FFF2-40B4-BE49-F238E27FC236}">
                <a16:creationId xmlns:a16="http://schemas.microsoft.com/office/drawing/2014/main" id="{F6B52D50-47EC-1CEC-349F-3CDCB45308F8}"/>
              </a:ext>
            </a:extLst>
          </p:cNvPr>
          <p:cNvSpPr>
            <a:spLocks noGrp="1"/>
          </p:cNvSpPr>
          <p:nvPr>
            <p:ph type="body" sz="quarter" idx="13"/>
          </p:nvPr>
        </p:nvSpPr>
        <p:spPr>
          <a:xfrm>
            <a:off x="166126" y="1546860"/>
            <a:ext cx="2871216" cy="4343400"/>
          </a:xfrm>
          <a:prstGeom prst="roundRect">
            <a:avLst/>
          </a:prstGeom>
          <a:ln w="38100">
            <a:solidFill>
              <a:srgbClr val="00529B"/>
            </a:solidFill>
          </a:ln>
        </p:spPr>
        <p:txBody>
          <a:bodyPr tIns="2286000" bIns="0">
            <a:normAutofit lnSpcReduction="10000"/>
          </a:bodyPr>
          <a:lstStyle/>
          <a:p>
            <a:pPr marL="0" marR="0" lvl="0" indent="0" algn="ctr" defTabSz="685800" rtl="0" eaLnBrk="1" fontAlgn="auto" latinLnBrk="0" hangingPunct="1">
              <a:lnSpc>
                <a:spcPct val="110000"/>
              </a:lnSpc>
              <a:spcBef>
                <a:spcPts val="600"/>
              </a:spcBef>
              <a:spcAft>
                <a:spcPts val="0"/>
              </a:spcAft>
              <a:buClrTx/>
              <a:buSzTx/>
              <a:buFontTx/>
              <a:buNone/>
              <a:tabLst/>
              <a:defRPr/>
            </a:pPr>
            <a:r>
              <a:rPr kumimoji="0" lang="es-US" sz="1800" b="0" i="0" u="none" strike="noStrike" cap="none"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La Parte B cubre esta capacitación, pero solo cuando se imparte en un centro de capacitación certificado por Medicare</a:t>
            </a:r>
          </a:p>
        </p:txBody>
      </p:sp>
      <p:pic>
        <p:nvPicPr>
          <p:cNvPr id="16" name="Picture 15">
            <a:extLst>
              <a:ext uri="{FF2B5EF4-FFF2-40B4-BE49-F238E27FC236}">
                <a16:creationId xmlns:a16="http://schemas.microsoft.com/office/drawing/2014/main" id="{CF993762-D2CE-4D84-AB7A-240B5B175515}"/>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57640" y="1989019"/>
            <a:ext cx="2876764" cy="1920240"/>
          </a:xfrm>
          <a:prstGeom prst="rect">
            <a:avLst/>
          </a:prstGeom>
          <a:ln>
            <a:noFill/>
          </a:ln>
          <a:effectLst>
            <a:softEdge rad="112500"/>
          </a:effectLst>
        </p:spPr>
      </p:pic>
      <p:sp>
        <p:nvSpPr>
          <p:cNvPr id="3" name="Text Placeholder 2">
            <a:extLst>
              <a:ext uri="{FF2B5EF4-FFF2-40B4-BE49-F238E27FC236}">
                <a16:creationId xmlns:a16="http://schemas.microsoft.com/office/drawing/2014/main" id="{D59C826A-7A12-FCF6-87C2-7A53CFEDC091}"/>
              </a:ext>
            </a:extLst>
          </p:cNvPr>
          <p:cNvSpPr>
            <a:spLocks noGrp="1"/>
          </p:cNvSpPr>
          <p:nvPr>
            <p:ph type="body" sz="quarter" idx="14"/>
          </p:nvPr>
        </p:nvSpPr>
        <p:spPr>
          <a:xfrm>
            <a:off x="3160071" y="1546860"/>
            <a:ext cx="2871216" cy="4343400"/>
          </a:xfrm>
          <a:prstGeom prst="roundRect">
            <a:avLst/>
          </a:prstGeom>
          <a:ln w="38100">
            <a:solidFill>
              <a:srgbClr val="00529B"/>
            </a:solidFill>
          </a:ln>
        </p:spPr>
        <p:txBody>
          <a:bodyPr tIns="2286000" bIns="0"/>
          <a:lstStyle/>
          <a:p>
            <a:pPr marL="0" marR="0" lvl="0" indent="0" algn="ctr" defTabSz="685800" rtl="0" eaLnBrk="1" fontAlgn="auto" latinLnBrk="0" hangingPunct="1">
              <a:lnSpc>
                <a:spcPct val="110000"/>
              </a:lnSpc>
              <a:spcBef>
                <a:spcPts val="600"/>
              </a:spcBef>
              <a:spcAft>
                <a:spcPts val="0"/>
              </a:spcAft>
              <a:buClrTx/>
              <a:buSzTx/>
              <a:buFontTx/>
              <a:buNone/>
              <a:tabLst/>
              <a:defRPr/>
            </a:pPr>
            <a:r>
              <a:rPr kumimoji="0" lang="es-US" sz="1800" b="0" i="0" u="none" strike="noStrike" cap="none" normalizeH="0" baseline="0" noProof="0">
                <a:ln>
                  <a:noFill/>
                </a:ln>
                <a:solidFill>
                  <a:srgbClr val="00529B"/>
                </a:solidFill>
                <a:effectLst/>
                <a:uLnTx/>
                <a:uFillTx/>
                <a:latin typeface="Arial" panose="020B0604020202020204" pitchFamily="34" charset="0"/>
                <a:ea typeface="+mn-ea"/>
                <a:cs typeface="Arial" panose="020B0604020202020204" pitchFamily="34" charset="0"/>
              </a:rPr>
              <a:t>Se necesita aprobación del médico</a:t>
            </a:r>
          </a:p>
        </p:txBody>
      </p:sp>
      <p:pic>
        <p:nvPicPr>
          <p:cNvPr id="22" name="Picture 21">
            <a:extLst>
              <a:ext uri="{FF2B5EF4-FFF2-40B4-BE49-F238E27FC236}">
                <a16:creationId xmlns:a16="http://schemas.microsoft.com/office/drawing/2014/main" id="{B06C21E6-130A-4235-AB55-54E5D95AB35F}"/>
              </a:ex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140391" y="1989019"/>
            <a:ext cx="2880360" cy="1920240"/>
          </a:xfrm>
          <a:prstGeom prst="rect">
            <a:avLst/>
          </a:prstGeom>
          <a:ln>
            <a:noFill/>
          </a:ln>
          <a:effectLst>
            <a:softEdge rad="112500"/>
          </a:effectLst>
        </p:spPr>
      </p:pic>
      <p:sp>
        <p:nvSpPr>
          <p:cNvPr id="5" name="Text Placeholder 4">
            <a:extLst>
              <a:ext uri="{FF2B5EF4-FFF2-40B4-BE49-F238E27FC236}">
                <a16:creationId xmlns:a16="http://schemas.microsoft.com/office/drawing/2014/main" id="{CBE5DC54-658C-8CE6-0ACB-E3978BFE1BDE}"/>
              </a:ext>
            </a:extLst>
          </p:cNvPr>
          <p:cNvSpPr>
            <a:spLocks noGrp="1"/>
          </p:cNvSpPr>
          <p:nvPr>
            <p:ph type="body" sz="quarter" idx="15"/>
          </p:nvPr>
        </p:nvSpPr>
        <p:spPr>
          <a:xfrm>
            <a:off x="6154016" y="1546860"/>
            <a:ext cx="2871216" cy="4343400"/>
          </a:xfrm>
          <a:prstGeom prst="roundRect">
            <a:avLst/>
          </a:prstGeom>
          <a:ln w="38100">
            <a:solidFill>
              <a:srgbClr val="00529B"/>
            </a:solidFill>
          </a:ln>
        </p:spPr>
        <p:txBody>
          <a:bodyPr tIns="2286000" bIns="0">
            <a:normAutofit fontScale="92500" lnSpcReduction="20000"/>
          </a:bodyPr>
          <a:lstStyle/>
          <a:p>
            <a:pPr marL="0" marR="0" lvl="0" indent="0" algn="ctr" defTabSz="685800" rtl="0" eaLnBrk="1" fontAlgn="auto" latinLnBrk="0" hangingPunct="1">
              <a:lnSpc>
                <a:spcPct val="110000"/>
              </a:lnSpc>
              <a:spcBef>
                <a:spcPts val="600"/>
              </a:spcBef>
              <a:spcAft>
                <a:spcPts val="0"/>
              </a:spcAft>
              <a:buClrTx/>
              <a:buSzTx/>
              <a:buFontTx/>
              <a:buNone/>
              <a:tabLst/>
              <a:defRPr/>
            </a:pPr>
            <a:r>
              <a:rPr kumimoji="0" lang="es-US" sz="1800" b="0" i="0" u="none" strike="noStrike" cap="none"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El centro de diálisis proporciona todos los artículos y servicios relacionados con la diálisis en casa, incluidos el equipo y </a:t>
            </a:r>
            <a:br>
              <a:rPr kumimoji="0" lang="es-US" sz="1800" b="0" i="0" u="none" strike="noStrike" cap="none"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br>
            <a:r>
              <a:rPr kumimoji="0" lang="es-US" sz="1800" b="0" i="0" u="none" strike="noStrike" cap="none"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los suministros</a:t>
            </a:r>
          </a:p>
        </p:txBody>
      </p:sp>
      <p:pic>
        <p:nvPicPr>
          <p:cNvPr id="7" name="Picture 6">
            <a:extLst>
              <a:ext uri="{FF2B5EF4-FFF2-40B4-BE49-F238E27FC236}">
                <a16:creationId xmlns:a16="http://schemas.microsoft.com/office/drawing/2014/main" id="{4C5D792F-E9C7-49CA-A2A8-687233865DCD}"/>
              </a:ext>
              <a:ext uri="{C183D7F6-B498-43B3-948B-1728B52AA6E4}">
                <adec:decorative xmlns:adec="http://schemas.microsoft.com/office/drawing/2017/decorative" val="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161614" y="1987512"/>
            <a:ext cx="2880360" cy="1920240"/>
          </a:xfrm>
          <a:prstGeom prst="rect">
            <a:avLst/>
          </a:prstGeom>
          <a:ln>
            <a:noFill/>
          </a:ln>
          <a:effectLst>
            <a:softEdge rad="112500"/>
          </a:effectLst>
        </p:spPr>
      </p:pic>
      <p:sp>
        <p:nvSpPr>
          <p:cNvPr id="19" name="Text Placeholder 18">
            <a:extLst>
              <a:ext uri="{FF2B5EF4-FFF2-40B4-BE49-F238E27FC236}">
                <a16:creationId xmlns:a16="http://schemas.microsoft.com/office/drawing/2014/main" id="{7CC75A0D-85A8-A615-C131-D2C19265B700}"/>
              </a:ext>
            </a:extLst>
          </p:cNvPr>
          <p:cNvSpPr>
            <a:spLocks noGrp="1"/>
          </p:cNvSpPr>
          <p:nvPr>
            <p:ph type="body" sz="quarter" idx="16"/>
          </p:nvPr>
        </p:nvSpPr>
        <p:spPr>
          <a:xfrm>
            <a:off x="9147961" y="1546860"/>
            <a:ext cx="2871216" cy="4343400"/>
          </a:xfrm>
          <a:prstGeom prst="roundRect">
            <a:avLst/>
          </a:prstGeom>
          <a:ln w="38100">
            <a:solidFill>
              <a:srgbClr val="00529B"/>
            </a:solidFill>
          </a:ln>
        </p:spPr>
        <p:txBody>
          <a:bodyPr tIns="2286000" bIns="0">
            <a:noAutofit/>
          </a:bodyPr>
          <a:lstStyle/>
          <a:p>
            <a:pPr marL="0" marR="0" lvl="0" indent="0" algn="ctr" defTabSz="685800" rtl="0" eaLnBrk="1" fontAlgn="auto" latinLnBrk="0" hangingPunct="1">
              <a:lnSpc>
                <a:spcPct val="110000"/>
              </a:lnSpc>
              <a:spcBef>
                <a:spcPts val="600"/>
              </a:spcBef>
              <a:spcAft>
                <a:spcPts val="0"/>
              </a:spcAft>
              <a:buClrTx/>
              <a:buSzTx/>
              <a:buFontTx/>
              <a:buNone/>
              <a:tabLst/>
              <a:defRPr/>
            </a:pPr>
            <a:r>
              <a:rPr kumimoji="0" lang="es-US" sz="1700" b="0" i="0" u="none" strike="noStrike" cap="none"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Cuando complete la capacitación de diálisis en el hogar, su cobertura de Medicare empezará el mes en que comience la diálisis regular </a:t>
            </a:r>
          </a:p>
        </p:txBody>
      </p:sp>
      <p:pic>
        <p:nvPicPr>
          <p:cNvPr id="25" name="Picture 24">
            <a:extLst>
              <a:ext uri="{FF2B5EF4-FFF2-40B4-BE49-F238E27FC236}">
                <a16:creationId xmlns:a16="http://schemas.microsoft.com/office/drawing/2014/main" id="{D44B36C4-583E-45C5-9DB3-E11BFED9ADCD}"/>
              </a:ext>
              <a:ext uri="{C183D7F6-B498-43B3-948B-1728B52AA6E4}">
                <adec:decorative xmlns:adec="http://schemas.microsoft.com/office/drawing/2017/decorative" val="1"/>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9165559" y="1955381"/>
            <a:ext cx="2874899" cy="1916599"/>
          </a:xfrm>
          <a:prstGeom prst="rect">
            <a:avLst/>
          </a:prstGeom>
          <a:ln>
            <a:noFill/>
          </a:ln>
          <a:effectLst>
            <a:softEdge rad="112500"/>
          </a:effectLst>
        </p:spPr>
      </p:pic>
      <p:sp>
        <p:nvSpPr>
          <p:cNvPr id="15" name="Slide Number Placeholder 5">
            <a:extLst>
              <a:ext uri="{FF2B5EF4-FFF2-40B4-BE49-F238E27FC236}">
                <a16:creationId xmlns:a16="http://schemas.microsoft.com/office/drawing/2014/main" id="{5670B41D-02E7-CFC2-D62D-817C5F395D8A}"/>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33</a:t>
            </a:fld>
            <a:endParaRPr lang="en-US"/>
          </a:p>
        </p:txBody>
      </p:sp>
      <p:sp>
        <p:nvSpPr>
          <p:cNvPr id="18" name="Date Placeholder 1">
            <a:extLst>
              <a:ext uri="{FF2B5EF4-FFF2-40B4-BE49-F238E27FC236}">
                <a16:creationId xmlns:a16="http://schemas.microsoft.com/office/drawing/2014/main" id="{223DF88E-5876-DF94-5CA9-1B89B9B863B7}"/>
              </a:ext>
              <a:ext uri="{C183D7F6-B498-43B3-948B-1728B52AA6E4}">
                <adec:decorative xmlns:adec="http://schemas.microsoft.com/office/drawing/2017/decorative" val="1"/>
              </a:ext>
            </a:extLst>
          </p:cNvPr>
          <p:cNvSpPr>
            <a:spLocks noGrp="1"/>
          </p:cNvSpPr>
          <p:nvPr>
            <p:ph type="dt" sz="half" idx="10"/>
          </p:nvPr>
        </p:nvSpPr>
        <p:spPr/>
        <p:txBody>
          <a:bodyPr/>
          <a:lstStyle/>
          <a:p>
            <a:r>
              <a:rPr lang="es-US"/>
              <a:t>Febrero de 2025</a:t>
            </a:r>
          </a:p>
        </p:txBody>
      </p:sp>
      <p:sp>
        <p:nvSpPr>
          <p:cNvPr id="6" name="Footer Placeholder 3">
            <a:extLst>
              <a:ext uri="{FF2B5EF4-FFF2-40B4-BE49-F238E27FC236}">
                <a16:creationId xmlns:a16="http://schemas.microsoft.com/office/drawing/2014/main" id="{2E227676-8277-73F1-2D74-50D7A1EE408B}"/>
              </a:ext>
              <a:ext uri="{C183D7F6-B498-43B3-948B-1728B52AA6E4}">
                <adec:decorative xmlns:adec="http://schemas.microsoft.com/office/drawing/2017/decorative" val="1"/>
              </a:ext>
            </a:extLst>
          </p:cNvPr>
          <p:cNvSpPr>
            <a:spLocks noGrp="1"/>
          </p:cNvSpPr>
          <p:nvPr>
            <p:ph type="ftr" sz="quarter" idx="11"/>
          </p:nvPr>
        </p:nvSpPr>
        <p:spPr>
          <a:xfrm>
            <a:off x="2086378" y="6492240"/>
            <a:ext cx="9086046" cy="365125"/>
          </a:xfrm>
        </p:spPr>
        <p:txBody>
          <a:bodyPr/>
          <a:lstStyle/>
          <a:p>
            <a:r>
              <a:rPr lang="es-US" dirty="0"/>
              <a:t>Medicare para personas con enfermedad renal en etapa terminal (ESRD)</a:t>
            </a:r>
          </a:p>
        </p:txBody>
      </p:sp>
    </p:spTree>
    <p:custDataLst>
      <p:tags r:id="rId1"/>
    </p:custDataLst>
    <p:extLst>
      <p:ext uri="{BB962C8B-B14F-4D97-AF65-F5344CB8AC3E}">
        <p14:creationId xmlns:p14="http://schemas.microsoft.com/office/powerpoint/2010/main" val="1918616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animBg="1"/>
      <p:bldP spid="3" grpId="0" uiExpand="1" animBg="1"/>
      <p:bldP spid="5" grpId="0" uiExpand="1" animBg="1"/>
      <p:bldP spid="19" grpId="0" uiExpan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s-US" sz="3000"/>
              <a:t>Transporte en ambulancia para diálisis</a:t>
            </a:r>
          </a:p>
        </p:txBody>
      </p:sp>
      <p:sp>
        <p:nvSpPr>
          <p:cNvPr id="5" name="Content Placeholder 4"/>
          <p:cNvSpPr>
            <a:spLocks noGrp="1"/>
          </p:cNvSpPr>
          <p:nvPr>
            <p:ph type="body" sz="quarter" idx="13"/>
          </p:nvPr>
        </p:nvSpPr>
        <p:spPr>
          <a:xfrm>
            <a:off x="914399" y="1079411"/>
            <a:ext cx="11129375" cy="2726395"/>
          </a:xfrm>
        </p:spPr>
        <p:txBody>
          <a:bodyPr>
            <a:normAutofit/>
          </a:bodyPr>
          <a:lstStyle/>
          <a:p>
            <a:pPr marL="274320" lvl="0" indent="-274320" defTabSz="685800">
              <a:lnSpc>
                <a:spcPct val="100000"/>
              </a:lnSpc>
              <a:spcBef>
                <a:spcPts val="0"/>
              </a:spcBef>
              <a:spcAft>
                <a:spcPts val="1200"/>
              </a:spcAft>
            </a:pPr>
            <a:r>
              <a:rPr lang="es-US" sz="2300" dirty="0">
                <a:solidFill>
                  <a:srgbClr val="00529B"/>
                </a:solidFill>
              </a:rPr>
              <a:t>Cubierto por Medicare Original en algunos casos</a:t>
            </a:r>
          </a:p>
          <a:p>
            <a:pPr marL="274320" indent="-274320" defTabSz="685800">
              <a:lnSpc>
                <a:spcPct val="100000"/>
              </a:lnSpc>
              <a:spcBef>
                <a:spcPts val="0"/>
              </a:spcBef>
              <a:spcAft>
                <a:spcPts val="1200"/>
              </a:spcAft>
            </a:pPr>
            <a:r>
              <a:rPr lang="es-US" sz="2300" dirty="0">
                <a:solidFill>
                  <a:srgbClr val="00529B"/>
                </a:solidFill>
              </a:rPr>
              <a:t>Para que el transporte en ambulancia programado, repetitivo, que no sea de emergencia, esté cubierto debe ser médicamente necesario</a:t>
            </a:r>
          </a:p>
          <a:p>
            <a:pPr marL="274320" indent="-274320" defTabSz="685800">
              <a:lnSpc>
                <a:spcPct val="100000"/>
              </a:lnSpc>
              <a:spcBef>
                <a:spcPts val="0"/>
              </a:spcBef>
              <a:spcAft>
                <a:spcPts val="1200"/>
              </a:spcAft>
            </a:pPr>
            <a:r>
              <a:rPr lang="es-US" sz="2300" dirty="0">
                <a:solidFill>
                  <a:srgbClr val="00529B"/>
                </a:solidFill>
              </a:rPr>
              <a:t>Los planes de Medicare </a:t>
            </a:r>
            <a:r>
              <a:rPr lang="es-US" sz="2300" dirty="0" err="1">
                <a:solidFill>
                  <a:srgbClr val="00529B"/>
                </a:solidFill>
              </a:rPr>
              <a:t>Advantage</a:t>
            </a:r>
            <a:r>
              <a:rPr lang="es-US" sz="2300" dirty="0">
                <a:solidFill>
                  <a:srgbClr val="00529B"/>
                </a:solidFill>
              </a:rPr>
              <a:t> y Medicaid pueden cubrir algunos transportes que no sean en ambulancia a los centros de diálisis o consultorios médicos</a:t>
            </a:r>
          </a:p>
        </p:txBody>
      </p:sp>
      <p:sp>
        <p:nvSpPr>
          <p:cNvPr id="2" name="Text Placeholder 1">
            <a:extLst>
              <a:ext uri="{FF2B5EF4-FFF2-40B4-BE49-F238E27FC236}">
                <a16:creationId xmlns:a16="http://schemas.microsoft.com/office/drawing/2014/main" id="{599B50AA-944B-BC3B-83BF-01F71EB146F6}"/>
              </a:ext>
            </a:extLst>
          </p:cNvPr>
          <p:cNvSpPr>
            <a:spLocks noGrp="1"/>
          </p:cNvSpPr>
          <p:nvPr>
            <p:ph type="body" sz="quarter" idx="14"/>
          </p:nvPr>
        </p:nvSpPr>
        <p:spPr>
          <a:xfrm>
            <a:off x="2097503" y="3372535"/>
            <a:ext cx="3383280" cy="2644637"/>
          </a:xfrm>
          <a:prstGeom prst="roundRect">
            <a:avLst/>
          </a:prstGeom>
          <a:ln w="38100">
            <a:solidFill>
              <a:srgbClr val="00529B"/>
            </a:solidFill>
          </a:ln>
        </p:spPr>
        <p:txBody>
          <a:bodyPr tIns="1554480" bIns="0"/>
          <a:lstStyle/>
          <a:p>
            <a:pPr marL="0" lvl="0" indent="0" algn="ctr" defTabSz="685800">
              <a:lnSpc>
                <a:spcPct val="100000"/>
              </a:lnSpc>
              <a:spcBef>
                <a:spcPts val="0"/>
              </a:spcBef>
              <a:spcAft>
                <a:spcPts val="600"/>
              </a:spcAft>
              <a:buClrTx/>
              <a:buNone/>
            </a:pPr>
            <a:r>
              <a:rPr lang="es-US"/>
              <a:t>Se necesita una orden por escrito de su médico</a:t>
            </a:r>
          </a:p>
        </p:txBody>
      </p:sp>
      <p:pic>
        <p:nvPicPr>
          <p:cNvPr id="9" name="Picture 8">
            <a:extLst>
              <a:ext uri="{FF2B5EF4-FFF2-40B4-BE49-F238E27FC236}">
                <a16:creationId xmlns:a16="http://schemas.microsoft.com/office/drawing/2014/main" id="{EEDDFF1A-FA12-4826-A15F-CBCCEBF004B2}"/>
              </a:ext>
              <a:ext uri="{C183D7F6-B498-43B3-948B-1728B52AA6E4}">
                <adec:decorative xmlns:adec="http://schemas.microsoft.com/office/drawing/2017/decorative" val="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2182926" y="3485465"/>
            <a:ext cx="3212433" cy="1597563"/>
          </a:xfrm>
          <a:prstGeom prst="rect">
            <a:avLst/>
          </a:prstGeom>
          <a:ln>
            <a:noFill/>
          </a:ln>
          <a:effectLst>
            <a:softEdge rad="112500"/>
          </a:effectLst>
        </p:spPr>
      </p:pic>
      <p:sp>
        <p:nvSpPr>
          <p:cNvPr id="6" name="Text Placeholder 5">
            <a:extLst>
              <a:ext uri="{FF2B5EF4-FFF2-40B4-BE49-F238E27FC236}">
                <a16:creationId xmlns:a16="http://schemas.microsoft.com/office/drawing/2014/main" id="{43612071-CA23-215E-7FDB-4F91FCD9C2AA}"/>
              </a:ext>
            </a:extLst>
          </p:cNvPr>
          <p:cNvSpPr>
            <a:spLocks noGrp="1"/>
          </p:cNvSpPr>
          <p:nvPr>
            <p:ph type="body" sz="quarter" idx="16"/>
          </p:nvPr>
        </p:nvSpPr>
        <p:spPr>
          <a:xfrm>
            <a:off x="6275799" y="3372535"/>
            <a:ext cx="3383280" cy="2644637"/>
          </a:xfrm>
          <a:prstGeom prst="roundRect">
            <a:avLst/>
          </a:prstGeom>
          <a:ln w="38100">
            <a:solidFill>
              <a:srgbClr val="00529B"/>
            </a:solidFill>
          </a:ln>
        </p:spPr>
        <p:txBody>
          <a:bodyPr tIns="1554480" bIns="0">
            <a:normAutofit lnSpcReduction="10000"/>
          </a:bodyPr>
          <a:lstStyle/>
          <a:p>
            <a:pPr marL="0" lvl="0" indent="0" algn="ctr" defTabSz="685800">
              <a:lnSpc>
                <a:spcPct val="100000"/>
              </a:lnSpc>
              <a:spcBef>
                <a:spcPts val="0"/>
              </a:spcBef>
              <a:spcAft>
                <a:spcPts val="600"/>
              </a:spcAft>
              <a:buClrTx/>
              <a:buNone/>
            </a:pPr>
            <a:r>
              <a:rPr lang="es-US"/>
              <a:t>La fecha no debe ser anterior a 60 días antes del servicio</a:t>
            </a:r>
          </a:p>
        </p:txBody>
      </p:sp>
      <p:pic>
        <p:nvPicPr>
          <p:cNvPr id="11" name="Picture 10">
            <a:extLst>
              <a:ext uri="{FF2B5EF4-FFF2-40B4-BE49-F238E27FC236}">
                <a16:creationId xmlns:a16="http://schemas.microsoft.com/office/drawing/2014/main" id="{78EB0253-D76C-4DC7-AC92-7735B33CA1E5}"/>
              </a:ex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357211" y="3485465"/>
            <a:ext cx="3220455" cy="1597694"/>
          </a:xfrm>
          <a:prstGeom prst="rect">
            <a:avLst/>
          </a:prstGeom>
          <a:ln>
            <a:noFill/>
          </a:ln>
          <a:effectLst>
            <a:softEdge rad="112500"/>
          </a:effectLst>
        </p:spPr>
      </p:pic>
      <p:sp>
        <p:nvSpPr>
          <p:cNvPr id="10" name="Slide Number Placeholder 5">
            <a:extLst>
              <a:ext uri="{FF2B5EF4-FFF2-40B4-BE49-F238E27FC236}">
                <a16:creationId xmlns:a16="http://schemas.microsoft.com/office/drawing/2014/main" id="{BFA80BE1-D434-5384-9B42-46EABA1E0C38}"/>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34</a:t>
            </a:fld>
            <a:endParaRPr lang="en-US"/>
          </a:p>
        </p:txBody>
      </p:sp>
      <p:sp>
        <p:nvSpPr>
          <p:cNvPr id="13" name="Date Placeholder 1">
            <a:extLst>
              <a:ext uri="{FF2B5EF4-FFF2-40B4-BE49-F238E27FC236}">
                <a16:creationId xmlns:a16="http://schemas.microsoft.com/office/drawing/2014/main" id="{39973915-A1F7-1237-C627-673B7BA276FD}"/>
              </a:ext>
              <a:ext uri="{C183D7F6-B498-43B3-948B-1728B52AA6E4}">
                <adec:decorative xmlns:adec="http://schemas.microsoft.com/office/drawing/2017/decorative" val="1"/>
              </a:ext>
            </a:extLst>
          </p:cNvPr>
          <p:cNvSpPr>
            <a:spLocks noGrp="1"/>
          </p:cNvSpPr>
          <p:nvPr>
            <p:ph type="dt" sz="half" idx="10"/>
          </p:nvPr>
        </p:nvSpPr>
        <p:spPr/>
        <p:txBody>
          <a:bodyPr/>
          <a:lstStyle/>
          <a:p>
            <a:r>
              <a:rPr lang="es-US"/>
              <a:t>Febrero de 2025</a:t>
            </a:r>
          </a:p>
        </p:txBody>
      </p:sp>
      <p:sp>
        <p:nvSpPr>
          <p:cNvPr id="3" name="Footer Placeholder 3">
            <a:extLst>
              <a:ext uri="{FF2B5EF4-FFF2-40B4-BE49-F238E27FC236}">
                <a16:creationId xmlns:a16="http://schemas.microsoft.com/office/drawing/2014/main" id="{0F8F01F5-13E4-10FD-8573-B1121F89A140}"/>
              </a:ext>
              <a:ext uri="{C183D7F6-B498-43B3-948B-1728B52AA6E4}">
                <adec:decorative xmlns:adec="http://schemas.microsoft.com/office/drawing/2017/decorative" val="1"/>
              </a:ext>
            </a:extLst>
          </p:cNvPr>
          <p:cNvSpPr>
            <a:spLocks noGrp="1"/>
          </p:cNvSpPr>
          <p:nvPr>
            <p:ph type="ftr" sz="quarter" idx="11"/>
          </p:nvPr>
        </p:nvSpPr>
        <p:spPr>
          <a:xfrm>
            <a:off x="2086378" y="6492240"/>
            <a:ext cx="9086046" cy="365125"/>
          </a:xfrm>
        </p:spPr>
        <p:txBody>
          <a:bodyPr/>
          <a:lstStyle/>
          <a:p>
            <a:r>
              <a:rPr lang="es-US" dirty="0"/>
              <a:t>Medicare para personas con enfermedad renal en etapa terminal (ESRD)</a:t>
            </a:r>
          </a:p>
        </p:txBody>
      </p:sp>
    </p:spTree>
    <p:custDataLst>
      <p:tags r:id="rId1"/>
    </p:custDataLst>
    <p:extLst>
      <p:ext uri="{BB962C8B-B14F-4D97-AF65-F5344CB8AC3E}">
        <p14:creationId xmlns:p14="http://schemas.microsoft.com/office/powerpoint/2010/main" val="2738942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animBg="1"/>
      <p:bldP spid="6" grpId="0" uiExpan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Autofit/>
          </a:bodyPr>
          <a:lstStyle/>
          <a:p>
            <a:r>
              <a:rPr lang="es-US" sz="3000"/>
              <a:t>Servicios y suministros de diálisis</a:t>
            </a:r>
            <a:br>
              <a:rPr lang="es-US" sz="3000"/>
            </a:br>
            <a:r>
              <a:rPr lang="es-US" sz="3000"/>
              <a:t>NO cubiertos por Medicare</a:t>
            </a:r>
          </a:p>
        </p:txBody>
      </p:sp>
      <p:sp>
        <p:nvSpPr>
          <p:cNvPr id="5" name="Content Placeholder 4"/>
          <p:cNvSpPr>
            <a:spLocks noGrp="1"/>
          </p:cNvSpPr>
          <p:nvPr>
            <p:ph type="body" sz="quarter" idx="4294967295"/>
          </p:nvPr>
        </p:nvSpPr>
        <p:spPr>
          <a:xfrm>
            <a:off x="961697" y="1345406"/>
            <a:ext cx="9788525" cy="4167188"/>
          </a:xfrm>
        </p:spPr>
        <p:txBody>
          <a:bodyPr>
            <a:normAutofit/>
          </a:bodyPr>
          <a:lstStyle/>
          <a:p>
            <a:pPr defTabSz="685800">
              <a:lnSpc>
                <a:spcPct val="100000"/>
              </a:lnSpc>
              <a:spcBef>
                <a:spcPts val="0"/>
              </a:spcBef>
              <a:spcAft>
                <a:spcPts val="1200"/>
              </a:spcAft>
              <a:buClr>
                <a:schemeClr val="bg1"/>
              </a:buClr>
            </a:pPr>
            <a:r>
              <a:rPr lang="es-US" sz="2800" dirty="0">
                <a:solidFill>
                  <a:srgbClr val="00529B"/>
                </a:solidFill>
              </a:rPr>
              <a:t>Asistentes de diálisis a los que se les paga por ayudar con la diálisis en el hogar</a:t>
            </a:r>
          </a:p>
          <a:p>
            <a:pPr defTabSz="685800">
              <a:lnSpc>
                <a:spcPct val="100000"/>
              </a:lnSpc>
              <a:spcBef>
                <a:spcPts val="0"/>
              </a:spcBef>
              <a:spcAft>
                <a:spcPts val="1200"/>
              </a:spcAft>
              <a:buClr>
                <a:schemeClr val="bg1"/>
              </a:buClr>
            </a:pPr>
            <a:r>
              <a:rPr lang="es-US" sz="2800" dirty="0">
                <a:solidFill>
                  <a:srgbClr val="00529B"/>
                </a:solidFill>
              </a:rPr>
              <a:t>Salarios perdidos de usted o la persona que le ayude durante la capacitación de diálisis en el hogar</a:t>
            </a:r>
          </a:p>
          <a:p>
            <a:pPr defTabSz="685800">
              <a:lnSpc>
                <a:spcPct val="100000"/>
              </a:lnSpc>
              <a:spcBef>
                <a:spcPts val="0"/>
              </a:spcBef>
              <a:spcAft>
                <a:spcPts val="1200"/>
              </a:spcAft>
              <a:buClr>
                <a:schemeClr val="bg1"/>
              </a:buClr>
            </a:pPr>
            <a:r>
              <a:rPr lang="es-US" sz="2800" dirty="0">
                <a:solidFill>
                  <a:srgbClr val="00529B"/>
                </a:solidFill>
              </a:rPr>
              <a:t>Alojamiento durante el tratamiento</a:t>
            </a:r>
          </a:p>
          <a:p>
            <a:pPr defTabSz="685800">
              <a:lnSpc>
                <a:spcPct val="100000"/>
              </a:lnSpc>
              <a:spcBef>
                <a:spcPts val="0"/>
              </a:spcBef>
              <a:spcAft>
                <a:spcPts val="1200"/>
              </a:spcAft>
              <a:buClr>
                <a:schemeClr val="bg1"/>
              </a:buClr>
            </a:pPr>
            <a:r>
              <a:rPr lang="es-US" sz="2800" dirty="0">
                <a:solidFill>
                  <a:srgbClr val="00529B"/>
                </a:solidFill>
              </a:rPr>
              <a:t>Sangre o concentrado de glóbulos rojos para la diálisis en el hogar, a menos que sea parte de un servicio médico</a:t>
            </a:r>
          </a:p>
        </p:txBody>
      </p:sp>
      <p:sp>
        <p:nvSpPr>
          <p:cNvPr id="11" name="Freeform: Shape 10">
            <a:extLst>
              <a:ext uri="{FF2B5EF4-FFF2-40B4-BE49-F238E27FC236}">
                <a16:creationId xmlns:a16="http://schemas.microsoft.com/office/drawing/2014/main" id="{1F039F5E-D0E0-48D4-BC18-1B7CD64AAC4E}"/>
              </a:ext>
              <a:ext uri="{C183D7F6-B498-43B3-948B-1728B52AA6E4}">
                <adec:decorative xmlns:adec="http://schemas.microsoft.com/office/drawing/2017/decorative" val="1"/>
              </a:ext>
            </a:extLst>
          </p:cNvPr>
          <p:cNvSpPr>
            <a:spLocks noChangeAspect="1"/>
          </p:cNvSpPr>
          <p:nvPr/>
        </p:nvSpPr>
        <p:spPr>
          <a:xfrm>
            <a:off x="843585" y="1457042"/>
            <a:ext cx="320040" cy="320040"/>
          </a:xfrm>
          <a:custGeom>
            <a:avLst/>
            <a:gdLst>
              <a:gd name="connsiteX0" fmla="*/ 1283817 w 3717558"/>
              <a:gd name="connsiteY0" fmla="*/ 982893 h 3717560"/>
              <a:gd name="connsiteX1" fmla="*/ 1005560 w 3717558"/>
              <a:gd name="connsiteY1" fmla="*/ 1250689 h 3717560"/>
              <a:gd name="connsiteX2" fmla="*/ 1616511 w 3717558"/>
              <a:gd name="connsiteY2" fmla="*/ 1885510 h 3717560"/>
              <a:gd name="connsiteX3" fmla="*/ 1041178 w 3717558"/>
              <a:gd name="connsiteY3" fmla="*/ 2472724 h 3717560"/>
              <a:gd name="connsiteX4" fmla="*/ 1317033 w 3717558"/>
              <a:gd name="connsiteY4" fmla="*/ 2742996 h 3717560"/>
              <a:gd name="connsiteX5" fmla="*/ 1884423 w 3717558"/>
              <a:gd name="connsiteY5" fmla="*/ 2163888 h 3717560"/>
              <a:gd name="connsiteX6" fmla="*/ 2433736 w 3717558"/>
              <a:gd name="connsiteY6" fmla="*/ 2734663 h 3717560"/>
              <a:gd name="connsiteX7" fmla="*/ 2711996 w 3717558"/>
              <a:gd name="connsiteY7" fmla="*/ 2466867 h 3717560"/>
              <a:gd name="connsiteX8" fmla="*/ 2154812 w 3717558"/>
              <a:gd name="connsiteY8" fmla="*/ 1887915 h 3717560"/>
              <a:gd name="connsiteX9" fmla="*/ 2758416 w 3717558"/>
              <a:gd name="connsiteY9" fmla="*/ 1271845 h 3717560"/>
              <a:gd name="connsiteX10" fmla="*/ 2482562 w 3717558"/>
              <a:gd name="connsiteY10" fmla="*/ 1001572 h 3717560"/>
              <a:gd name="connsiteX11" fmla="*/ 1886900 w 3717558"/>
              <a:gd name="connsiteY11" fmla="*/ 1609537 h 3717560"/>
              <a:gd name="connsiteX12" fmla="*/ 1858779 w 3717558"/>
              <a:gd name="connsiteY12" fmla="*/ 0 h 3717560"/>
              <a:gd name="connsiteX13" fmla="*/ 3717558 w 3717558"/>
              <a:gd name="connsiteY13" fmla="*/ 1858780 h 3717560"/>
              <a:gd name="connsiteX14" fmla="*/ 1858779 w 3717558"/>
              <a:gd name="connsiteY14" fmla="*/ 3717560 h 3717560"/>
              <a:gd name="connsiteX15" fmla="*/ 0 w 3717558"/>
              <a:gd name="connsiteY15" fmla="*/ 1858780 h 3717560"/>
              <a:gd name="connsiteX16" fmla="*/ 1858779 w 3717558"/>
              <a:gd name="connsiteY16"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17558" h="3717560">
                <a:moveTo>
                  <a:pt x="1283817" y="982893"/>
                </a:moveTo>
                <a:lnTo>
                  <a:pt x="1005560" y="1250689"/>
                </a:lnTo>
                <a:lnTo>
                  <a:pt x="1616511" y="1885510"/>
                </a:lnTo>
                <a:lnTo>
                  <a:pt x="1041178" y="2472724"/>
                </a:lnTo>
                <a:lnTo>
                  <a:pt x="1317033" y="2742996"/>
                </a:lnTo>
                <a:lnTo>
                  <a:pt x="1884423" y="2163888"/>
                </a:lnTo>
                <a:lnTo>
                  <a:pt x="2433736" y="2734663"/>
                </a:lnTo>
                <a:lnTo>
                  <a:pt x="2711996" y="2466867"/>
                </a:lnTo>
                <a:lnTo>
                  <a:pt x="2154812" y="1887915"/>
                </a:lnTo>
                <a:lnTo>
                  <a:pt x="2758416" y="1271845"/>
                </a:lnTo>
                <a:lnTo>
                  <a:pt x="2482562" y="1001572"/>
                </a:lnTo>
                <a:lnTo>
                  <a:pt x="1886900" y="1609537"/>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FE0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27358433-48E3-4DA6-AABB-BC4CC337335D}"/>
              </a:ext>
              <a:ext uri="{C183D7F6-B498-43B3-948B-1728B52AA6E4}">
                <adec:decorative xmlns:adec="http://schemas.microsoft.com/office/drawing/2017/decorative" val="1"/>
              </a:ext>
            </a:extLst>
          </p:cNvPr>
          <p:cNvSpPr>
            <a:spLocks noChangeAspect="1"/>
          </p:cNvSpPr>
          <p:nvPr/>
        </p:nvSpPr>
        <p:spPr>
          <a:xfrm>
            <a:off x="843585" y="2475797"/>
            <a:ext cx="320040" cy="320040"/>
          </a:xfrm>
          <a:custGeom>
            <a:avLst/>
            <a:gdLst>
              <a:gd name="connsiteX0" fmla="*/ 1283817 w 3717558"/>
              <a:gd name="connsiteY0" fmla="*/ 982893 h 3717560"/>
              <a:gd name="connsiteX1" fmla="*/ 1005560 w 3717558"/>
              <a:gd name="connsiteY1" fmla="*/ 1250689 h 3717560"/>
              <a:gd name="connsiteX2" fmla="*/ 1616511 w 3717558"/>
              <a:gd name="connsiteY2" fmla="*/ 1885510 h 3717560"/>
              <a:gd name="connsiteX3" fmla="*/ 1041178 w 3717558"/>
              <a:gd name="connsiteY3" fmla="*/ 2472724 h 3717560"/>
              <a:gd name="connsiteX4" fmla="*/ 1317033 w 3717558"/>
              <a:gd name="connsiteY4" fmla="*/ 2742996 h 3717560"/>
              <a:gd name="connsiteX5" fmla="*/ 1884423 w 3717558"/>
              <a:gd name="connsiteY5" fmla="*/ 2163888 h 3717560"/>
              <a:gd name="connsiteX6" fmla="*/ 2433736 w 3717558"/>
              <a:gd name="connsiteY6" fmla="*/ 2734663 h 3717560"/>
              <a:gd name="connsiteX7" fmla="*/ 2711996 w 3717558"/>
              <a:gd name="connsiteY7" fmla="*/ 2466867 h 3717560"/>
              <a:gd name="connsiteX8" fmla="*/ 2154812 w 3717558"/>
              <a:gd name="connsiteY8" fmla="*/ 1887915 h 3717560"/>
              <a:gd name="connsiteX9" fmla="*/ 2758416 w 3717558"/>
              <a:gd name="connsiteY9" fmla="*/ 1271845 h 3717560"/>
              <a:gd name="connsiteX10" fmla="*/ 2482562 w 3717558"/>
              <a:gd name="connsiteY10" fmla="*/ 1001572 h 3717560"/>
              <a:gd name="connsiteX11" fmla="*/ 1886900 w 3717558"/>
              <a:gd name="connsiteY11" fmla="*/ 1609537 h 3717560"/>
              <a:gd name="connsiteX12" fmla="*/ 1858779 w 3717558"/>
              <a:gd name="connsiteY12" fmla="*/ 0 h 3717560"/>
              <a:gd name="connsiteX13" fmla="*/ 3717558 w 3717558"/>
              <a:gd name="connsiteY13" fmla="*/ 1858780 h 3717560"/>
              <a:gd name="connsiteX14" fmla="*/ 1858779 w 3717558"/>
              <a:gd name="connsiteY14" fmla="*/ 3717560 h 3717560"/>
              <a:gd name="connsiteX15" fmla="*/ 0 w 3717558"/>
              <a:gd name="connsiteY15" fmla="*/ 1858780 h 3717560"/>
              <a:gd name="connsiteX16" fmla="*/ 1858779 w 3717558"/>
              <a:gd name="connsiteY16"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17558" h="3717560">
                <a:moveTo>
                  <a:pt x="1283817" y="982893"/>
                </a:moveTo>
                <a:lnTo>
                  <a:pt x="1005560" y="1250689"/>
                </a:lnTo>
                <a:lnTo>
                  <a:pt x="1616511" y="1885510"/>
                </a:lnTo>
                <a:lnTo>
                  <a:pt x="1041178" y="2472724"/>
                </a:lnTo>
                <a:lnTo>
                  <a:pt x="1317033" y="2742996"/>
                </a:lnTo>
                <a:lnTo>
                  <a:pt x="1884423" y="2163888"/>
                </a:lnTo>
                <a:lnTo>
                  <a:pt x="2433736" y="2734663"/>
                </a:lnTo>
                <a:lnTo>
                  <a:pt x="2711996" y="2466867"/>
                </a:lnTo>
                <a:lnTo>
                  <a:pt x="2154812" y="1887915"/>
                </a:lnTo>
                <a:lnTo>
                  <a:pt x="2758416" y="1271845"/>
                </a:lnTo>
                <a:lnTo>
                  <a:pt x="2482562" y="1001572"/>
                </a:lnTo>
                <a:lnTo>
                  <a:pt x="1886900" y="1609537"/>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FE0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E0F116FD-8D70-4AAC-836A-C4C7451DF016}"/>
              </a:ext>
              <a:ext uri="{C183D7F6-B498-43B3-948B-1728B52AA6E4}">
                <adec:decorative xmlns:adec="http://schemas.microsoft.com/office/drawing/2017/decorative" val="1"/>
              </a:ext>
            </a:extLst>
          </p:cNvPr>
          <p:cNvSpPr>
            <a:spLocks noChangeAspect="1"/>
          </p:cNvSpPr>
          <p:nvPr/>
        </p:nvSpPr>
        <p:spPr>
          <a:xfrm>
            <a:off x="842859" y="3488915"/>
            <a:ext cx="320040" cy="320040"/>
          </a:xfrm>
          <a:custGeom>
            <a:avLst/>
            <a:gdLst>
              <a:gd name="connsiteX0" fmla="*/ 1283817 w 3717558"/>
              <a:gd name="connsiteY0" fmla="*/ 982893 h 3717560"/>
              <a:gd name="connsiteX1" fmla="*/ 1005560 w 3717558"/>
              <a:gd name="connsiteY1" fmla="*/ 1250689 h 3717560"/>
              <a:gd name="connsiteX2" fmla="*/ 1616511 w 3717558"/>
              <a:gd name="connsiteY2" fmla="*/ 1885510 h 3717560"/>
              <a:gd name="connsiteX3" fmla="*/ 1041178 w 3717558"/>
              <a:gd name="connsiteY3" fmla="*/ 2472724 h 3717560"/>
              <a:gd name="connsiteX4" fmla="*/ 1317033 w 3717558"/>
              <a:gd name="connsiteY4" fmla="*/ 2742996 h 3717560"/>
              <a:gd name="connsiteX5" fmla="*/ 1884423 w 3717558"/>
              <a:gd name="connsiteY5" fmla="*/ 2163888 h 3717560"/>
              <a:gd name="connsiteX6" fmla="*/ 2433736 w 3717558"/>
              <a:gd name="connsiteY6" fmla="*/ 2734663 h 3717560"/>
              <a:gd name="connsiteX7" fmla="*/ 2711996 w 3717558"/>
              <a:gd name="connsiteY7" fmla="*/ 2466867 h 3717560"/>
              <a:gd name="connsiteX8" fmla="*/ 2154812 w 3717558"/>
              <a:gd name="connsiteY8" fmla="*/ 1887915 h 3717560"/>
              <a:gd name="connsiteX9" fmla="*/ 2758416 w 3717558"/>
              <a:gd name="connsiteY9" fmla="*/ 1271845 h 3717560"/>
              <a:gd name="connsiteX10" fmla="*/ 2482562 w 3717558"/>
              <a:gd name="connsiteY10" fmla="*/ 1001572 h 3717560"/>
              <a:gd name="connsiteX11" fmla="*/ 1886900 w 3717558"/>
              <a:gd name="connsiteY11" fmla="*/ 1609537 h 3717560"/>
              <a:gd name="connsiteX12" fmla="*/ 1858779 w 3717558"/>
              <a:gd name="connsiteY12" fmla="*/ 0 h 3717560"/>
              <a:gd name="connsiteX13" fmla="*/ 3717558 w 3717558"/>
              <a:gd name="connsiteY13" fmla="*/ 1858780 h 3717560"/>
              <a:gd name="connsiteX14" fmla="*/ 1858779 w 3717558"/>
              <a:gd name="connsiteY14" fmla="*/ 3717560 h 3717560"/>
              <a:gd name="connsiteX15" fmla="*/ 0 w 3717558"/>
              <a:gd name="connsiteY15" fmla="*/ 1858780 h 3717560"/>
              <a:gd name="connsiteX16" fmla="*/ 1858779 w 3717558"/>
              <a:gd name="connsiteY16"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17558" h="3717560">
                <a:moveTo>
                  <a:pt x="1283817" y="982893"/>
                </a:moveTo>
                <a:lnTo>
                  <a:pt x="1005560" y="1250689"/>
                </a:lnTo>
                <a:lnTo>
                  <a:pt x="1616511" y="1885510"/>
                </a:lnTo>
                <a:lnTo>
                  <a:pt x="1041178" y="2472724"/>
                </a:lnTo>
                <a:lnTo>
                  <a:pt x="1317033" y="2742996"/>
                </a:lnTo>
                <a:lnTo>
                  <a:pt x="1884423" y="2163888"/>
                </a:lnTo>
                <a:lnTo>
                  <a:pt x="2433736" y="2734663"/>
                </a:lnTo>
                <a:lnTo>
                  <a:pt x="2711996" y="2466867"/>
                </a:lnTo>
                <a:lnTo>
                  <a:pt x="2154812" y="1887915"/>
                </a:lnTo>
                <a:lnTo>
                  <a:pt x="2758416" y="1271845"/>
                </a:lnTo>
                <a:lnTo>
                  <a:pt x="2482562" y="1001572"/>
                </a:lnTo>
                <a:lnTo>
                  <a:pt x="1886900" y="1609537"/>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FE0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B42428A1-5408-45C5-816B-E42AE5A31903}"/>
              </a:ext>
              <a:ext uri="{C183D7F6-B498-43B3-948B-1728B52AA6E4}">
                <adec:decorative xmlns:adec="http://schemas.microsoft.com/office/drawing/2017/decorative" val="1"/>
              </a:ext>
            </a:extLst>
          </p:cNvPr>
          <p:cNvSpPr>
            <a:spLocks noChangeAspect="1"/>
          </p:cNvSpPr>
          <p:nvPr/>
        </p:nvSpPr>
        <p:spPr>
          <a:xfrm>
            <a:off x="842859" y="4060646"/>
            <a:ext cx="320040" cy="320040"/>
          </a:xfrm>
          <a:custGeom>
            <a:avLst/>
            <a:gdLst>
              <a:gd name="connsiteX0" fmla="*/ 1283817 w 3717558"/>
              <a:gd name="connsiteY0" fmla="*/ 982893 h 3717560"/>
              <a:gd name="connsiteX1" fmla="*/ 1005560 w 3717558"/>
              <a:gd name="connsiteY1" fmla="*/ 1250689 h 3717560"/>
              <a:gd name="connsiteX2" fmla="*/ 1616511 w 3717558"/>
              <a:gd name="connsiteY2" fmla="*/ 1885510 h 3717560"/>
              <a:gd name="connsiteX3" fmla="*/ 1041178 w 3717558"/>
              <a:gd name="connsiteY3" fmla="*/ 2472724 h 3717560"/>
              <a:gd name="connsiteX4" fmla="*/ 1317033 w 3717558"/>
              <a:gd name="connsiteY4" fmla="*/ 2742996 h 3717560"/>
              <a:gd name="connsiteX5" fmla="*/ 1884423 w 3717558"/>
              <a:gd name="connsiteY5" fmla="*/ 2163888 h 3717560"/>
              <a:gd name="connsiteX6" fmla="*/ 2433736 w 3717558"/>
              <a:gd name="connsiteY6" fmla="*/ 2734663 h 3717560"/>
              <a:gd name="connsiteX7" fmla="*/ 2711996 w 3717558"/>
              <a:gd name="connsiteY7" fmla="*/ 2466867 h 3717560"/>
              <a:gd name="connsiteX8" fmla="*/ 2154812 w 3717558"/>
              <a:gd name="connsiteY8" fmla="*/ 1887915 h 3717560"/>
              <a:gd name="connsiteX9" fmla="*/ 2758416 w 3717558"/>
              <a:gd name="connsiteY9" fmla="*/ 1271845 h 3717560"/>
              <a:gd name="connsiteX10" fmla="*/ 2482562 w 3717558"/>
              <a:gd name="connsiteY10" fmla="*/ 1001572 h 3717560"/>
              <a:gd name="connsiteX11" fmla="*/ 1886900 w 3717558"/>
              <a:gd name="connsiteY11" fmla="*/ 1609537 h 3717560"/>
              <a:gd name="connsiteX12" fmla="*/ 1858779 w 3717558"/>
              <a:gd name="connsiteY12" fmla="*/ 0 h 3717560"/>
              <a:gd name="connsiteX13" fmla="*/ 3717558 w 3717558"/>
              <a:gd name="connsiteY13" fmla="*/ 1858780 h 3717560"/>
              <a:gd name="connsiteX14" fmla="*/ 1858779 w 3717558"/>
              <a:gd name="connsiteY14" fmla="*/ 3717560 h 3717560"/>
              <a:gd name="connsiteX15" fmla="*/ 0 w 3717558"/>
              <a:gd name="connsiteY15" fmla="*/ 1858780 h 3717560"/>
              <a:gd name="connsiteX16" fmla="*/ 1858779 w 3717558"/>
              <a:gd name="connsiteY16"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17558" h="3717560">
                <a:moveTo>
                  <a:pt x="1283817" y="982893"/>
                </a:moveTo>
                <a:lnTo>
                  <a:pt x="1005560" y="1250689"/>
                </a:lnTo>
                <a:lnTo>
                  <a:pt x="1616511" y="1885510"/>
                </a:lnTo>
                <a:lnTo>
                  <a:pt x="1041178" y="2472724"/>
                </a:lnTo>
                <a:lnTo>
                  <a:pt x="1317033" y="2742996"/>
                </a:lnTo>
                <a:lnTo>
                  <a:pt x="1884423" y="2163888"/>
                </a:lnTo>
                <a:lnTo>
                  <a:pt x="2433736" y="2734663"/>
                </a:lnTo>
                <a:lnTo>
                  <a:pt x="2711996" y="2466867"/>
                </a:lnTo>
                <a:lnTo>
                  <a:pt x="2154812" y="1887915"/>
                </a:lnTo>
                <a:lnTo>
                  <a:pt x="2758416" y="1271845"/>
                </a:lnTo>
                <a:lnTo>
                  <a:pt x="2482562" y="1001572"/>
                </a:lnTo>
                <a:lnTo>
                  <a:pt x="1886900" y="1609537"/>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FE0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C0F78E6B-CA88-A242-E3E1-013513E2EB95}"/>
              </a:ext>
            </a:extLst>
          </p:cNvPr>
          <p:cNvSpPr>
            <a:spLocks noGrp="1"/>
          </p:cNvSpPr>
          <p:nvPr>
            <p:ph type="sldNum" sz="quarter" idx="12"/>
          </p:nvPr>
        </p:nvSpPr>
        <p:spPr/>
        <p:txBody>
          <a:bodyPr/>
          <a:lstStyle/>
          <a:p>
            <a:fld id="{48F63A3B-78C7-47BE-AE5E-E10140E04643}" type="slidenum">
              <a:rPr lang="en-US" smtClean="0"/>
              <a:pPr/>
              <a:t>35</a:t>
            </a:fld>
            <a:endParaRPr lang="en-US"/>
          </a:p>
        </p:txBody>
      </p:sp>
      <p:sp>
        <p:nvSpPr>
          <p:cNvPr id="2" name="Date Placeholder 1">
            <a:extLst>
              <a:ext uri="{FF2B5EF4-FFF2-40B4-BE49-F238E27FC236}">
                <a16:creationId xmlns:a16="http://schemas.microsoft.com/office/drawing/2014/main" id="{25884F1C-E2AD-6EC2-0CEA-A283666ED87B}"/>
              </a:ext>
              <a:ext uri="{C183D7F6-B498-43B3-948B-1728B52AA6E4}">
                <adec:decorative xmlns:adec="http://schemas.microsoft.com/office/drawing/2017/decorative" val="1"/>
              </a:ext>
            </a:extLst>
          </p:cNvPr>
          <p:cNvSpPr>
            <a:spLocks noGrp="1"/>
          </p:cNvSpPr>
          <p:nvPr>
            <p:ph type="dt" sz="half" idx="10"/>
          </p:nvPr>
        </p:nvSpPr>
        <p:spPr/>
        <p:txBody>
          <a:bodyPr/>
          <a:lstStyle/>
          <a:p>
            <a:r>
              <a:rPr lang="es-US"/>
              <a:t>Febrero de 2025</a:t>
            </a:r>
          </a:p>
        </p:txBody>
      </p:sp>
      <p:sp>
        <p:nvSpPr>
          <p:cNvPr id="7" name="Footer Placeholder 3">
            <a:extLst>
              <a:ext uri="{FF2B5EF4-FFF2-40B4-BE49-F238E27FC236}">
                <a16:creationId xmlns:a16="http://schemas.microsoft.com/office/drawing/2014/main" id="{05018AA4-3F2D-D3DA-12E3-7DAD6FB4DC5D}"/>
              </a:ext>
              <a:ext uri="{C183D7F6-B498-43B3-948B-1728B52AA6E4}">
                <adec:decorative xmlns:adec="http://schemas.microsoft.com/office/drawing/2017/decorative" val="1"/>
              </a:ext>
            </a:extLst>
          </p:cNvPr>
          <p:cNvSpPr>
            <a:spLocks noGrp="1"/>
          </p:cNvSpPr>
          <p:nvPr>
            <p:ph type="ftr" sz="quarter" idx="11"/>
          </p:nvPr>
        </p:nvSpPr>
        <p:spPr>
          <a:xfrm>
            <a:off x="2086378" y="6492240"/>
            <a:ext cx="9086046" cy="365125"/>
          </a:xfrm>
        </p:spPr>
        <p:txBody>
          <a:bodyPr/>
          <a:lstStyle/>
          <a:p>
            <a:r>
              <a:rPr lang="es-US" dirty="0"/>
              <a:t>Medicare para personas con enfermedad renal en etapa terminal (ESRD)</a:t>
            </a:r>
          </a:p>
        </p:txBody>
      </p:sp>
    </p:spTree>
    <p:custDataLst>
      <p:tags r:id="rId1"/>
    </p:custDataLst>
    <p:extLst>
      <p:ext uri="{BB962C8B-B14F-4D97-AF65-F5344CB8AC3E}">
        <p14:creationId xmlns:p14="http://schemas.microsoft.com/office/powerpoint/2010/main" val="500398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8" grpId="0" animBg="1"/>
      <p:bldP spid="1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C654F-DCFE-45AF-9D4D-2DA7881439C8}"/>
              </a:ext>
            </a:extLst>
          </p:cNvPr>
          <p:cNvSpPr>
            <a:spLocks noGrp="1"/>
          </p:cNvSpPr>
          <p:nvPr>
            <p:ph type="title"/>
          </p:nvPr>
        </p:nvSpPr>
        <p:spPr/>
        <p:txBody>
          <a:bodyPr anchor="ctr">
            <a:normAutofit/>
          </a:bodyPr>
          <a:lstStyle/>
          <a:p>
            <a:r>
              <a:rPr lang="es-US" sz="2800"/>
              <a:t>Opciones de tratamiento: Trasplante de riñón</a:t>
            </a:r>
          </a:p>
        </p:txBody>
      </p:sp>
      <p:sp>
        <p:nvSpPr>
          <p:cNvPr id="8" name="Text Placeholder 7">
            <a:extLst>
              <a:ext uri="{FF2B5EF4-FFF2-40B4-BE49-F238E27FC236}">
                <a16:creationId xmlns:a16="http://schemas.microsoft.com/office/drawing/2014/main" id="{83AD9E4D-D4E7-47E7-94A4-D350ACCB349B}"/>
              </a:ext>
            </a:extLst>
          </p:cNvPr>
          <p:cNvSpPr>
            <a:spLocks noGrp="1"/>
          </p:cNvSpPr>
          <p:nvPr>
            <p:ph type="body" sz="quarter" idx="13"/>
          </p:nvPr>
        </p:nvSpPr>
        <p:spPr>
          <a:xfrm>
            <a:off x="914400" y="1371600"/>
            <a:ext cx="5730239" cy="4153566"/>
          </a:xfrm>
        </p:spPr>
        <p:txBody>
          <a:bodyPr>
            <a:normAutofit/>
          </a:bodyPr>
          <a:lstStyle/>
          <a:p>
            <a:pPr marL="274320" indent="-274320">
              <a:lnSpc>
                <a:spcPct val="100000"/>
              </a:lnSpc>
              <a:spcBef>
                <a:spcPts val="0"/>
              </a:spcBef>
              <a:spcAft>
                <a:spcPts val="1200"/>
              </a:spcAft>
              <a:buFont typeface="Wingdings" panose="05000000000000000000" pitchFamily="2" charset="2"/>
              <a:buChar char="§"/>
            </a:pPr>
            <a:r>
              <a:rPr lang="es-US" sz="2400" dirty="0">
                <a:solidFill>
                  <a:srgbClr val="00529B"/>
                </a:solidFill>
              </a:rPr>
              <a:t>Cirugía en la que se coloca el riñón sano de otra persona en su cuerpo</a:t>
            </a:r>
          </a:p>
          <a:p>
            <a:pPr marL="274320" indent="-274320">
              <a:lnSpc>
                <a:spcPct val="100000"/>
              </a:lnSpc>
              <a:spcBef>
                <a:spcPts val="0"/>
              </a:spcBef>
              <a:spcAft>
                <a:spcPts val="1200"/>
              </a:spcAft>
              <a:buFont typeface="Wingdings" panose="05000000000000000000" pitchFamily="2" charset="2"/>
              <a:buChar char="§"/>
            </a:pPr>
            <a:r>
              <a:rPr lang="es-US" sz="2400" dirty="0">
                <a:solidFill>
                  <a:srgbClr val="00529B"/>
                </a:solidFill>
              </a:rPr>
              <a:t>El riñón donado realiza el trabajo que su propio riñón ya no puede hacer</a:t>
            </a:r>
          </a:p>
          <a:p>
            <a:pPr marL="274320" indent="-274320">
              <a:lnSpc>
                <a:spcPct val="100000"/>
              </a:lnSpc>
              <a:spcBef>
                <a:spcPts val="0"/>
              </a:spcBef>
              <a:spcAft>
                <a:spcPts val="1200"/>
              </a:spcAft>
              <a:buFont typeface="Wingdings" panose="05000000000000000000" pitchFamily="2" charset="2"/>
              <a:buChar char="§"/>
            </a:pPr>
            <a:r>
              <a:rPr lang="es-US" sz="2400" dirty="0">
                <a:solidFill>
                  <a:srgbClr val="00529B"/>
                </a:solidFill>
              </a:rPr>
              <a:t>Deben analizarse muestras de sangre y tejido del donador del riñón para comprobar su compatibilidad </a:t>
            </a:r>
          </a:p>
        </p:txBody>
      </p:sp>
      <p:sp>
        <p:nvSpPr>
          <p:cNvPr id="3" name="Text Placeholder 2">
            <a:extLst>
              <a:ext uri="{FF2B5EF4-FFF2-40B4-BE49-F238E27FC236}">
                <a16:creationId xmlns:a16="http://schemas.microsoft.com/office/drawing/2014/main" id="{98DA7557-2506-1257-3385-70A0D3FD7D42}"/>
              </a:ext>
            </a:extLst>
          </p:cNvPr>
          <p:cNvSpPr>
            <a:spLocks noGrp="1"/>
          </p:cNvSpPr>
          <p:nvPr>
            <p:ph type="body" sz="quarter" idx="14"/>
          </p:nvPr>
        </p:nvSpPr>
        <p:spPr>
          <a:xfrm>
            <a:off x="589432" y="5599053"/>
            <a:ext cx="11609845" cy="582587"/>
          </a:xfrm>
        </p:spPr>
        <p:txBody>
          <a:bodyPr>
            <a:noAutofit/>
          </a:bodyPr>
          <a:lstStyle/>
          <a:p>
            <a:pPr marL="52388" lvl="0" indent="-52388" defTabSz="685800">
              <a:lnSpc>
                <a:spcPct val="100000"/>
              </a:lnSpc>
              <a:spcBef>
                <a:spcPts val="600"/>
              </a:spcBef>
              <a:buClrTx/>
              <a:buNone/>
            </a:pPr>
            <a:r>
              <a:rPr lang="es-US" sz="1600" dirty="0"/>
              <a:t> </a:t>
            </a:r>
            <a:r>
              <a:rPr lang="es-US" sz="1600" b="1" dirty="0"/>
              <a:t>NOTA</a:t>
            </a:r>
            <a:r>
              <a:rPr lang="es-US" sz="1600" dirty="0"/>
              <a:t>: Medicare cubrirá el trasplante de riñón solo si se realiza en un hospital certificado por Medicare para realizar trasplantes de riñón.</a:t>
            </a:r>
            <a:r>
              <a:rPr lang="es-US" sz="1600" dirty="0">
                <a:solidFill>
                  <a:prstClr val="black"/>
                </a:solidFill>
              </a:rPr>
              <a:t> </a:t>
            </a:r>
          </a:p>
        </p:txBody>
      </p:sp>
      <p:pic>
        <p:nvPicPr>
          <p:cNvPr id="6" name="Picture 5">
            <a:extLst>
              <a:ext uri="{FF2B5EF4-FFF2-40B4-BE49-F238E27FC236}">
                <a16:creationId xmlns:a16="http://schemas.microsoft.com/office/drawing/2014/main" id="{E6F31378-FEE5-4E93-8BAD-568B2078EB8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387077" y="1057050"/>
            <a:ext cx="5730240" cy="4297680"/>
          </a:xfrm>
          <a:prstGeom prst="rect">
            <a:avLst/>
          </a:prstGeom>
          <a:ln>
            <a:solidFill>
              <a:schemeClr val="accent1"/>
            </a:solidFill>
          </a:ln>
          <a:effectLst>
            <a:softEdge rad="127000"/>
          </a:effectLst>
        </p:spPr>
      </p:pic>
      <p:pic>
        <p:nvPicPr>
          <p:cNvPr id="12" name="Picture 11">
            <a:extLst>
              <a:ext uri="{FF2B5EF4-FFF2-40B4-BE49-F238E27FC236}">
                <a16:creationId xmlns:a16="http://schemas.microsoft.com/office/drawing/2014/main" id="{401D8ED4-9D1E-452D-92E2-8BAE57FD64A2}"/>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rot="2142963" flipV="1">
            <a:off x="490715" y="5690720"/>
            <a:ext cx="182880" cy="182880"/>
          </a:xfrm>
          <a:prstGeom prst="rect">
            <a:avLst/>
          </a:prstGeom>
        </p:spPr>
      </p:pic>
      <p:sp>
        <p:nvSpPr>
          <p:cNvPr id="7" name="Slide Number Placeholder 5">
            <a:extLst>
              <a:ext uri="{FF2B5EF4-FFF2-40B4-BE49-F238E27FC236}">
                <a16:creationId xmlns:a16="http://schemas.microsoft.com/office/drawing/2014/main" id="{26365699-ACF4-A66C-4F46-842D4A9254FF}"/>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36</a:t>
            </a:fld>
            <a:endParaRPr lang="en-US"/>
          </a:p>
        </p:txBody>
      </p:sp>
      <p:sp>
        <p:nvSpPr>
          <p:cNvPr id="10" name="Date Placeholder 1">
            <a:extLst>
              <a:ext uri="{FF2B5EF4-FFF2-40B4-BE49-F238E27FC236}">
                <a16:creationId xmlns:a16="http://schemas.microsoft.com/office/drawing/2014/main" id="{6397F2F5-49FD-62BB-BF02-997127356BA1}"/>
              </a:ext>
              <a:ext uri="{C183D7F6-B498-43B3-948B-1728B52AA6E4}">
                <adec:decorative xmlns:adec="http://schemas.microsoft.com/office/drawing/2017/decorative" val="1"/>
              </a:ext>
            </a:extLst>
          </p:cNvPr>
          <p:cNvSpPr>
            <a:spLocks noGrp="1"/>
          </p:cNvSpPr>
          <p:nvPr>
            <p:ph type="dt" sz="half" idx="10"/>
          </p:nvPr>
        </p:nvSpPr>
        <p:spPr/>
        <p:txBody>
          <a:bodyPr/>
          <a:lstStyle/>
          <a:p>
            <a:r>
              <a:rPr lang="es-US"/>
              <a:t>Febrero de 2025</a:t>
            </a:r>
          </a:p>
        </p:txBody>
      </p:sp>
      <p:sp>
        <p:nvSpPr>
          <p:cNvPr id="4" name="6 CuadroTexto">
            <a:extLst>
              <a:ext uri="{FF2B5EF4-FFF2-40B4-BE49-F238E27FC236}">
                <a16:creationId xmlns:a16="http://schemas.microsoft.com/office/drawing/2014/main" id="{24A2626D-20FF-32D0-BF37-A3FE4C9E99EB}"/>
              </a:ext>
            </a:extLst>
          </p:cNvPr>
          <p:cNvSpPr txBox="1"/>
          <p:nvPr/>
        </p:nvSpPr>
        <p:spPr>
          <a:xfrm>
            <a:off x="6281454" y="1202432"/>
            <a:ext cx="917497" cy="369332"/>
          </a:xfrm>
          <a:prstGeom prst="rect">
            <a:avLst/>
          </a:prstGeom>
          <a:solidFill>
            <a:schemeClr val="bg1"/>
          </a:solid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MX" sz="1200" dirty="0"/>
              <a:t>Riñones disfuncionales</a:t>
            </a:r>
            <a:endParaRPr lang="es-US" sz="1200" dirty="0"/>
          </a:p>
        </p:txBody>
      </p:sp>
      <p:sp>
        <p:nvSpPr>
          <p:cNvPr id="5" name="12 CuadroTexto">
            <a:extLst>
              <a:ext uri="{FF2B5EF4-FFF2-40B4-BE49-F238E27FC236}">
                <a16:creationId xmlns:a16="http://schemas.microsoft.com/office/drawing/2014/main" id="{8D84672D-7E48-8581-03AD-2EEC6487C9FE}"/>
              </a:ext>
            </a:extLst>
          </p:cNvPr>
          <p:cNvSpPr txBox="1"/>
          <p:nvPr/>
        </p:nvSpPr>
        <p:spPr>
          <a:xfrm>
            <a:off x="6926237" y="3022254"/>
            <a:ext cx="545429" cy="184666"/>
          </a:xfrm>
          <a:prstGeom prst="rect">
            <a:avLst/>
          </a:prstGeom>
          <a:solidFill>
            <a:schemeClr val="bg1"/>
          </a:solid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MX" sz="1200" dirty="0"/>
              <a:t>Arteria</a:t>
            </a:r>
            <a:endParaRPr lang="es-US" sz="1200" dirty="0"/>
          </a:p>
        </p:txBody>
      </p:sp>
      <p:sp>
        <p:nvSpPr>
          <p:cNvPr id="11" name="13 CuadroTexto">
            <a:extLst>
              <a:ext uri="{FF2B5EF4-FFF2-40B4-BE49-F238E27FC236}">
                <a16:creationId xmlns:a16="http://schemas.microsoft.com/office/drawing/2014/main" id="{544DEB14-3207-BF0C-8E12-CAF311F00877}"/>
              </a:ext>
            </a:extLst>
          </p:cNvPr>
          <p:cNvSpPr txBox="1"/>
          <p:nvPr/>
        </p:nvSpPr>
        <p:spPr>
          <a:xfrm>
            <a:off x="6926237" y="4412451"/>
            <a:ext cx="482737" cy="184666"/>
          </a:xfrm>
          <a:prstGeom prst="rect">
            <a:avLst/>
          </a:prstGeom>
          <a:solidFill>
            <a:schemeClr val="bg1"/>
          </a:solid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MX" sz="1200" dirty="0"/>
              <a:t>Vejiga</a:t>
            </a:r>
            <a:endParaRPr lang="es-US" sz="1200" dirty="0"/>
          </a:p>
        </p:txBody>
      </p:sp>
      <p:sp>
        <p:nvSpPr>
          <p:cNvPr id="13" name="14 CuadroTexto">
            <a:extLst>
              <a:ext uri="{FF2B5EF4-FFF2-40B4-BE49-F238E27FC236}">
                <a16:creationId xmlns:a16="http://schemas.microsoft.com/office/drawing/2014/main" id="{053D0245-642C-69A1-0C41-63341DF1EF52}"/>
              </a:ext>
            </a:extLst>
          </p:cNvPr>
          <p:cNvSpPr txBox="1"/>
          <p:nvPr/>
        </p:nvSpPr>
        <p:spPr>
          <a:xfrm>
            <a:off x="11575815" y="2128779"/>
            <a:ext cx="474860" cy="184666"/>
          </a:xfrm>
          <a:prstGeom prst="rect">
            <a:avLst/>
          </a:prstGeom>
          <a:solidFill>
            <a:schemeClr val="bg1"/>
          </a:solid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MX" sz="1200" dirty="0"/>
              <a:t>Vena</a:t>
            </a:r>
            <a:endParaRPr lang="es-US" sz="1200" dirty="0"/>
          </a:p>
        </p:txBody>
      </p:sp>
      <p:sp>
        <p:nvSpPr>
          <p:cNvPr id="14" name="15 CuadroTexto">
            <a:extLst>
              <a:ext uri="{FF2B5EF4-FFF2-40B4-BE49-F238E27FC236}">
                <a16:creationId xmlns:a16="http://schemas.microsoft.com/office/drawing/2014/main" id="{A80A4D12-660A-7609-BA06-DB0ADDD5119B}"/>
              </a:ext>
            </a:extLst>
          </p:cNvPr>
          <p:cNvSpPr txBox="1"/>
          <p:nvPr/>
        </p:nvSpPr>
        <p:spPr>
          <a:xfrm>
            <a:off x="10895705" y="2976011"/>
            <a:ext cx="978327" cy="369332"/>
          </a:xfrm>
          <a:prstGeom prst="rect">
            <a:avLst/>
          </a:prstGeom>
          <a:solidFill>
            <a:schemeClr val="bg1"/>
          </a:solid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MX" sz="1200" dirty="0"/>
              <a:t>Riñón Trasplantado</a:t>
            </a:r>
            <a:endParaRPr lang="es-US" sz="1200" dirty="0"/>
          </a:p>
        </p:txBody>
      </p:sp>
      <p:sp>
        <p:nvSpPr>
          <p:cNvPr id="15" name="16 CuadroTexto">
            <a:extLst>
              <a:ext uri="{FF2B5EF4-FFF2-40B4-BE49-F238E27FC236}">
                <a16:creationId xmlns:a16="http://schemas.microsoft.com/office/drawing/2014/main" id="{580AF6C5-3F25-B571-CFE0-C5C25FA1848D}"/>
              </a:ext>
            </a:extLst>
          </p:cNvPr>
          <p:cNvSpPr txBox="1"/>
          <p:nvPr/>
        </p:nvSpPr>
        <p:spPr>
          <a:xfrm>
            <a:off x="11018191" y="3891159"/>
            <a:ext cx="855841" cy="369332"/>
          </a:xfrm>
          <a:prstGeom prst="rect">
            <a:avLst/>
          </a:prstGeom>
          <a:solidFill>
            <a:schemeClr val="bg1"/>
          </a:solid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MX" sz="1200" dirty="0"/>
              <a:t>Uretra Trasplantada</a:t>
            </a:r>
            <a:endParaRPr lang="es-US" sz="1200" dirty="0"/>
          </a:p>
        </p:txBody>
      </p:sp>
      <p:sp>
        <p:nvSpPr>
          <p:cNvPr id="16" name="Footer Placeholder 3">
            <a:extLst>
              <a:ext uri="{FF2B5EF4-FFF2-40B4-BE49-F238E27FC236}">
                <a16:creationId xmlns:a16="http://schemas.microsoft.com/office/drawing/2014/main" id="{05D7ED90-C996-30C3-DEE0-EEFA69ABB8EA}"/>
              </a:ext>
              <a:ext uri="{C183D7F6-B498-43B3-948B-1728B52AA6E4}">
                <adec:decorative xmlns:adec="http://schemas.microsoft.com/office/drawing/2017/decorative" val="1"/>
              </a:ext>
            </a:extLst>
          </p:cNvPr>
          <p:cNvSpPr>
            <a:spLocks noGrp="1"/>
          </p:cNvSpPr>
          <p:nvPr>
            <p:ph type="ftr" sz="quarter" idx="11"/>
          </p:nvPr>
        </p:nvSpPr>
        <p:spPr>
          <a:xfrm>
            <a:off x="2086378" y="6492240"/>
            <a:ext cx="9086046" cy="365125"/>
          </a:xfrm>
        </p:spPr>
        <p:txBody>
          <a:bodyPr/>
          <a:lstStyle/>
          <a:p>
            <a:r>
              <a:rPr lang="es-US" dirty="0"/>
              <a:t>Medicare para personas con enfermedad renal en etapa terminal (ESRD)</a:t>
            </a:r>
          </a:p>
        </p:txBody>
      </p:sp>
    </p:spTree>
    <p:custDataLst>
      <p:tags r:id="rId1"/>
    </p:custDataLst>
    <p:extLst>
      <p:ext uri="{BB962C8B-B14F-4D97-AF65-F5344CB8AC3E}">
        <p14:creationId xmlns:p14="http://schemas.microsoft.com/office/powerpoint/2010/main" val="3029009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s-US" sz="2800"/>
              <a:t>Parte A de Medicare (seguro de hospital)</a:t>
            </a:r>
            <a:br>
              <a:rPr lang="es-US" sz="2800"/>
            </a:br>
            <a:r>
              <a:rPr lang="es-US" sz="2800"/>
              <a:t>Cobertura de trasplantes para pacientes</a:t>
            </a:r>
          </a:p>
        </p:txBody>
      </p:sp>
      <p:sp>
        <p:nvSpPr>
          <p:cNvPr id="2" name="Text Placeholder 1">
            <a:extLst>
              <a:ext uri="{FF2B5EF4-FFF2-40B4-BE49-F238E27FC236}">
                <a16:creationId xmlns:a16="http://schemas.microsoft.com/office/drawing/2014/main" id="{A882375E-58EE-9AE4-8E45-E97CE6EB9233}"/>
              </a:ext>
            </a:extLst>
          </p:cNvPr>
          <p:cNvSpPr>
            <a:spLocks noGrp="1"/>
          </p:cNvSpPr>
          <p:nvPr>
            <p:ph type="body" sz="quarter" idx="13"/>
          </p:nvPr>
        </p:nvSpPr>
        <p:spPr>
          <a:xfrm>
            <a:off x="359282" y="1341287"/>
            <a:ext cx="2651760" cy="2103120"/>
          </a:xfrm>
          <a:prstGeom prst="roundRect">
            <a:avLst/>
          </a:prstGeom>
          <a:ln w="38100">
            <a:solidFill>
              <a:srgbClr val="00529B"/>
            </a:solidFill>
          </a:ln>
        </p:spPr>
        <p:txBody>
          <a:bodyPr tIns="1005840" bIns="0">
            <a:noAutofit/>
          </a:bodyPr>
          <a:lstStyle/>
          <a:p>
            <a:pPr marL="0" lvl="0" indent="0" algn="ctr">
              <a:lnSpc>
                <a:spcPct val="100000"/>
              </a:lnSpc>
              <a:spcBef>
                <a:spcPts val="600"/>
              </a:spcBef>
              <a:buClrTx/>
              <a:buNone/>
              <a:defRPr/>
            </a:pPr>
            <a:endParaRPr lang="es-US" sz="200" dirty="0"/>
          </a:p>
          <a:p>
            <a:pPr marL="0" lvl="0" indent="0" algn="ctr">
              <a:lnSpc>
                <a:spcPct val="80000"/>
              </a:lnSpc>
              <a:spcBef>
                <a:spcPts val="400"/>
              </a:spcBef>
              <a:spcAft>
                <a:spcPts val="600"/>
              </a:spcAft>
              <a:buClrTx/>
              <a:buNone/>
              <a:defRPr/>
            </a:pPr>
            <a:r>
              <a:rPr lang="es-US" sz="1700" dirty="0"/>
              <a:t>Servicios como paciente internado en un hospital certificado por Medicare</a:t>
            </a:r>
          </a:p>
        </p:txBody>
      </p:sp>
      <p:pic>
        <p:nvPicPr>
          <p:cNvPr id="38" name="Picture 37">
            <a:extLst>
              <a:ext uri="{FF2B5EF4-FFF2-40B4-BE49-F238E27FC236}">
                <a16:creationId xmlns:a16="http://schemas.microsoft.com/office/drawing/2014/main" id="{2C368C18-2449-4E94-92F8-9A60B463D40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88517" y="1414097"/>
            <a:ext cx="1280625" cy="1023648"/>
          </a:xfrm>
          <a:prstGeom prst="rect">
            <a:avLst/>
          </a:prstGeom>
        </p:spPr>
      </p:pic>
      <p:sp>
        <p:nvSpPr>
          <p:cNvPr id="3" name="Text Placeholder 2">
            <a:extLst>
              <a:ext uri="{FF2B5EF4-FFF2-40B4-BE49-F238E27FC236}">
                <a16:creationId xmlns:a16="http://schemas.microsoft.com/office/drawing/2014/main" id="{57994E28-CB9F-BBE8-31B1-6C36FF99F666}"/>
              </a:ext>
            </a:extLst>
          </p:cNvPr>
          <p:cNvSpPr>
            <a:spLocks noGrp="1"/>
          </p:cNvSpPr>
          <p:nvPr>
            <p:ph type="body" sz="quarter" idx="14"/>
          </p:nvPr>
        </p:nvSpPr>
        <p:spPr>
          <a:xfrm>
            <a:off x="3312274" y="1341287"/>
            <a:ext cx="2651760" cy="2103120"/>
          </a:xfrm>
          <a:prstGeom prst="roundRect">
            <a:avLst/>
          </a:prstGeom>
          <a:ln w="38100">
            <a:solidFill>
              <a:srgbClr val="00529B"/>
            </a:solidFill>
          </a:ln>
        </p:spPr>
        <p:txBody>
          <a:bodyPr tIns="1005840" bIns="0"/>
          <a:lstStyle/>
          <a:p>
            <a:pPr marL="0" lvl="0" indent="0" algn="ctr">
              <a:lnSpc>
                <a:spcPct val="100000"/>
              </a:lnSpc>
              <a:spcBef>
                <a:spcPts val="0"/>
              </a:spcBef>
              <a:buClrTx/>
              <a:buNone/>
              <a:defRPr/>
            </a:pPr>
            <a:r>
              <a:rPr lang="es-US" sz="1800" dirty="0"/>
              <a:t>Tarifa de registro </a:t>
            </a:r>
            <a:br>
              <a:rPr lang="es-US" sz="1800" dirty="0"/>
            </a:br>
            <a:r>
              <a:rPr lang="es-US" sz="1800" dirty="0"/>
              <a:t>de riñón</a:t>
            </a:r>
          </a:p>
        </p:txBody>
      </p:sp>
      <p:pic>
        <p:nvPicPr>
          <p:cNvPr id="27" name="Graphic 26">
            <a:extLst>
              <a:ext uri="{FF2B5EF4-FFF2-40B4-BE49-F238E27FC236}">
                <a16:creationId xmlns:a16="http://schemas.microsoft.com/office/drawing/2014/main" id="{621092A9-432A-40BF-B227-D9550512E5FF}"/>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072015" y="1414097"/>
            <a:ext cx="1131332" cy="1131332"/>
          </a:xfrm>
          <a:prstGeom prst="rect">
            <a:avLst/>
          </a:prstGeom>
        </p:spPr>
      </p:pic>
      <p:sp>
        <p:nvSpPr>
          <p:cNvPr id="6" name="Text Placeholder 5">
            <a:extLst>
              <a:ext uri="{FF2B5EF4-FFF2-40B4-BE49-F238E27FC236}">
                <a16:creationId xmlns:a16="http://schemas.microsoft.com/office/drawing/2014/main" id="{5D6C836C-0370-C9B8-9F1C-7D51EA1576F0}"/>
              </a:ext>
            </a:extLst>
          </p:cNvPr>
          <p:cNvSpPr>
            <a:spLocks noGrp="1"/>
          </p:cNvSpPr>
          <p:nvPr>
            <p:ph type="body" sz="quarter" idx="15"/>
          </p:nvPr>
        </p:nvSpPr>
        <p:spPr>
          <a:xfrm>
            <a:off x="6265266" y="1341287"/>
            <a:ext cx="2651760" cy="2103120"/>
          </a:xfrm>
          <a:prstGeom prst="roundRect">
            <a:avLst/>
          </a:prstGeom>
          <a:ln w="38100">
            <a:solidFill>
              <a:srgbClr val="00529B"/>
            </a:solidFill>
          </a:ln>
        </p:spPr>
        <p:txBody>
          <a:bodyPr tIns="1005840" bIns="0"/>
          <a:lstStyle/>
          <a:p>
            <a:pPr marL="0" lvl="0" indent="0" algn="ctr">
              <a:lnSpc>
                <a:spcPct val="100000"/>
              </a:lnSpc>
              <a:spcBef>
                <a:spcPts val="0"/>
              </a:spcBef>
              <a:buClrTx/>
              <a:buNone/>
              <a:defRPr/>
            </a:pPr>
            <a:r>
              <a:rPr lang="es-US" sz="1800" dirty="0"/>
              <a:t>Análisis de laboratorio y otro tipo de pruebas necesarias</a:t>
            </a:r>
          </a:p>
        </p:txBody>
      </p:sp>
      <p:pic>
        <p:nvPicPr>
          <p:cNvPr id="29" name="Graphic 28">
            <a:extLst>
              <a:ext uri="{FF2B5EF4-FFF2-40B4-BE49-F238E27FC236}">
                <a16:creationId xmlns:a16="http://schemas.microsoft.com/office/drawing/2014/main" id="{031F57AE-C7A5-462F-90DE-3C139729F2E8}"/>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07149" y="1414097"/>
            <a:ext cx="1063191" cy="1063191"/>
          </a:xfrm>
          <a:prstGeom prst="rect">
            <a:avLst/>
          </a:prstGeom>
        </p:spPr>
      </p:pic>
      <p:sp>
        <p:nvSpPr>
          <p:cNvPr id="12" name="Text Placeholder 11">
            <a:extLst>
              <a:ext uri="{FF2B5EF4-FFF2-40B4-BE49-F238E27FC236}">
                <a16:creationId xmlns:a16="http://schemas.microsoft.com/office/drawing/2014/main" id="{4F0DA29A-2CA0-D599-56E3-DB423390E1A0}"/>
              </a:ext>
            </a:extLst>
          </p:cNvPr>
          <p:cNvSpPr>
            <a:spLocks noGrp="1"/>
          </p:cNvSpPr>
          <p:nvPr>
            <p:ph type="body" sz="quarter" idx="16"/>
          </p:nvPr>
        </p:nvSpPr>
        <p:spPr>
          <a:xfrm>
            <a:off x="9218257" y="1341287"/>
            <a:ext cx="2651760" cy="2103120"/>
          </a:xfrm>
          <a:prstGeom prst="roundRect">
            <a:avLst/>
          </a:prstGeom>
          <a:ln w="38100">
            <a:solidFill>
              <a:srgbClr val="00529B"/>
            </a:solidFill>
          </a:ln>
        </p:spPr>
        <p:txBody>
          <a:bodyPr tIns="1005840" bIns="0">
            <a:normAutofit fontScale="92500" lnSpcReduction="20000"/>
          </a:bodyPr>
          <a:lstStyle/>
          <a:p>
            <a:pPr marL="0" lvl="0" indent="0" algn="ctr">
              <a:lnSpc>
                <a:spcPct val="100000"/>
              </a:lnSpc>
              <a:spcBef>
                <a:spcPts val="0"/>
              </a:spcBef>
              <a:buClrTx/>
              <a:buNone/>
              <a:defRPr/>
            </a:pPr>
            <a:r>
              <a:rPr lang="es-US" sz="1800" dirty="0"/>
              <a:t>Costo de la búsqueda del riñón adecuado para la operación de trasplante</a:t>
            </a:r>
          </a:p>
        </p:txBody>
      </p:sp>
      <p:pic>
        <p:nvPicPr>
          <p:cNvPr id="31" name="Graphic 30">
            <a:extLst>
              <a:ext uri="{FF2B5EF4-FFF2-40B4-BE49-F238E27FC236}">
                <a16:creationId xmlns:a16="http://schemas.microsoft.com/office/drawing/2014/main" id="{A92D31D2-AF38-442F-91F2-DC039533524E}"/>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998183" y="1414097"/>
            <a:ext cx="914400" cy="914400"/>
          </a:xfrm>
          <a:prstGeom prst="rect">
            <a:avLst/>
          </a:prstGeom>
        </p:spPr>
      </p:pic>
      <p:sp>
        <p:nvSpPr>
          <p:cNvPr id="13" name="Text Placeholder 12">
            <a:extLst>
              <a:ext uri="{FF2B5EF4-FFF2-40B4-BE49-F238E27FC236}">
                <a16:creationId xmlns:a16="http://schemas.microsoft.com/office/drawing/2014/main" id="{0ECC8DA0-0458-2135-1206-49626D1360D5}"/>
              </a:ext>
            </a:extLst>
          </p:cNvPr>
          <p:cNvSpPr>
            <a:spLocks noGrp="1"/>
          </p:cNvSpPr>
          <p:nvPr>
            <p:ph type="body" sz="quarter" idx="17"/>
          </p:nvPr>
        </p:nvSpPr>
        <p:spPr>
          <a:xfrm>
            <a:off x="1685162" y="3941615"/>
            <a:ext cx="2651760" cy="2103120"/>
          </a:xfrm>
          <a:prstGeom prst="roundRect">
            <a:avLst/>
          </a:prstGeom>
          <a:ln w="38100">
            <a:solidFill>
              <a:srgbClr val="00529B"/>
            </a:solidFill>
          </a:ln>
        </p:spPr>
        <p:txBody>
          <a:bodyPr tIns="1005840" bIns="0"/>
          <a:lstStyle/>
          <a:p>
            <a:pPr marL="0" lvl="0" indent="0" algn="ctr">
              <a:lnSpc>
                <a:spcPct val="100000"/>
              </a:lnSpc>
              <a:spcBef>
                <a:spcPts val="0"/>
              </a:spcBef>
              <a:buClrTx/>
              <a:buNone/>
              <a:defRPr/>
            </a:pPr>
            <a:r>
              <a:rPr lang="es-US" sz="1800"/>
              <a:t>Costo de la atención médica para el donador del riñón </a:t>
            </a:r>
          </a:p>
        </p:txBody>
      </p:sp>
      <p:pic>
        <p:nvPicPr>
          <p:cNvPr id="7" name="Graphic 6">
            <a:extLst>
              <a:ext uri="{FF2B5EF4-FFF2-40B4-BE49-F238E27FC236}">
                <a16:creationId xmlns:a16="http://schemas.microsoft.com/office/drawing/2014/main" id="{B3020CC4-973C-4D26-A448-1D0FF648AA35}"/>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431884" y="3846781"/>
            <a:ext cx="1257111" cy="1257111"/>
          </a:xfrm>
          <a:prstGeom prst="rect">
            <a:avLst/>
          </a:prstGeom>
        </p:spPr>
      </p:pic>
      <p:sp>
        <p:nvSpPr>
          <p:cNvPr id="14" name="Text Placeholder 13">
            <a:extLst>
              <a:ext uri="{FF2B5EF4-FFF2-40B4-BE49-F238E27FC236}">
                <a16:creationId xmlns:a16="http://schemas.microsoft.com/office/drawing/2014/main" id="{4EB7591D-C855-BDBB-5D29-8FA1BC6A9F93}"/>
              </a:ext>
            </a:extLst>
          </p:cNvPr>
          <p:cNvSpPr>
            <a:spLocks noGrp="1"/>
          </p:cNvSpPr>
          <p:nvPr>
            <p:ph type="body" sz="quarter" idx="18"/>
          </p:nvPr>
        </p:nvSpPr>
        <p:spPr>
          <a:xfrm>
            <a:off x="4770119" y="3941615"/>
            <a:ext cx="2651760" cy="2103120"/>
          </a:xfrm>
          <a:prstGeom prst="roundRect">
            <a:avLst/>
          </a:prstGeom>
          <a:ln w="38100">
            <a:solidFill>
              <a:srgbClr val="00529B"/>
            </a:solidFill>
          </a:ln>
        </p:spPr>
        <p:txBody>
          <a:bodyPr tIns="1005840" bIns="0">
            <a:normAutofit fontScale="92500"/>
          </a:bodyPr>
          <a:lstStyle/>
          <a:p>
            <a:pPr marL="0" lvl="0" indent="0" algn="ctr">
              <a:lnSpc>
                <a:spcPct val="100000"/>
              </a:lnSpc>
              <a:spcBef>
                <a:spcPts val="0"/>
              </a:spcBef>
              <a:buClrTx/>
              <a:buNone/>
              <a:defRPr/>
            </a:pPr>
            <a:r>
              <a:rPr lang="es-US" sz="1800" dirty="0"/>
              <a:t>Cuidados hospitalarios adicionales para </a:t>
            </a:r>
            <a:br>
              <a:rPr lang="es-US" sz="1800" dirty="0"/>
            </a:br>
            <a:r>
              <a:rPr lang="es-US" sz="1800" dirty="0"/>
              <a:t>el donador</a:t>
            </a:r>
          </a:p>
        </p:txBody>
      </p:sp>
      <p:pic>
        <p:nvPicPr>
          <p:cNvPr id="5" name="Picture 4">
            <a:extLst>
              <a:ext uri="{FF2B5EF4-FFF2-40B4-BE49-F238E27FC236}">
                <a16:creationId xmlns:a16="http://schemas.microsoft.com/office/drawing/2014/main" id="{6DE29339-FCDC-4137-A93B-A0ABD69DF25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455687" y="3994882"/>
            <a:ext cx="1280625" cy="1023648"/>
          </a:xfrm>
          <a:prstGeom prst="rect">
            <a:avLst/>
          </a:prstGeom>
        </p:spPr>
      </p:pic>
      <p:sp>
        <p:nvSpPr>
          <p:cNvPr id="15" name="Text Placeholder 14">
            <a:extLst>
              <a:ext uri="{FF2B5EF4-FFF2-40B4-BE49-F238E27FC236}">
                <a16:creationId xmlns:a16="http://schemas.microsoft.com/office/drawing/2014/main" id="{6708AEC4-29DA-3F25-98CD-03548C3EE1C1}"/>
              </a:ext>
            </a:extLst>
          </p:cNvPr>
          <p:cNvSpPr>
            <a:spLocks noGrp="1"/>
          </p:cNvSpPr>
          <p:nvPr>
            <p:ph type="body" sz="quarter" idx="19"/>
          </p:nvPr>
        </p:nvSpPr>
        <p:spPr>
          <a:xfrm>
            <a:off x="7855078" y="3941615"/>
            <a:ext cx="2651760" cy="2103120"/>
          </a:xfrm>
          <a:prstGeom prst="roundRect">
            <a:avLst/>
          </a:prstGeom>
          <a:ln w="38100">
            <a:solidFill>
              <a:srgbClr val="00529B"/>
            </a:solidFill>
          </a:ln>
        </p:spPr>
        <p:txBody>
          <a:bodyPr tIns="1005840" bIns="0"/>
          <a:lstStyle/>
          <a:p>
            <a:pPr marL="0" lvl="0" indent="0" algn="ctr">
              <a:lnSpc>
                <a:spcPct val="100000"/>
              </a:lnSpc>
              <a:spcBef>
                <a:spcPts val="0"/>
              </a:spcBef>
              <a:buClrTx/>
              <a:buNone/>
              <a:defRPr/>
            </a:pPr>
            <a:r>
              <a:rPr lang="es-US" sz="1800"/>
              <a:t>Sangre</a:t>
            </a:r>
          </a:p>
        </p:txBody>
      </p:sp>
      <p:pic>
        <p:nvPicPr>
          <p:cNvPr id="36" name="Graphic 35">
            <a:extLst>
              <a:ext uri="{FF2B5EF4-FFF2-40B4-BE49-F238E27FC236}">
                <a16:creationId xmlns:a16="http://schemas.microsoft.com/office/drawing/2014/main" id="{F06E9A1B-DAF1-4E6F-9B6B-DCD247D06F1A}"/>
              </a:ext>
              <a:ext uri="{C183D7F6-B498-43B3-948B-1728B52AA6E4}">
                <adec:decorative xmlns:adec="http://schemas.microsoft.com/office/drawing/2017/decorative" val="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577053" y="3994882"/>
            <a:ext cx="1109010" cy="1109010"/>
          </a:xfrm>
          <a:prstGeom prst="rect">
            <a:avLst/>
          </a:prstGeom>
        </p:spPr>
      </p:pic>
      <p:sp>
        <p:nvSpPr>
          <p:cNvPr id="9" name="Slide Number Placeholder 5">
            <a:extLst>
              <a:ext uri="{FF2B5EF4-FFF2-40B4-BE49-F238E27FC236}">
                <a16:creationId xmlns:a16="http://schemas.microsoft.com/office/drawing/2014/main" id="{197DA444-57A8-D21C-93B7-394CA890341F}"/>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37</a:t>
            </a:fld>
            <a:endParaRPr lang="en-US"/>
          </a:p>
        </p:txBody>
      </p:sp>
      <p:sp>
        <p:nvSpPr>
          <p:cNvPr id="11" name="Date Placeholder 1">
            <a:extLst>
              <a:ext uri="{FF2B5EF4-FFF2-40B4-BE49-F238E27FC236}">
                <a16:creationId xmlns:a16="http://schemas.microsoft.com/office/drawing/2014/main" id="{6054DE5D-236B-6F18-9FDD-0954CC16E432}"/>
              </a:ext>
              <a:ext uri="{C183D7F6-B498-43B3-948B-1728B52AA6E4}">
                <adec:decorative xmlns:adec="http://schemas.microsoft.com/office/drawing/2017/decorative" val="1"/>
              </a:ext>
            </a:extLst>
          </p:cNvPr>
          <p:cNvSpPr>
            <a:spLocks noGrp="1"/>
          </p:cNvSpPr>
          <p:nvPr>
            <p:ph type="dt" sz="half" idx="10"/>
          </p:nvPr>
        </p:nvSpPr>
        <p:spPr/>
        <p:txBody>
          <a:bodyPr/>
          <a:lstStyle/>
          <a:p>
            <a:r>
              <a:rPr lang="es-US"/>
              <a:t>Febrero de 2025</a:t>
            </a:r>
          </a:p>
        </p:txBody>
      </p:sp>
      <p:sp>
        <p:nvSpPr>
          <p:cNvPr id="8" name="Footer Placeholder 3">
            <a:extLst>
              <a:ext uri="{FF2B5EF4-FFF2-40B4-BE49-F238E27FC236}">
                <a16:creationId xmlns:a16="http://schemas.microsoft.com/office/drawing/2014/main" id="{0628243C-A87C-FE41-95BE-3925CB5490A9}"/>
              </a:ext>
              <a:ext uri="{C183D7F6-B498-43B3-948B-1728B52AA6E4}">
                <adec:decorative xmlns:adec="http://schemas.microsoft.com/office/drawing/2017/decorative" val="1"/>
              </a:ext>
            </a:extLst>
          </p:cNvPr>
          <p:cNvSpPr>
            <a:spLocks noGrp="1"/>
          </p:cNvSpPr>
          <p:nvPr>
            <p:ph type="ftr" sz="quarter" idx="11"/>
          </p:nvPr>
        </p:nvSpPr>
        <p:spPr>
          <a:xfrm>
            <a:off x="2086378" y="6492240"/>
            <a:ext cx="9086046" cy="365125"/>
          </a:xfrm>
        </p:spPr>
        <p:txBody>
          <a:bodyPr/>
          <a:lstStyle/>
          <a:p>
            <a:r>
              <a:rPr lang="es-US" dirty="0"/>
              <a:t>Medicare para personas con enfermedad renal en etapa terminal (ESRD)</a:t>
            </a:r>
          </a:p>
        </p:txBody>
      </p:sp>
    </p:spTree>
    <p:custDataLst>
      <p:tags r:id="rId1"/>
    </p:custDataLst>
    <p:extLst>
      <p:ext uri="{BB962C8B-B14F-4D97-AF65-F5344CB8AC3E}">
        <p14:creationId xmlns:p14="http://schemas.microsoft.com/office/powerpoint/2010/main" val="2986606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animBg="1"/>
      <p:bldP spid="3" grpId="0" uiExpand="1" animBg="1"/>
      <p:bldP spid="6" grpId="0" uiExpand="1" animBg="1"/>
      <p:bldP spid="12" grpId="0" uiExpand="1" animBg="1"/>
      <p:bldP spid="13" grpId="0" uiExpand="1" animBg="1"/>
      <p:bldP spid="14" grpId="0" uiExpand="1" animBg="1"/>
      <p:bldP spid="15" grpId="0" uiExpan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s-US" sz="2800"/>
              <a:t>Parte B de Medicare (seguro médico)</a:t>
            </a:r>
            <a:br>
              <a:rPr lang="es-US" sz="2800"/>
            </a:br>
            <a:r>
              <a:rPr lang="es-US" sz="2800"/>
              <a:t>Cobertura de trasplantes para pacientes</a:t>
            </a:r>
          </a:p>
        </p:txBody>
      </p:sp>
      <p:sp>
        <p:nvSpPr>
          <p:cNvPr id="5" name="Content Placeholder 4"/>
          <p:cNvSpPr>
            <a:spLocks noGrp="1"/>
          </p:cNvSpPr>
          <p:nvPr>
            <p:ph type="body" sz="quarter" idx="13"/>
          </p:nvPr>
        </p:nvSpPr>
        <p:spPr>
          <a:xfrm>
            <a:off x="261960" y="1435608"/>
            <a:ext cx="3694176" cy="3986784"/>
          </a:xfrm>
          <a:prstGeom prst="roundRect">
            <a:avLst/>
          </a:prstGeom>
          <a:ln w="38100">
            <a:solidFill>
              <a:srgbClr val="00529B"/>
            </a:solidFill>
          </a:ln>
        </p:spPr>
        <p:txBody>
          <a:bodyPr tIns="1828800" bIns="0">
            <a:normAutofit fontScale="92500" lnSpcReduction="10000"/>
          </a:bodyPr>
          <a:lstStyle/>
          <a:p>
            <a:pPr marL="0" lvl="0" indent="0" defTabSz="685800">
              <a:lnSpc>
                <a:spcPct val="100000"/>
              </a:lnSpc>
              <a:spcBef>
                <a:spcPts val="0"/>
              </a:spcBef>
              <a:spcAft>
                <a:spcPts val="1200"/>
              </a:spcAft>
              <a:buClrTx/>
              <a:buNone/>
              <a:defRPr/>
            </a:pPr>
            <a:r>
              <a:rPr lang="es-US" sz="2200" dirty="0"/>
              <a:t>Servicios médicos para:</a:t>
            </a:r>
          </a:p>
          <a:p>
            <a:pPr marL="548640" lvl="0" indent="-274320" defTabSz="685800">
              <a:lnSpc>
                <a:spcPct val="100000"/>
              </a:lnSpc>
              <a:spcBef>
                <a:spcPts val="0"/>
              </a:spcBef>
              <a:spcAft>
                <a:spcPts val="1200"/>
              </a:spcAft>
              <a:buClrTx/>
              <a:defRPr/>
            </a:pPr>
            <a:r>
              <a:rPr lang="es-US" sz="1800" dirty="0"/>
              <a:t>Cirugía de trasplante </a:t>
            </a:r>
            <a:br>
              <a:rPr lang="es-US" sz="1800" dirty="0"/>
            </a:br>
            <a:r>
              <a:rPr lang="es-US" sz="1800" dirty="0"/>
              <a:t>de riñón</a:t>
            </a:r>
          </a:p>
          <a:p>
            <a:pPr marL="548640" lvl="0" indent="-274320" defTabSz="685800">
              <a:lnSpc>
                <a:spcPct val="100000"/>
              </a:lnSpc>
              <a:spcBef>
                <a:spcPts val="0"/>
              </a:spcBef>
              <a:spcAft>
                <a:spcPts val="1200"/>
              </a:spcAft>
              <a:buClrTx/>
              <a:defRPr/>
            </a:pPr>
            <a:r>
              <a:rPr lang="es-US" sz="1800" dirty="0"/>
              <a:t>El donador de riñón durante su estancia en </a:t>
            </a:r>
            <a:br>
              <a:rPr lang="es-US" sz="1800" dirty="0"/>
            </a:br>
            <a:r>
              <a:rPr lang="es-US" sz="1800" dirty="0"/>
              <a:t>el hospital</a:t>
            </a:r>
          </a:p>
        </p:txBody>
      </p:sp>
      <p:pic>
        <p:nvPicPr>
          <p:cNvPr id="12" name="Picture 11">
            <a:extLst>
              <a:ext uri="{FF2B5EF4-FFF2-40B4-BE49-F238E27FC236}">
                <a16:creationId xmlns:a16="http://schemas.microsoft.com/office/drawing/2014/main" id="{610002F6-A366-4438-9A92-AFEE848628EE}"/>
              </a:ext>
              <a:ext uri="{C183D7F6-B498-43B3-948B-1728B52AA6E4}">
                <adec:decorative xmlns:adec="http://schemas.microsoft.com/office/drawing/2017/decorative" val="1"/>
              </a:ext>
            </a:extLst>
          </p:cNvPr>
          <p:cNvPicPr>
            <a:picLocks noChangeAspect="1"/>
          </p:cNvPicPr>
          <p:nvPr/>
        </p:nvPicPr>
        <p:blipFill>
          <a:blip r:embed="rId4">
            <a:biLevel thresh="75000"/>
          </a:blip>
          <a:stretch>
            <a:fillRect/>
          </a:stretch>
        </p:blipFill>
        <p:spPr>
          <a:xfrm>
            <a:off x="1396679" y="1857424"/>
            <a:ext cx="1424739" cy="1452226"/>
          </a:xfrm>
          <a:prstGeom prst="rect">
            <a:avLst/>
          </a:prstGeom>
        </p:spPr>
      </p:pic>
      <p:sp>
        <p:nvSpPr>
          <p:cNvPr id="2" name="Text Placeholder 1">
            <a:extLst>
              <a:ext uri="{FF2B5EF4-FFF2-40B4-BE49-F238E27FC236}">
                <a16:creationId xmlns:a16="http://schemas.microsoft.com/office/drawing/2014/main" id="{9FF1FD45-03E8-C702-8326-DDDFABC64727}"/>
              </a:ext>
            </a:extLst>
          </p:cNvPr>
          <p:cNvSpPr>
            <a:spLocks noGrp="1"/>
          </p:cNvSpPr>
          <p:nvPr>
            <p:ph type="body" sz="quarter" idx="14"/>
          </p:nvPr>
        </p:nvSpPr>
        <p:spPr>
          <a:xfrm>
            <a:off x="4248911" y="1435608"/>
            <a:ext cx="3694176" cy="3986784"/>
          </a:xfrm>
          <a:prstGeom prst="roundRect">
            <a:avLst/>
          </a:prstGeom>
          <a:ln w="38100">
            <a:solidFill>
              <a:srgbClr val="00529B"/>
            </a:solidFill>
          </a:ln>
        </p:spPr>
        <p:txBody>
          <a:bodyPr tIns="1828800" bIns="0"/>
          <a:lstStyle/>
          <a:p>
            <a:pPr marL="0" indent="0" algn="ctr">
              <a:buNone/>
            </a:pPr>
            <a:r>
              <a:rPr lang="es-US" sz="2200"/>
              <a:t>Sangre</a:t>
            </a:r>
          </a:p>
        </p:txBody>
      </p:sp>
      <p:pic>
        <p:nvPicPr>
          <p:cNvPr id="13" name="Graphic 12">
            <a:extLst>
              <a:ext uri="{FF2B5EF4-FFF2-40B4-BE49-F238E27FC236}">
                <a16:creationId xmlns:a16="http://schemas.microsoft.com/office/drawing/2014/main" id="{C1AF6A69-70B6-4870-930D-24C14384381D}"/>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179267" y="1611370"/>
            <a:ext cx="1833465" cy="1833465"/>
          </a:xfrm>
          <a:prstGeom prst="rect">
            <a:avLst/>
          </a:prstGeom>
        </p:spPr>
      </p:pic>
      <p:sp>
        <p:nvSpPr>
          <p:cNvPr id="3" name="Text Placeholder 2">
            <a:extLst>
              <a:ext uri="{FF2B5EF4-FFF2-40B4-BE49-F238E27FC236}">
                <a16:creationId xmlns:a16="http://schemas.microsoft.com/office/drawing/2014/main" id="{69A80C48-7A74-F92C-A503-CF540C310D58}"/>
              </a:ext>
            </a:extLst>
          </p:cNvPr>
          <p:cNvSpPr>
            <a:spLocks noGrp="1"/>
          </p:cNvSpPr>
          <p:nvPr>
            <p:ph type="body" sz="quarter" idx="15"/>
          </p:nvPr>
        </p:nvSpPr>
        <p:spPr>
          <a:xfrm>
            <a:off x="8257706" y="1435608"/>
            <a:ext cx="3694176" cy="3986784"/>
          </a:xfrm>
          <a:prstGeom prst="roundRect">
            <a:avLst/>
          </a:prstGeom>
          <a:ln w="38100">
            <a:solidFill>
              <a:srgbClr val="00529B"/>
            </a:solidFill>
          </a:ln>
        </p:spPr>
        <p:txBody>
          <a:bodyPr tIns="1828800" bIns="0"/>
          <a:lstStyle/>
          <a:p>
            <a:pPr marL="0" lvl="0" indent="0" algn="ctr" defTabSz="685800">
              <a:lnSpc>
                <a:spcPct val="100000"/>
              </a:lnSpc>
              <a:spcBef>
                <a:spcPts val="600"/>
              </a:spcBef>
              <a:buClrTx/>
              <a:buNone/>
              <a:defRPr/>
            </a:pPr>
            <a:r>
              <a:rPr lang="es-US" sz="2200" dirty="0"/>
              <a:t>Medicamentos </a:t>
            </a:r>
            <a:br>
              <a:rPr lang="es-US" sz="2200" dirty="0"/>
            </a:br>
            <a:r>
              <a:rPr lang="es-US" sz="2200" dirty="0"/>
              <a:t>del trasplante</a:t>
            </a:r>
          </a:p>
        </p:txBody>
      </p:sp>
      <p:pic>
        <p:nvPicPr>
          <p:cNvPr id="15" name="Graphic 14">
            <a:extLst>
              <a:ext uri="{FF2B5EF4-FFF2-40B4-BE49-F238E27FC236}">
                <a16:creationId xmlns:a16="http://schemas.microsoft.com/office/drawing/2014/main" id="{51B8998A-09B1-4BCF-9C4E-EDD005F61E90}"/>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244408" y="1627237"/>
            <a:ext cx="1817598" cy="1817598"/>
          </a:xfrm>
          <a:prstGeom prst="rect">
            <a:avLst/>
          </a:prstGeom>
        </p:spPr>
      </p:pic>
      <p:sp>
        <p:nvSpPr>
          <p:cNvPr id="11" name="Slide Number Placeholder 5">
            <a:extLst>
              <a:ext uri="{FF2B5EF4-FFF2-40B4-BE49-F238E27FC236}">
                <a16:creationId xmlns:a16="http://schemas.microsoft.com/office/drawing/2014/main" id="{BCBBA931-D9CC-A96E-E914-690F05780AF3}"/>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38</a:t>
            </a:fld>
            <a:endParaRPr lang="en-US"/>
          </a:p>
        </p:txBody>
      </p:sp>
      <p:sp>
        <p:nvSpPr>
          <p:cNvPr id="16" name="Date Placeholder 1">
            <a:extLst>
              <a:ext uri="{FF2B5EF4-FFF2-40B4-BE49-F238E27FC236}">
                <a16:creationId xmlns:a16="http://schemas.microsoft.com/office/drawing/2014/main" id="{37B8277D-0073-5924-C1EB-36D7EB62F576}"/>
              </a:ext>
              <a:ext uri="{C183D7F6-B498-43B3-948B-1728B52AA6E4}">
                <adec:decorative xmlns:adec="http://schemas.microsoft.com/office/drawing/2017/decorative" val="1"/>
              </a:ext>
            </a:extLst>
          </p:cNvPr>
          <p:cNvSpPr>
            <a:spLocks noGrp="1"/>
          </p:cNvSpPr>
          <p:nvPr>
            <p:ph type="dt" sz="half" idx="10"/>
          </p:nvPr>
        </p:nvSpPr>
        <p:spPr/>
        <p:txBody>
          <a:bodyPr/>
          <a:lstStyle/>
          <a:p>
            <a:r>
              <a:rPr lang="es-US"/>
              <a:t>Febrero de 2025</a:t>
            </a:r>
          </a:p>
        </p:txBody>
      </p:sp>
      <p:sp>
        <p:nvSpPr>
          <p:cNvPr id="6" name="Footer Placeholder 3">
            <a:extLst>
              <a:ext uri="{FF2B5EF4-FFF2-40B4-BE49-F238E27FC236}">
                <a16:creationId xmlns:a16="http://schemas.microsoft.com/office/drawing/2014/main" id="{FF9FFE88-6D08-E602-1615-DC4ED4C0AE27}"/>
              </a:ext>
              <a:ext uri="{C183D7F6-B498-43B3-948B-1728B52AA6E4}">
                <adec:decorative xmlns:adec="http://schemas.microsoft.com/office/drawing/2017/decorative" val="1"/>
              </a:ext>
            </a:extLst>
          </p:cNvPr>
          <p:cNvSpPr>
            <a:spLocks noGrp="1"/>
          </p:cNvSpPr>
          <p:nvPr>
            <p:ph type="ftr" sz="quarter" idx="11"/>
          </p:nvPr>
        </p:nvSpPr>
        <p:spPr>
          <a:xfrm>
            <a:off x="2086378" y="6492240"/>
            <a:ext cx="9086046" cy="365125"/>
          </a:xfrm>
        </p:spPr>
        <p:txBody>
          <a:bodyPr/>
          <a:lstStyle/>
          <a:p>
            <a:r>
              <a:rPr lang="es-US" dirty="0"/>
              <a:t>Medicare para personas con enfermedad renal en etapa terminal (ESRD)</a:t>
            </a:r>
          </a:p>
        </p:txBody>
      </p:sp>
    </p:spTree>
    <p:custDataLst>
      <p:tags r:id="rId1"/>
    </p:custDataLst>
    <p:extLst>
      <p:ext uri="{BB962C8B-B14F-4D97-AF65-F5344CB8AC3E}">
        <p14:creationId xmlns:p14="http://schemas.microsoft.com/office/powerpoint/2010/main" val="3525971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animBg="1"/>
      <p:bldP spid="2" grpId="0" uiExpand="1" animBg="1"/>
      <p:bldP spid="3" grpId="0" uiExpan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7CA79-3F64-4B30-A615-C67CB4A9D627}"/>
              </a:ext>
            </a:extLst>
          </p:cNvPr>
          <p:cNvSpPr>
            <a:spLocks noGrp="1"/>
          </p:cNvSpPr>
          <p:nvPr>
            <p:ph type="title"/>
          </p:nvPr>
        </p:nvSpPr>
        <p:spPr/>
        <p:txBody>
          <a:bodyPr anchor="ctr">
            <a:normAutofit/>
          </a:bodyPr>
          <a:lstStyle/>
          <a:p>
            <a:r>
              <a:rPr lang="es-US" sz="3000"/>
              <a:t>Opciones de tratamiento: Tratamiento conservador</a:t>
            </a:r>
          </a:p>
        </p:txBody>
      </p:sp>
      <p:sp>
        <p:nvSpPr>
          <p:cNvPr id="17" name="Text Placeholder 16">
            <a:extLst>
              <a:ext uri="{FF2B5EF4-FFF2-40B4-BE49-F238E27FC236}">
                <a16:creationId xmlns:a16="http://schemas.microsoft.com/office/drawing/2014/main" id="{EFC374BB-4D72-48B3-BFA9-93BB0CC33B95}"/>
              </a:ext>
            </a:extLst>
          </p:cNvPr>
          <p:cNvSpPr>
            <a:spLocks noGrp="1"/>
          </p:cNvSpPr>
          <p:nvPr>
            <p:ph type="body" sz="quarter" idx="13"/>
          </p:nvPr>
        </p:nvSpPr>
        <p:spPr>
          <a:xfrm>
            <a:off x="914400" y="1371600"/>
            <a:ext cx="6538378" cy="4242748"/>
          </a:xfrm>
        </p:spPr>
        <p:txBody>
          <a:bodyPr>
            <a:normAutofit/>
          </a:bodyPr>
          <a:lstStyle/>
          <a:p>
            <a:pPr marL="0" indent="0">
              <a:lnSpc>
                <a:spcPct val="100000"/>
              </a:lnSpc>
              <a:spcBef>
                <a:spcPts val="0"/>
              </a:spcBef>
              <a:spcAft>
                <a:spcPts val="1200"/>
              </a:spcAft>
              <a:buNone/>
            </a:pPr>
            <a:r>
              <a:rPr lang="es-US" sz="2400" b="1" dirty="0">
                <a:solidFill>
                  <a:srgbClr val="00529B"/>
                </a:solidFill>
              </a:rPr>
              <a:t>El tratamiento incluye:</a:t>
            </a:r>
          </a:p>
          <a:p>
            <a:pPr marL="548640" indent="-274320">
              <a:lnSpc>
                <a:spcPct val="100000"/>
              </a:lnSpc>
              <a:spcBef>
                <a:spcPts val="0"/>
              </a:spcBef>
              <a:spcAft>
                <a:spcPts val="1200"/>
              </a:spcAft>
              <a:buFont typeface="Wingdings" panose="05000000000000000000" pitchFamily="2" charset="2"/>
              <a:buChar char="§"/>
            </a:pPr>
            <a:r>
              <a:rPr lang="es-US" sz="2000" dirty="0">
                <a:solidFill>
                  <a:srgbClr val="00529B"/>
                </a:solidFill>
              </a:rPr>
              <a:t>Preservar la función renal el mayor tiempo posible</a:t>
            </a:r>
          </a:p>
          <a:p>
            <a:pPr marL="548640" indent="-274320">
              <a:lnSpc>
                <a:spcPct val="100000"/>
              </a:lnSpc>
              <a:spcBef>
                <a:spcPts val="0"/>
              </a:spcBef>
              <a:spcAft>
                <a:spcPts val="1200"/>
              </a:spcAft>
              <a:buFont typeface="Wingdings" panose="05000000000000000000" pitchFamily="2" charset="2"/>
              <a:buChar char="§"/>
            </a:pPr>
            <a:r>
              <a:rPr lang="es-US" sz="2000" dirty="0">
                <a:solidFill>
                  <a:srgbClr val="00529B"/>
                </a:solidFill>
              </a:rPr>
              <a:t>Controlar los síntomas, como náuseas, falta de apetito y sus sentimientos</a:t>
            </a:r>
          </a:p>
          <a:p>
            <a:pPr marL="548640" indent="-274320">
              <a:lnSpc>
                <a:spcPct val="100000"/>
              </a:lnSpc>
              <a:spcBef>
                <a:spcPts val="0"/>
              </a:spcBef>
              <a:spcAft>
                <a:spcPts val="1200"/>
              </a:spcAft>
              <a:buFont typeface="Wingdings" panose="05000000000000000000" pitchFamily="2" charset="2"/>
              <a:buChar char="§"/>
            </a:pPr>
            <a:r>
              <a:rPr lang="es-US" sz="2000" dirty="0">
                <a:solidFill>
                  <a:srgbClr val="00529B"/>
                </a:solidFill>
              </a:rPr>
              <a:t>Controlar otros problemas de salud causados por la insuficiencia renal, como la anemia.</a:t>
            </a:r>
          </a:p>
          <a:p>
            <a:pPr marL="548640" indent="-274320">
              <a:lnSpc>
                <a:spcPct val="100000"/>
              </a:lnSpc>
              <a:spcBef>
                <a:spcPts val="0"/>
              </a:spcBef>
              <a:spcAft>
                <a:spcPts val="1200"/>
              </a:spcAft>
              <a:buFont typeface="Wingdings" panose="05000000000000000000" pitchFamily="2" charset="2"/>
              <a:buChar char="§"/>
            </a:pPr>
            <a:r>
              <a:rPr lang="es-US" sz="2000" dirty="0">
                <a:solidFill>
                  <a:srgbClr val="00529B"/>
                </a:solidFill>
              </a:rPr>
              <a:t>Mantener su calidad de vida el mayor </a:t>
            </a:r>
            <a:br>
              <a:rPr lang="es-US" sz="2000" dirty="0">
                <a:solidFill>
                  <a:srgbClr val="00529B"/>
                </a:solidFill>
              </a:rPr>
            </a:br>
            <a:r>
              <a:rPr lang="es-US" sz="2000" dirty="0">
                <a:solidFill>
                  <a:srgbClr val="00529B"/>
                </a:solidFill>
              </a:rPr>
              <a:t>tiempo posible</a:t>
            </a:r>
          </a:p>
          <a:p>
            <a:pPr marL="548640" indent="-274320">
              <a:lnSpc>
                <a:spcPct val="100000"/>
              </a:lnSpc>
              <a:spcBef>
                <a:spcPts val="0"/>
              </a:spcBef>
              <a:spcAft>
                <a:spcPts val="1200"/>
              </a:spcAft>
              <a:buFont typeface="Wingdings" panose="05000000000000000000" pitchFamily="2" charset="2"/>
              <a:buChar char="§"/>
            </a:pPr>
            <a:r>
              <a:rPr lang="es-US" sz="2000" dirty="0">
                <a:solidFill>
                  <a:srgbClr val="00529B"/>
                </a:solidFill>
              </a:rPr>
              <a:t>Prepararse para el final de la vida</a:t>
            </a:r>
          </a:p>
        </p:txBody>
      </p:sp>
      <p:sp>
        <p:nvSpPr>
          <p:cNvPr id="3" name="Text Placeholder 2">
            <a:extLst>
              <a:ext uri="{FF2B5EF4-FFF2-40B4-BE49-F238E27FC236}">
                <a16:creationId xmlns:a16="http://schemas.microsoft.com/office/drawing/2014/main" id="{A814DDF5-74C4-E274-4591-DC94ACB35E5B}"/>
              </a:ext>
            </a:extLst>
          </p:cNvPr>
          <p:cNvSpPr>
            <a:spLocks noGrp="1"/>
          </p:cNvSpPr>
          <p:nvPr>
            <p:ph type="body" sz="quarter" idx="14"/>
          </p:nvPr>
        </p:nvSpPr>
        <p:spPr>
          <a:xfrm>
            <a:off x="991760" y="5309949"/>
            <a:ext cx="11353800" cy="1289050"/>
          </a:xfrm>
        </p:spPr>
        <p:txBody>
          <a:bodyPr/>
          <a:lstStyle/>
          <a:p>
            <a:pPr marL="0" lvl="0" indent="0" defTabSz="685800">
              <a:lnSpc>
                <a:spcPct val="100000"/>
              </a:lnSpc>
              <a:spcBef>
                <a:spcPts val="600"/>
              </a:spcBef>
              <a:buClrTx/>
              <a:buNone/>
            </a:pPr>
            <a:r>
              <a:rPr lang="es-US" sz="1600" b="1" dirty="0"/>
              <a:t>NOTA: </a:t>
            </a:r>
            <a:r>
              <a:rPr lang="es-US" sz="1600" dirty="0"/>
              <a:t>Medicare solo paga los servicios de apoyo, como el control de los síntomas y el tratamiento del dolor como cuidados paliativos, si se cumplen ciertos requisitos. </a:t>
            </a:r>
          </a:p>
        </p:txBody>
      </p:sp>
      <p:pic>
        <p:nvPicPr>
          <p:cNvPr id="15" name="Picture 14">
            <a:extLst>
              <a:ext uri="{FF2B5EF4-FFF2-40B4-BE49-F238E27FC236}">
                <a16:creationId xmlns:a16="http://schemas.microsoft.com/office/drawing/2014/main" id="{079200B4-5801-44DB-BE81-35ECC803A6C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785844" y="1747343"/>
            <a:ext cx="3768105" cy="3108960"/>
          </a:xfrm>
          <a:prstGeom prst="rect">
            <a:avLst/>
          </a:prstGeom>
          <a:effectLst>
            <a:softEdge rad="63500"/>
          </a:effectLst>
        </p:spPr>
      </p:pic>
      <p:pic>
        <p:nvPicPr>
          <p:cNvPr id="9" name="Picture 8">
            <a:extLst>
              <a:ext uri="{FF2B5EF4-FFF2-40B4-BE49-F238E27FC236}">
                <a16:creationId xmlns:a16="http://schemas.microsoft.com/office/drawing/2014/main" id="{5D5371A2-275F-45E0-9393-6FFFA9EBC7B8}"/>
              </a:ext>
              <a:ext uri="{C183D7F6-B498-43B3-948B-1728B52AA6E4}">
                <adec:decorative xmlns:adec="http://schemas.microsoft.com/office/drawing/2017/decorative" val="1"/>
              </a:ext>
            </a:extLst>
          </p:cNvPr>
          <p:cNvPicPr preferRelativeResize="0">
            <a:picLocks noChangeAspect="1"/>
          </p:cNvPicPr>
          <p:nvPr/>
        </p:nvPicPr>
        <p:blipFill>
          <a:blip r:embed="rId5"/>
          <a:stretch>
            <a:fillRect/>
          </a:stretch>
        </p:blipFill>
        <p:spPr>
          <a:xfrm>
            <a:off x="763160" y="5383218"/>
            <a:ext cx="228600" cy="228600"/>
          </a:xfrm>
          <a:prstGeom prst="rect">
            <a:avLst/>
          </a:prstGeom>
        </p:spPr>
      </p:pic>
      <p:sp>
        <p:nvSpPr>
          <p:cNvPr id="6" name="Slide Number Placeholder 5">
            <a:extLst>
              <a:ext uri="{FF2B5EF4-FFF2-40B4-BE49-F238E27FC236}">
                <a16:creationId xmlns:a16="http://schemas.microsoft.com/office/drawing/2014/main" id="{81AF185E-F035-2D37-5199-FF62E78EE7BA}"/>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39</a:t>
            </a:fld>
            <a:endParaRPr lang="en-US"/>
          </a:p>
        </p:txBody>
      </p:sp>
      <p:sp>
        <p:nvSpPr>
          <p:cNvPr id="10" name="Date Placeholder 1">
            <a:extLst>
              <a:ext uri="{FF2B5EF4-FFF2-40B4-BE49-F238E27FC236}">
                <a16:creationId xmlns:a16="http://schemas.microsoft.com/office/drawing/2014/main" id="{3A2FC4E5-4795-CE27-2944-9175FFC1BA19}"/>
              </a:ext>
              <a:ext uri="{C183D7F6-B498-43B3-948B-1728B52AA6E4}">
                <adec:decorative xmlns:adec="http://schemas.microsoft.com/office/drawing/2017/decorative" val="1"/>
              </a:ext>
            </a:extLst>
          </p:cNvPr>
          <p:cNvSpPr>
            <a:spLocks noGrp="1"/>
          </p:cNvSpPr>
          <p:nvPr>
            <p:ph type="dt" sz="half" idx="10"/>
          </p:nvPr>
        </p:nvSpPr>
        <p:spPr/>
        <p:txBody>
          <a:bodyPr/>
          <a:lstStyle/>
          <a:p>
            <a:r>
              <a:rPr lang="es-US"/>
              <a:t>Febrero de 2025</a:t>
            </a:r>
          </a:p>
        </p:txBody>
      </p:sp>
      <p:sp>
        <p:nvSpPr>
          <p:cNvPr id="4" name="Footer Placeholder 3">
            <a:extLst>
              <a:ext uri="{FF2B5EF4-FFF2-40B4-BE49-F238E27FC236}">
                <a16:creationId xmlns:a16="http://schemas.microsoft.com/office/drawing/2014/main" id="{6725416D-C7F2-9022-049F-27AB6FBA3381}"/>
              </a:ext>
              <a:ext uri="{C183D7F6-B498-43B3-948B-1728B52AA6E4}">
                <adec:decorative xmlns:adec="http://schemas.microsoft.com/office/drawing/2017/decorative" val="1"/>
              </a:ext>
            </a:extLst>
          </p:cNvPr>
          <p:cNvSpPr>
            <a:spLocks noGrp="1"/>
          </p:cNvSpPr>
          <p:nvPr>
            <p:ph type="ftr" sz="quarter" idx="11"/>
          </p:nvPr>
        </p:nvSpPr>
        <p:spPr>
          <a:xfrm>
            <a:off x="2086378" y="6492240"/>
            <a:ext cx="9086046" cy="365125"/>
          </a:xfrm>
        </p:spPr>
        <p:txBody>
          <a:bodyPr/>
          <a:lstStyle/>
          <a:p>
            <a:r>
              <a:rPr lang="es-US" dirty="0"/>
              <a:t>Medicare para personas con enfermedad renal en etapa terminal (ESRD)</a:t>
            </a:r>
          </a:p>
        </p:txBody>
      </p:sp>
    </p:spTree>
    <p:custDataLst>
      <p:tags r:id="rId1"/>
    </p:custDataLst>
    <p:extLst>
      <p:ext uri="{BB962C8B-B14F-4D97-AF65-F5344CB8AC3E}">
        <p14:creationId xmlns:p14="http://schemas.microsoft.com/office/powerpoint/2010/main" val="1646561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xEl>
                                              <p:pRg st="5" end="5"/>
                                            </p:txEl>
                                          </p:spTgt>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0" nodeType="afterEffect">
                                  <p:stCondLst>
                                    <p:cond delay="0"/>
                                  </p:stCondLst>
                                  <p:childTnLst>
                                    <p:set>
                                      <p:cBhvr>
                                        <p:cTn id="25" dur="1" fill="hold">
                                          <p:stCondLst>
                                            <p:cond delay="0"/>
                                          </p:stCondLst>
                                        </p:cTn>
                                        <p:tgtEl>
                                          <p:spTgt spid="3"/>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74351" y="1356439"/>
            <a:ext cx="5647326" cy="688930"/>
          </a:xfrm>
        </p:spPr>
        <p:txBody>
          <a:bodyPr>
            <a:normAutofit/>
          </a:bodyPr>
          <a:lstStyle/>
          <a:p>
            <a:r>
              <a:rPr lang="es-US"/>
              <a:t>Lección 1</a:t>
            </a:r>
          </a:p>
        </p:txBody>
      </p:sp>
      <p:sp>
        <p:nvSpPr>
          <p:cNvPr id="5" name="Text Placeholder 4"/>
          <p:cNvSpPr>
            <a:spLocks noGrp="1"/>
          </p:cNvSpPr>
          <p:nvPr>
            <p:ph type="body" idx="1"/>
          </p:nvPr>
        </p:nvSpPr>
        <p:spPr>
          <a:xfrm>
            <a:off x="3874351" y="2045369"/>
            <a:ext cx="7371581" cy="2756265"/>
          </a:xfrm>
        </p:spPr>
        <p:txBody>
          <a:bodyPr vert="horz" lIns="91440" tIns="45720" rIns="91440" bIns="45720" rtlCol="0" anchor="t">
            <a:normAutofit/>
          </a:bodyPr>
          <a:lstStyle/>
          <a:p>
            <a:pPr>
              <a:lnSpc>
                <a:spcPct val="100000"/>
              </a:lnSpc>
            </a:pPr>
            <a:r>
              <a:rPr lang="es-US" dirty="0">
                <a:latin typeface="Arial Black"/>
              </a:rPr>
              <a:t>La enfermedad renal en etapa terminal (ESRD) y la elegibilidad para Medicare </a:t>
            </a:r>
            <a:br>
              <a:rPr lang="es-US" dirty="0">
                <a:latin typeface="Arial Black"/>
              </a:rPr>
            </a:br>
            <a:r>
              <a:rPr lang="es-US" dirty="0">
                <a:latin typeface="Arial Black"/>
              </a:rPr>
              <a:t>y Medicaid</a:t>
            </a:r>
          </a:p>
        </p:txBody>
      </p:sp>
    </p:spTree>
    <p:custDataLst>
      <p:tags r:id="rId1"/>
    </p:custDataLst>
    <p:extLst>
      <p:ext uri="{BB962C8B-B14F-4D97-AF65-F5344CB8AC3E}">
        <p14:creationId xmlns:p14="http://schemas.microsoft.com/office/powerpoint/2010/main" val="19536987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4694" y="292441"/>
            <a:ext cx="8413713" cy="719643"/>
          </a:xfrm>
        </p:spPr>
        <p:txBody>
          <a:bodyPr>
            <a:normAutofit fontScale="90000"/>
          </a:bodyPr>
          <a:lstStyle/>
          <a:p>
            <a:pPr algn="ctr"/>
            <a:r>
              <a:rPr lang="es-US" sz="3000"/>
              <a:t>Compruebe sus conocimientos: Pregunta 4</a:t>
            </a:r>
          </a:p>
        </p:txBody>
      </p:sp>
      <p:sp>
        <p:nvSpPr>
          <p:cNvPr id="9" name="Content Placeholder 8"/>
          <p:cNvSpPr>
            <a:spLocks noGrp="1"/>
          </p:cNvSpPr>
          <p:nvPr>
            <p:ph idx="4294967295"/>
          </p:nvPr>
        </p:nvSpPr>
        <p:spPr>
          <a:xfrm>
            <a:off x="1050622" y="1810477"/>
            <a:ext cx="9836150" cy="2779846"/>
          </a:xfrm>
        </p:spPr>
        <p:txBody>
          <a:bodyPr>
            <a:normAutofit fontScale="92500" lnSpcReduction="20000"/>
          </a:bodyPr>
          <a:lstStyle/>
          <a:p>
            <a:pPr marL="0" lvl="0" indent="0" defTabSz="685800">
              <a:lnSpc>
                <a:spcPct val="100000"/>
              </a:lnSpc>
              <a:spcBef>
                <a:spcPts val="0"/>
              </a:spcBef>
              <a:spcAft>
                <a:spcPts val="1200"/>
              </a:spcAft>
              <a:buFont typeface="Wingdings" pitchFamily="2" charset="2"/>
              <a:buNone/>
            </a:pPr>
            <a:r>
              <a:rPr lang="es-US" sz="2400" b="1" dirty="0">
                <a:solidFill>
                  <a:srgbClr val="00529B"/>
                </a:solidFill>
              </a:rPr>
              <a:t>La Parte B de Medicare (seguro médico) cubre: (Seleccione todas las opciones que corresponda.) </a:t>
            </a:r>
          </a:p>
          <a:p>
            <a:pPr marL="514350" lvl="0" indent="-514350" defTabSz="685800">
              <a:lnSpc>
                <a:spcPct val="100000"/>
              </a:lnSpc>
              <a:spcBef>
                <a:spcPts val="0"/>
              </a:spcBef>
              <a:spcAft>
                <a:spcPts val="1200"/>
              </a:spcAft>
              <a:buFont typeface="Wingdings" pitchFamily="2" charset="2"/>
              <a:buAutoNum type="alphaLcPeriod"/>
              <a:defRPr/>
            </a:pPr>
            <a:r>
              <a:rPr lang="es-US" sz="2400" dirty="0">
                <a:solidFill>
                  <a:srgbClr val="00529B"/>
                </a:solidFill>
              </a:rPr>
              <a:t>La mayoría de los medicamentos para diálisis ambulatoria o en el hogar </a:t>
            </a:r>
          </a:p>
          <a:p>
            <a:pPr marL="514350" lvl="0" indent="-514350" defTabSz="685800">
              <a:lnSpc>
                <a:spcPct val="100000"/>
              </a:lnSpc>
              <a:spcBef>
                <a:spcPts val="0"/>
              </a:spcBef>
              <a:spcAft>
                <a:spcPts val="1200"/>
              </a:spcAft>
              <a:buFont typeface="Wingdings" pitchFamily="2" charset="2"/>
              <a:buAutoNum type="alphaLcPeriod"/>
              <a:defRPr/>
            </a:pPr>
            <a:r>
              <a:rPr lang="es-US" sz="2400" dirty="0">
                <a:solidFill>
                  <a:srgbClr val="00529B"/>
                </a:solidFill>
              </a:rPr>
              <a:t>Diálisis cuando usted viaja dentro de los EE. UU.</a:t>
            </a:r>
          </a:p>
          <a:p>
            <a:pPr marL="514350" lvl="0" indent="-514350" defTabSz="685800">
              <a:lnSpc>
                <a:spcPct val="100000"/>
              </a:lnSpc>
              <a:spcBef>
                <a:spcPts val="0"/>
              </a:spcBef>
              <a:spcAft>
                <a:spcPts val="1200"/>
              </a:spcAft>
              <a:buFont typeface="Wingdings" pitchFamily="2" charset="2"/>
              <a:buAutoNum type="alphaLcPeriod"/>
              <a:defRPr/>
            </a:pPr>
            <a:r>
              <a:rPr lang="es-US" sz="2400" dirty="0">
                <a:solidFill>
                  <a:srgbClr val="00529B"/>
                </a:solidFill>
              </a:rPr>
              <a:t>Tratamiento de diálisis y atención de médicos para pacientes ambulatorios</a:t>
            </a:r>
          </a:p>
          <a:p>
            <a:pPr marL="514350" lvl="0" indent="-514350" defTabSz="685800">
              <a:lnSpc>
                <a:spcPct val="100000"/>
              </a:lnSpc>
              <a:spcBef>
                <a:spcPts val="0"/>
              </a:spcBef>
              <a:spcAft>
                <a:spcPts val="1200"/>
              </a:spcAft>
              <a:buFont typeface="Wingdings" pitchFamily="2" charset="2"/>
              <a:buAutoNum type="alphaLcPeriod"/>
              <a:defRPr/>
            </a:pPr>
            <a:r>
              <a:rPr lang="es-US" sz="2400" dirty="0">
                <a:solidFill>
                  <a:srgbClr val="00529B"/>
                </a:solidFill>
              </a:rPr>
              <a:t>Capacitación sobre diálisis en el hogar</a:t>
            </a:r>
          </a:p>
        </p:txBody>
      </p:sp>
      <p:sp>
        <p:nvSpPr>
          <p:cNvPr id="6" name="Rounded Rectangle 5" descr="Casilla verde que señala &quot;Todas las opciones&quot; como respuesta correcta."/>
          <p:cNvSpPr/>
          <p:nvPr/>
        </p:nvSpPr>
        <p:spPr>
          <a:xfrm>
            <a:off x="1004239" y="2433141"/>
            <a:ext cx="10015858" cy="2039011"/>
          </a:xfrm>
          <a:prstGeom prst="roundRect">
            <a:avLst/>
          </a:prstGeom>
          <a:noFill/>
          <a:ln w="381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Slide Number Placeholder 4">
            <a:extLst>
              <a:ext uri="{FF2B5EF4-FFF2-40B4-BE49-F238E27FC236}">
                <a16:creationId xmlns:a16="http://schemas.microsoft.com/office/drawing/2014/main" id="{08568DFB-0E9F-4C48-A3EE-F3C8CD6A5A07}"/>
              </a:ext>
            </a:extLst>
          </p:cNvPr>
          <p:cNvSpPr>
            <a:spLocks noGrp="1"/>
          </p:cNvSpPr>
          <p:nvPr>
            <p:ph type="sldNum" sz="quarter" idx="12"/>
          </p:nvPr>
        </p:nvSpPr>
        <p:spPr>
          <a:xfrm>
            <a:off x="8610600" y="6492240"/>
            <a:ext cx="2743200" cy="365125"/>
          </a:xfrm>
        </p:spPr>
        <p:txBody>
          <a:bodyPr/>
          <a:lstStyle>
            <a:lvl1pPr>
              <a:defRPr>
                <a:solidFill>
                  <a:schemeClr val="bg1"/>
                </a:solidFill>
              </a:defRPr>
            </a:lvl1pPr>
          </a:lstStyle>
          <a:p>
            <a:fld id="{0B2D781D-8844-5940-92D1-06EF0A7F581E}" type="slidenum">
              <a:rPr lang="en-US" smtClean="0"/>
              <a:pPr/>
              <a:t>40</a:t>
            </a:fld>
            <a:endParaRPr lang="en-US"/>
          </a:p>
        </p:txBody>
      </p:sp>
      <p:sp>
        <p:nvSpPr>
          <p:cNvPr id="3" name="Date Placeholder 2">
            <a:extLst>
              <a:ext uri="{FF2B5EF4-FFF2-40B4-BE49-F238E27FC236}">
                <a16:creationId xmlns:a16="http://schemas.microsoft.com/office/drawing/2014/main" id="{AB42723D-EC3A-9142-A465-64C40B44D82B}"/>
              </a:ext>
              <a:ext uri="{C183D7F6-B498-43B3-948B-1728B52AA6E4}">
                <adec:decorative xmlns:adec="http://schemas.microsoft.com/office/drawing/2017/decorative" val="1"/>
              </a:ext>
            </a:extLst>
          </p:cNvPr>
          <p:cNvSpPr>
            <a:spLocks noGrp="1"/>
          </p:cNvSpPr>
          <p:nvPr>
            <p:ph type="dt" sz="half" idx="10"/>
          </p:nvPr>
        </p:nvSpPr>
        <p:spPr/>
        <p:txBody>
          <a:bodyPr/>
          <a:lstStyle/>
          <a:p>
            <a:r>
              <a:rPr lang="es-US"/>
              <a:t>Febrero de 2025</a:t>
            </a:r>
          </a:p>
        </p:txBody>
      </p:sp>
      <p:sp>
        <p:nvSpPr>
          <p:cNvPr id="5" name="Footer Placeholder 3">
            <a:extLst>
              <a:ext uri="{FF2B5EF4-FFF2-40B4-BE49-F238E27FC236}">
                <a16:creationId xmlns:a16="http://schemas.microsoft.com/office/drawing/2014/main" id="{623278EC-20D2-B73E-8974-DE1816B0F4AE}"/>
              </a:ext>
              <a:ext uri="{C183D7F6-B498-43B3-948B-1728B52AA6E4}">
                <adec:decorative xmlns:adec="http://schemas.microsoft.com/office/drawing/2017/decorative" val="1"/>
              </a:ext>
            </a:extLst>
          </p:cNvPr>
          <p:cNvSpPr>
            <a:spLocks noGrp="1"/>
          </p:cNvSpPr>
          <p:nvPr>
            <p:ph type="ftr" sz="quarter" idx="11"/>
          </p:nvPr>
        </p:nvSpPr>
        <p:spPr>
          <a:xfrm>
            <a:off x="2086378" y="6492240"/>
            <a:ext cx="9086046" cy="365125"/>
          </a:xfrm>
        </p:spPr>
        <p:txBody>
          <a:bodyPr/>
          <a:lstStyle/>
          <a:p>
            <a:r>
              <a:rPr lang="es-US" dirty="0"/>
              <a:t>Medicare para personas con enfermedad renal en etapa terminal (ESRD)</a:t>
            </a:r>
          </a:p>
        </p:txBody>
      </p:sp>
    </p:spTree>
    <p:custDataLst>
      <p:tags r:id="rId1"/>
    </p:custDataLst>
    <p:extLst>
      <p:ext uri="{BB962C8B-B14F-4D97-AF65-F5344CB8AC3E}">
        <p14:creationId xmlns:p14="http://schemas.microsoft.com/office/powerpoint/2010/main" val="3915590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8272" y="277201"/>
            <a:ext cx="8413713" cy="719643"/>
          </a:xfrm>
        </p:spPr>
        <p:txBody>
          <a:bodyPr>
            <a:normAutofit fontScale="90000"/>
          </a:bodyPr>
          <a:lstStyle/>
          <a:p>
            <a:pPr algn="ctr"/>
            <a:r>
              <a:rPr lang="es-US" sz="3000" dirty="0"/>
              <a:t>Compruebe sus conocimientos: Pregunta 5</a:t>
            </a:r>
          </a:p>
        </p:txBody>
      </p:sp>
      <p:sp>
        <p:nvSpPr>
          <p:cNvPr id="9" name="Content Placeholder 8"/>
          <p:cNvSpPr>
            <a:spLocks noGrp="1"/>
          </p:cNvSpPr>
          <p:nvPr>
            <p:ph idx="4294967295"/>
          </p:nvPr>
        </p:nvSpPr>
        <p:spPr>
          <a:xfrm>
            <a:off x="1050622" y="1810477"/>
            <a:ext cx="9836150" cy="2779846"/>
          </a:xfrm>
        </p:spPr>
        <p:txBody>
          <a:bodyPr>
            <a:normAutofit fontScale="85000" lnSpcReduction="10000"/>
          </a:bodyPr>
          <a:lstStyle/>
          <a:p>
            <a:pPr marL="0" lvl="0" indent="0" defTabSz="685800">
              <a:lnSpc>
                <a:spcPct val="100000"/>
              </a:lnSpc>
              <a:spcBef>
                <a:spcPts val="0"/>
              </a:spcBef>
              <a:spcAft>
                <a:spcPts val="1200"/>
              </a:spcAft>
              <a:buFont typeface="Wingdings" pitchFamily="2" charset="2"/>
              <a:buNone/>
            </a:pPr>
            <a:r>
              <a:rPr lang="es-US" sz="2400" b="1" dirty="0">
                <a:solidFill>
                  <a:srgbClr val="00529B"/>
                </a:solidFill>
              </a:rPr>
              <a:t>¿Cuál de los siguientes servicios de diálisis NO está cubierto por Medicare? </a:t>
            </a:r>
          </a:p>
          <a:p>
            <a:pPr marL="514350" lvl="0" indent="-514350" defTabSz="685800">
              <a:lnSpc>
                <a:spcPct val="100000"/>
              </a:lnSpc>
              <a:spcBef>
                <a:spcPts val="0"/>
              </a:spcBef>
              <a:spcAft>
                <a:spcPts val="1200"/>
              </a:spcAft>
              <a:buFont typeface="Wingdings" pitchFamily="2" charset="2"/>
              <a:buAutoNum type="alphaLcPeriod"/>
              <a:defRPr/>
            </a:pPr>
            <a:r>
              <a:rPr lang="es-US" sz="2400" dirty="0">
                <a:solidFill>
                  <a:srgbClr val="00529B"/>
                </a:solidFill>
              </a:rPr>
              <a:t>Equipo de diálisis en el hogar</a:t>
            </a:r>
          </a:p>
          <a:p>
            <a:pPr marL="514350" lvl="0" indent="-514350" defTabSz="685800">
              <a:lnSpc>
                <a:spcPct val="100000"/>
              </a:lnSpc>
              <a:spcBef>
                <a:spcPts val="0"/>
              </a:spcBef>
              <a:spcAft>
                <a:spcPts val="1200"/>
              </a:spcAft>
              <a:buFont typeface="Wingdings" pitchFamily="2" charset="2"/>
              <a:buAutoNum type="alphaLcPeriod"/>
              <a:defRPr/>
            </a:pPr>
            <a:r>
              <a:rPr lang="es-US" sz="2400" dirty="0">
                <a:solidFill>
                  <a:srgbClr val="00529B"/>
                </a:solidFill>
              </a:rPr>
              <a:t>Diálisis cuando usted viaja dentro de los EE. UU.</a:t>
            </a:r>
          </a:p>
          <a:p>
            <a:pPr marL="514350" lvl="0" indent="-514350" defTabSz="685800">
              <a:lnSpc>
                <a:spcPct val="100000"/>
              </a:lnSpc>
              <a:spcBef>
                <a:spcPts val="0"/>
              </a:spcBef>
              <a:spcAft>
                <a:spcPts val="1200"/>
              </a:spcAft>
              <a:buFont typeface="Wingdings" pitchFamily="2" charset="2"/>
              <a:buAutoNum type="alphaLcPeriod"/>
              <a:defRPr/>
            </a:pPr>
            <a:r>
              <a:rPr lang="es-US" sz="2400" dirty="0">
                <a:solidFill>
                  <a:srgbClr val="00529B"/>
                </a:solidFill>
              </a:rPr>
              <a:t>Asistentes de diálisis a los que se les paga por ayudar con la diálisis en el hogar</a:t>
            </a:r>
          </a:p>
          <a:p>
            <a:pPr marL="514350" lvl="0" indent="-514350" defTabSz="685800">
              <a:lnSpc>
                <a:spcPct val="100000"/>
              </a:lnSpc>
              <a:spcBef>
                <a:spcPts val="0"/>
              </a:spcBef>
              <a:spcAft>
                <a:spcPts val="1200"/>
              </a:spcAft>
              <a:buFont typeface="Wingdings" pitchFamily="2" charset="2"/>
              <a:buAutoNum type="alphaLcPeriod"/>
              <a:defRPr/>
            </a:pPr>
            <a:r>
              <a:rPr lang="es-US" sz="2400" dirty="0">
                <a:solidFill>
                  <a:srgbClr val="00529B"/>
                </a:solidFill>
              </a:rPr>
              <a:t>Diálisis para las personas con Medicare que tienen una lesión renal aguda (AKI)</a:t>
            </a:r>
          </a:p>
        </p:txBody>
      </p:sp>
      <p:sp>
        <p:nvSpPr>
          <p:cNvPr id="6" name="Rounded Rectangle 5" descr="Casilla verde que señala C como respuesta correcta."/>
          <p:cNvSpPr/>
          <p:nvPr/>
        </p:nvSpPr>
        <p:spPr>
          <a:xfrm>
            <a:off x="1004239" y="3021725"/>
            <a:ext cx="9836150" cy="472518"/>
          </a:xfrm>
          <a:prstGeom prst="roundRect">
            <a:avLst/>
          </a:prstGeom>
          <a:noFill/>
          <a:ln w="381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Slide Number Placeholder 4">
            <a:extLst>
              <a:ext uri="{FF2B5EF4-FFF2-40B4-BE49-F238E27FC236}">
                <a16:creationId xmlns:a16="http://schemas.microsoft.com/office/drawing/2014/main" id="{08568DFB-0E9F-4C48-A3EE-F3C8CD6A5A07}"/>
              </a:ext>
            </a:extLst>
          </p:cNvPr>
          <p:cNvSpPr>
            <a:spLocks noGrp="1"/>
          </p:cNvSpPr>
          <p:nvPr>
            <p:ph type="sldNum" sz="quarter" idx="12"/>
          </p:nvPr>
        </p:nvSpPr>
        <p:spPr>
          <a:xfrm>
            <a:off x="8610600" y="6492240"/>
            <a:ext cx="2743200" cy="365125"/>
          </a:xfrm>
        </p:spPr>
        <p:txBody>
          <a:bodyPr/>
          <a:lstStyle>
            <a:lvl1pPr>
              <a:defRPr>
                <a:solidFill>
                  <a:schemeClr val="bg1"/>
                </a:solidFill>
              </a:defRPr>
            </a:lvl1pPr>
          </a:lstStyle>
          <a:p>
            <a:fld id="{0B2D781D-8844-5940-92D1-06EF0A7F581E}" type="slidenum">
              <a:rPr lang="en-US" smtClean="0"/>
              <a:pPr/>
              <a:t>41</a:t>
            </a:fld>
            <a:endParaRPr lang="en-US"/>
          </a:p>
        </p:txBody>
      </p:sp>
      <p:sp>
        <p:nvSpPr>
          <p:cNvPr id="3" name="Date Placeholder 2">
            <a:extLst>
              <a:ext uri="{FF2B5EF4-FFF2-40B4-BE49-F238E27FC236}">
                <a16:creationId xmlns:a16="http://schemas.microsoft.com/office/drawing/2014/main" id="{AB42723D-EC3A-9142-A465-64C40B44D82B}"/>
              </a:ext>
              <a:ext uri="{C183D7F6-B498-43B3-948B-1728B52AA6E4}">
                <adec:decorative xmlns:adec="http://schemas.microsoft.com/office/drawing/2017/decorative" val="1"/>
              </a:ext>
            </a:extLst>
          </p:cNvPr>
          <p:cNvSpPr>
            <a:spLocks noGrp="1"/>
          </p:cNvSpPr>
          <p:nvPr>
            <p:ph type="dt" sz="half" idx="10"/>
          </p:nvPr>
        </p:nvSpPr>
        <p:spPr/>
        <p:txBody>
          <a:bodyPr/>
          <a:lstStyle/>
          <a:p>
            <a:r>
              <a:rPr lang="es-US"/>
              <a:t>Febrero de 2025</a:t>
            </a:r>
          </a:p>
        </p:txBody>
      </p:sp>
      <p:sp>
        <p:nvSpPr>
          <p:cNvPr id="5" name="Footer Placeholder 3">
            <a:extLst>
              <a:ext uri="{FF2B5EF4-FFF2-40B4-BE49-F238E27FC236}">
                <a16:creationId xmlns:a16="http://schemas.microsoft.com/office/drawing/2014/main" id="{9487C4CE-FB46-53F8-58A8-DF92BAD9B19A}"/>
              </a:ext>
              <a:ext uri="{C183D7F6-B498-43B3-948B-1728B52AA6E4}">
                <adec:decorative xmlns:adec="http://schemas.microsoft.com/office/drawing/2017/decorative" val="1"/>
              </a:ext>
            </a:extLst>
          </p:cNvPr>
          <p:cNvSpPr>
            <a:spLocks noGrp="1"/>
          </p:cNvSpPr>
          <p:nvPr>
            <p:ph type="ftr" sz="quarter" idx="11"/>
          </p:nvPr>
        </p:nvSpPr>
        <p:spPr>
          <a:xfrm>
            <a:off x="2086378" y="6492240"/>
            <a:ext cx="9086046" cy="365125"/>
          </a:xfrm>
        </p:spPr>
        <p:txBody>
          <a:bodyPr/>
          <a:lstStyle/>
          <a:p>
            <a:r>
              <a:rPr lang="es-US" dirty="0"/>
              <a:t>Medicare para personas con enfermedad renal en etapa terminal (ESRD)</a:t>
            </a:r>
          </a:p>
        </p:txBody>
      </p:sp>
    </p:spTree>
    <p:custDataLst>
      <p:tags r:id="rId1"/>
    </p:custDataLst>
    <p:extLst>
      <p:ext uri="{BB962C8B-B14F-4D97-AF65-F5344CB8AC3E}">
        <p14:creationId xmlns:p14="http://schemas.microsoft.com/office/powerpoint/2010/main" val="968734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US"/>
              <a:t>Lección 4</a:t>
            </a:r>
          </a:p>
        </p:txBody>
      </p:sp>
      <p:sp>
        <p:nvSpPr>
          <p:cNvPr id="5" name="Text Placeholder 4"/>
          <p:cNvSpPr>
            <a:spLocks noGrp="1"/>
          </p:cNvSpPr>
          <p:nvPr>
            <p:ph type="body" idx="1"/>
          </p:nvPr>
        </p:nvSpPr>
        <p:spPr/>
        <p:txBody>
          <a:bodyPr vert="horz" lIns="91440" tIns="45720" rIns="91440" bIns="45720" rtlCol="0" anchor="t">
            <a:noAutofit/>
          </a:bodyPr>
          <a:lstStyle/>
          <a:p>
            <a:pPr>
              <a:lnSpc>
                <a:spcPct val="100000"/>
              </a:lnSpc>
              <a:spcBef>
                <a:spcPts val="600"/>
              </a:spcBef>
            </a:pPr>
            <a:r>
              <a:rPr lang="es-US">
                <a:latin typeface="Arial Black"/>
              </a:rPr>
              <a:t>Cobertura de Medicare</a:t>
            </a:r>
            <a:br>
              <a:rPr lang="es-US">
                <a:latin typeface="Arial Black"/>
              </a:rPr>
            </a:br>
            <a:r>
              <a:rPr lang="es-US">
                <a:latin typeface="Arial Black"/>
              </a:rPr>
              <a:t>Consideraciones para las personas con enfermedad </a:t>
            </a:r>
            <a:r>
              <a:rPr lang="es-US" sz="3600">
                <a:latin typeface="Arial Black"/>
              </a:rPr>
              <a:t>renal en etapa terminal (ESRD)</a:t>
            </a:r>
          </a:p>
        </p:txBody>
      </p:sp>
    </p:spTree>
    <p:custDataLst>
      <p:tags r:id="rId1"/>
    </p:custDataLst>
    <p:extLst>
      <p:ext uri="{BB962C8B-B14F-4D97-AF65-F5344CB8AC3E}">
        <p14:creationId xmlns:p14="http://schemas.microsoft.com/office/powerpoint/2010/main" val="13196679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9D2366-8313-4B78-8478-70588F5C95B0}"/>
              </a:ext>
            </a:extLst>
          </p:cNvPr>
          <p:cNvSpPr>
            <a:spLocks noGrp="1"/>
          </p:cNvSpPr>
          <p:nvPr>
            <p:ph type="title"/>
          </p:nvPr>
        </p:nvSpPr>
        <p:spPr/>
        <p:txBody>
          <a:bodyPr anchor="ctr">
            <a:normAutofit/>
          </a:bodyPr>
          <a:lstStyle/>
          <a:p>
            <a:r>
              <a:rPr lang="es-US" sz="3000"/>
              <a:t>Objetivos de la lección 4 </a:t>
            </a:r>
          </a:p>
        </p:txBody>
      </p:sp>
      <p:sp>
        <p:nvSpPr>
          <p:cNvPr id="10" name="Text Placeholder 9">
            <a:extLst>
              <a:ext uri="{FF2B5EF4-FFF2-40B4-BE49-F238E27FC236}">
                <a16:creationId xmlns:a16="http://schemas.microsoft.com/office/drawing/2014/main" id="{49462B0C-0312-4075-AE42-47FACC105F89}"/>
              </a:ext>
            </a:extLst>
          </p:cNvPr>
          <p:cNvSpPr>
            <a:spLocks noGrp="1"/>
          </p:cNvSpPr>
          <p:nvPr>
            <p:ph type="body" sz="quarter" idx="4294967295"/>
          </p:nvPr>
        </p:nvSpPr>
        <p:spPr>
          <a:xfrm>
            <a:off x="914400" y="1371600"/>
            <a:ext cx="9982200" cy="4124325"/>
          </a:xfrm>
        </p:spPr>
        <p:txBody>
          <a:bodyPr vert="horz" lIns="91440" tIns="45720" rIns="91440" bIns="45720" rtlCol="0" anchor="t">
            <a:normAutofit/>
          </a:bodyPr>
          <a:lstStyle/>
          <a:p>
            <a:pPr marL="0" indent="0">
              <a:lnSpc>
                <a:spcPct val="100000"/>
              </a:lnSpc>
              <a:spcBef>
                <a:spcPts val="600"/>
              </a:spcBef>
              <a:spcAft>
                <a:spcPts val="1200"/>
              </a:spcAft>
              <a:buNone/>
            </a:pPr>
            <a:r>
              <a:rPr lang="es-US" sz="2800" b="1">
                <a:solidFill>
                  <a:srgbClr val="00529B"/>
                </a:solidFill>
                <a:latin typeface="Arial"/>
                <a:cs typeface="Arial"/>
              </a:rPr>
              <a:t>Al finalizar esta lección, usted podrá: </a:t>
            </a:r>
          </a:p>
          <a:p>
            <a:pPr marL="548640" indent="-274320">
              <a:lnSpc>
                <a:spcPct val="100000"/>
              </a:lnSpc>
              <a:spcBef>
                <a:spcPts val="0"/>
              </a:spcBef>
              <a:spcAft>
                <a:spcPts val="1200"/>
              </a:spcAft>
            </a:pPr>
            <a:r>
              <a:rPr lang="es-US" sz="2400">
                <a:solidFill>
                  <a:srgbClr val="00529B"/>
                </a:solidFill>
                <a:latin typeface="Arial"/>
                <a:cs typeface="Arial"/>
              </a:rPr>
              <a:t>Explicar las opciones y consideraciones del Seguro Suplementario de Medicare (Medigap) para personas con ESRD</a:t>
            </a:r>
          </a:p>
          <a:p>
            <a:pPr marL="548640" indent="-274320">
              <a:lnSpc>
                <a:spcPct val="100000"/>
              </a:lnSpc>
              <a:spcBef>
                <a:spcPts val="0"/>
              </a:spcBef>
              <a:spcAft>
                <a:spcPts val="1200"/>
              </a:spcAft>
            </a:pPr>
            <a:r>
              <a:rPr lang="es-US" sz="2400">
                <a:solidFill>
                  <a:srgbClr val="00529B"/>
                </a:solidFill>
                <a:latin typeface="Arial"/>
                <a:cs typeface="Arial"/>
              </a:rPr>
              <a:t>Explicar las opciones y consideraciones del plan Medicare Advantage para personas con ESRD</a:t>
            </a:r>
          </a:p>
          <a:p>
            <a:pPr marL="548640" indent="-274320">
              <a:lnSpc>
                <a:spcPct val="100000"/>
              </a:lnSpc>
              <a:spcBef>
                <a:spcPts val="0"/>
              </a:spcBef>
              <a:spcAft>
                <a:spcPts val="1200"/>
              </a:spcAft>
            </a:pPr>
            <a:r>
              <a:rPr lang="es-US" sz="2400">
                <a:solidFill>
                  <a:srgbClr val="00529B"/>
                </a:solidFill>
                <a:latin typeface="Arial"/>
                <a:cs typeface="Arial"/>
              </a:rPr>
              <a:t>Explicar las opciones y consideraciones del plan de medicamentos de Medicare para personas con ESRD</a:t>
            </a:r>
          </a:p>
        </p:txBody>
      </p:sp>
      <p:sp>
        <p:nvSpPr>
          <p:cNvPr id="5" name="Slide Number Placeholder 4">
            <a:extLst>
              <a:ext uri="{FF2B5EF4-FFF2-40B4-BE49-F238E27FC236}">
                <a16:creationId xmlns:a16="http://schemas.microsoft.com/office/drawing/2014/main" id="{A95589F5-8F38-8AEF-6D44-929F2D5018A8}"/>
              </a:ext>
            </a:extLst>
          </p:cNvPr>
          <p:cNvSpPr>
            <a:spLocks noGrp="1"/>
          </p:cNvSpPr>
          <p:nvPr>
            <p:ph type="sldNum" sz="quarter" idx="12"/>
          </p:nvPr>
        </p:nvSpPr>
        <p:spPr/>
        <p:txBody>
          <a:bodyPr/>
          <a:lstStyle/>
          <a:p>
            <a:fld id="{48F63A3B-78C7-47BE-AE5E-E10140E04643}" type="slidenum">
              <a:rPr lang="en-US" smtClean="0"/>
              <a:pPr/>
              <a:t>43</a:t>
            </a:fld>
            <a:endParaRPr lang="en-US"/>
          </a:p>
        </p:txBody>
      </p:sp>
      <p:sp>
        <p:nvSpPr>
          <p:cNvPr id="2" name="Date Placeholder 1">
            <a:extLst>
              <a:ext uri="{FF2B5EF4-FFF2-40B4-BE49-F238E27FC236}">
                <a16:creationId xmlns:a16="http://schemas.microsoft.com/office/drawing/2014/main" id="{426D854F-BDAB-BF3D-F55F-5827DD0C6717}"/>
              </a:ext>
              <a:ext uri="{C183D7F6-B498-43B3-948B-1728B52AA6E4}">
                <adec:decorative xmlns:adec="http://schemas.microsoft.com/office/drawing/2017/decorative" val="1"/>
              </a:ext>
            </a:extLst>
          </p:cNvPr>
          <p:cNvSpPr>
            <a:spLocks noGrp="1"/>
          </p:cNvSpPr>
          <p:nvPr>
            <p:ph type="dt" sz="half" idx="10"/>
          </p:nvPr>
        </p:nvSpPr>
        <p:spPr/>
        <p:txBody>
          <a:bodyPr/>
          <a:lstStyle/>
          <a:p>
            <a:r>
              <a:rPr lang="es-US"/>
              <a:t>Febrero de 2025</a:t>
            </a:r>
          </a:p>
        </p:txBody>
      </p:sp>
      <p:sp>
        <p:nvSpPr>
          <p:cNvPr id="6" name="Footer Placeholder 3">
            <a:extLst>
              <a:ext uri="{FF2B5EF4-FFF2-40B4-BE49-F238E27FC236}">
                <a16:creationId xmlns:a16="http://schemas.microsoft.com/office/drawing/2014/main" id="{78F885B7-A49D-9FCA-5E20-3939A69F0876}"/>
              </a:ext>
              <a:ext uri="{C183D7F6-B498-43B3-948B-1728B52AA6E4}">
                <adec:decorative xmlns:adec="http://schemas.microsoft.com/office/drawing/2017/decorative" val="1"/>
              </a:ext>
            </a:extLst>
          </p:cNvPr>
          <p:cNvSpPr>
            <a:spLocks noGrp="1"/>
          </p:cNvSpPr>
          <p:nvPr>
            <p:ph type="ftr" sz="quarter" idx="11"/>
          </p:nvPr>
        </p:nvSpPr>
        <p:spPr>
          <a:xfrm>
            <a:off x="2086378" y="6492240"/>
            <a:ext cx="9086046" cy="365125"/>
          </a:xfrm>
        </p:spPr>
        <p:txBody>
          <a:bodyPr/>
          <a:lstStyle/>
          <a:p>
            <a:r>
              <a:rPr lang="es-US" dirty="0"/>
              <a:t>Medicare para personas con enfermedad renal en etapa terminal (ESRD)</a:t>
            </a:r>
          </a:p>
        </p:txBody>
      </p:sp>
    </p:spTree>
    <p:custDataLst>
      <p:tags r:id="rId1"/>
    </p:custDataLst>
    <p:extLst>
      <p:ext uri="{BB962C8B-B14F-4D97-AF65-F5344CB8AC3E}">
        <p14:creationId xmlns:p14="http://schemas.microsoft.com/office/powerpoint/2010/main" val="1624700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8B67B506-8DA9-BC46-A697-EBD5EB432098}"/>
              </a:ext>
            </a:extLst>
          </p:cNvPr>
          <p:cNvSpPr>
            <a:spLocks noGrp="1"/>
          </p:cNvSpPr>
          <p:nvPr>
            <p:ph type="title"/>
          </p:nvPr>
        </p:nvSpPr>
        <p:spPr/>
        <p:txBody>
          <a:bodyPr>
            <a:noAutofit/>
          </a:bodyPr>
          <a:lstStyle/>
          <a:p>
            <a:pPr>
              <a:lnSpc>
                <a:spcPct val="100000"/>
              </a:lnSpc>
            </a:pPr>
            <a:r>
              <a:rPr lang="es-US" sz="2800" dirty="0"/>
              <a:t>Enfermedad renal en etapa terminal (ESRD) y </a:t>
            </a:r>
            <a:br>
              <a:rPr lang="es-US" sz="2800" dirty="0"/>
            </a:br>
            <a:r>
              <a:rPr lang="es-US" sz="2800" dirty="0"/>
              <a:t>Seguro Suplementario de Medicare (</a:t>
            </a:r>
            <a:r>
              <a:rPr lang="es-US" sz="2800" dirty="0" err="1"/>
              <a:t>Medigap</a:t>
            </a:r>
            <a:r>
              <a:rPr lang="es-US" sz="2800" dirty="0"/>
              <a:t>)</a:t>
            </a:r>
          </a:p>
        </p:txBody>
      </p:sp>
      <p:sp>
        <p:nvSpPr>
          <p:cNvPr id="4" name="Text Placeholder 3">
            <a:extLst>
              <a:ext uri="{FF2B5EF4-FFF2-40B4-BE49-F238E27FC236}">
                <a16:creationId xmlns:a16="http://schemas.microsoft.com/office/drawing/2014/main" id="{505FE1E5-F9C6-926B-E292-89D1DA538658}"/>
              </a:ext>
            </a:extLst>
          </p:cNvPr>
          <p:cNvSpPr>
            <a:spLocks noGrp="1"/>
          </p:cNvSpPr>
          <p:nvPr>
            <p:ph type="body" sz="quarter" idx="13"/>
          </p:nvPr>
        </p:nvSpPr>
        <p:spPr>
          <a:xfrm>
            <a:off x="838200" y="1290471"/>
            <a:ext cx="4965192" cy="1097280"/>
          </a:xfrm>
          <a:prstGeom prst="roundRect">
            <a:avLst/>
          </a:prstGeom>
          <a:ln w="38100">
            <a:solidFill>
              <a:srgbClr val="00529B"/>
            </a:solidFill>
          </a:ln>
        </p:spPr>
        <p:txBody>
          <a:bodyPr anchor="ctr"/>
          <a:lstStyle/>
          <a:p>
            <a:pPr marL="0" lvl="0" indent="0">
              <a:lnSpc>
                <a:spcPct val="100000"/>
              </a:lnSpc>
              <a:spcBef>
                <a:spcPts val="0"/>
              </a:spcBef>
              <a:buClrTx/>
              <a:buNone/>
            </a:pPr>
            <a:r>
              <a:rPr lang="es-US" sz="1800" b="1"/>
              <a:t>¿Por qué debe considerar Medigap?</a:t>
            </a:r>
          </a:p>
        </p:txBody>
      </p:sp>
      <p:pic>
        <p:nvPicPr>
          <p:cNvPr id="63" name="Picture 62">
            <a:extLst>
              <a:ext uri="{FF2B5EF4-FFF2-40B4-BE49-F238E27FC236}">
                <a16:creationId xmlns:a16="http://schemas.microsoft.com/office/drawing/2014/main" id="{4D98203C-6A0C-11D9-29AA-2B86874124F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853703" y="1409987"/>
            <a:ext cx="310923" cy="804742"/>
          </a:xfrm>
          <a:prstGeom prst="rect">
            <a:avLst/>
          </a:prstGeom>
        </p:spPr>
      </p:pic>
      <p:sp>
        <p:nvSpPr>
          <p:cNvPr id="6" name="Text Placeholder 5">
            <a:extLst>
              <a:ext uri="{FF2B5EF4-FFF2-40B4-BE49-F238E27FC236}">
                <a16:creationId xmlns:a16="http://schemas.microsoft.com/office/drawing/2014/main" id="{61C09A33-7FD7-30D6-DE77-B04CB7C627F7}"/>
              </a:ext>
            </a:extLst>
          </p:cNvPr>
          <p:cNvSpPr>
            <a:spLocks noGrp="1"/>
          </p:cNvSpPr>
          <p:nvPr>
            <p:ph type="body" sz="quarter" idx="14"/>
          </p:nvPr>
        </p:nvSpPr>
        <p:spPr>
          <a:xfrm>
            <a:off x="6214937" y="1285542"/>
            <a:ext cx="4965192" cy="1097280"/>
          </a:xfrm>
          <a:prstGeom prst="roundRect">
            <a:avLst/>
          </a:prstGeom>
          <a:ln w="38100">
            <a:solidFill>
              <a:srgbClr val="FFC000"/>
            </a:solidFill>
          </a:ln>
        </p:spPr>
        <p:txBody>
          <a:bodyPr anchor="ctr"/>
          <a:lstStyle/>
          <a:p>
            <a:pPr marL="0" marR="0" lvl="0" indent="0" algn="l" defTabSz="914400" rtl="0" eaLnBrk="1" fontAlgn="auto" latinLnBrk="0" hangingPunct="1">
              <a:lnSpc>
                <a:spcPts val="2000"/>
              </a:lnSpc>
              <a:spcBef>
                <a:spcPts val="0"/>
              </a:spcBef>
              <a:spcAft>
                <a:spcPts val="0"/>
              </a:spcAft>
              <a:buClrTx/>
              <a:buSzTx/>
              <a:buFont typeface="Wingdings" pitchFamily="2" charset="2"/>
              <a:buNone/>
              <a:tabLst/>
              <a:defRPr/>
            </a:pPr>
            <a:r>
              <a:rPr kumimoji="0" lang="es-US" sz="1800" b="0" i="0" u="none" strike="noStrike" cap="none" normalizeH="0" baseline="0" noProof="0" dirty="0" err="1">
                <a:ln>
                  <a:noFill/>
                </a:ln>
                <a:solidFill>
                  <a:srgbClr val="00529B"/>
                </a:solidFill>
                <a:effectLst/>
                <a:uLnTx/>
                <a:uFillTx/>
                <a:latin typeface="Arial" panose="020B0604020202020204" pitchFamily="34" charset="0"/>
                <a:ea typeface="+mn-ea"/>
                <a:cs typeface="Arial" panose="020B0604020202020204" pitchFamily="34" charset="0"/>
              </a:rPr>
              <a:t>Medigap</a:t>
            </a:r>
            <a:r>
              <a:rPr kumimoji="0" lang="es-US" sz="1800" b="0" i="0" u="none" strike="noStrike" cap="none"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 ayuda a pagar algunos gastos médicos que Medicare Original no cubre.</a:t>
            </a:r>
          </a:p>
        </p:txBody>
      </p:sp>
      <p:sp>
        <p:nvSpPr>
          <p:cNvPr id="7" name="Text Placeholder 6">
            <a:extLst>
              <a:ext uri="{FF2B5EF4-FFF2-40B4-BE49-F238E27FC236}">
                <a16:creationId xmlns:a16="http://schemas.microsoft.com/office/drawing/2014/main" id="{2499BB8C-49A3-4F45-DED3-B49E4EB4D987}"/>
              </a:ext>
            </a:extLst>
          </p:cNvPr>
          <p:cNvSpPr>
            <a:spLocks noGrp="1"/>
          </p:cNvSpPr>
          <p:nvPr>
            <p:ph type="body" sz="quarter" idx="15"/>
          </p:nvPr>
        </p:nvSpPr>
        <p:spPr>
          <a:xfrm>
            <a:off x="838200" y="2478395"/>
            <a:ext cx="4965192" cy="1097280"/>
          </a:xfrm>
          <a:prstGeom prst="roundRect">
            <a:avLst/>
          </a:prstGeom>
          <a:ln w="38100">
            <a:solidFill>
              <a:srgbClr val="00529B"/>
            </a:solidFill>
          </a:ln>
        </p:spPr>
        <p:txBody>
          <a:bodyPr anchor="ctr"/>
          <a:lstStyle/>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kumimoji="0" lang="es-US" sz="1800" b="1" i="0" u="none" strike="noStrike" cap="none"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¿Pueden las personas con ESRD </a:t>
            </a:r>
            <a:br>
              <a:rPr kumimoji="0" lang="es-US" sz="1800" b="1" i="0" u="none" strike="noStrike" cap="none"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br>
            <a:r>
              <a:rPr kumimoji="0" lang="es-US" sz="1800" b="1" i="0" u="none" strike="noStrike" cap="none"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menores de 65 años contratar una </a:t>
            </a:r>
            <a:br>
              <a:rPr kumimoji="0" lang="es-US" sz="1800" b="1" i="0" u="none" strike="noStrike" cap="none"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br>
            <a:r>
              <a:rPr kumimoji="0" lang="es-US" sz="1800" b="1" i="0" u="none" strike="noStrike" cap="none"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póliza de </a:t>
            </a:r>
            <a:r>
              <a:rPr kumimoji="0" lang="es-US" sz="1800" b="1" i="0" u="none" strike="noStrike" cap="none" normalizeH="0" baseline="0" noProof="0" dirty="0" err="1">
                <a:ln>
                  <a:noFill/>
                </a:ln>
                <a:solidFill>
                  <a:srgbClr val="00529B"/>
                </a:solidFill>
                <a:effectLst/>
                <a:uLnTx/>
                <a:uFillTx/>
                <a:latin typeface="Arial" panose="020B0604020202020204" pitchFamily="34" charset="0"/>
                <a:ea typeface="+mn-ea"/>
                <a:cs typeface="Arial" panose="020B0604020202020204" pitchFamily="34" charset="0"/>
              </a:rPr>
              <a:t>Medigap</a:t>
            </a:r>
            <a:r>
              <a:rPr kumimoji="0" lang="es-US" sz="1800" b="1" i="0" u="none" strike="noStrike" cap="none"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a:t>
            </a:r>
          </a:p>
        </p:txBody>
      </p:sp>
      <p:pic>
        <p:nvPicPr>
          <p:cNvPr id="64" name="Picture 63">
            <a:extLst>
              <a:ext uri="{FF2B5EF4-FFF2-40B4-BE49-F238E27FC236}">
                <a16:creationId xmlns:a16="http://schemas.microsoft.com/office/drawing/2014/main" id="{3E8E1E0B-F1A6-8812-1A05-EF8744C86CA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853703" y="2590950"/>
            <a:ext cx="310923" cy="804742"/>
          </a:xfrm>
          <a:prstGeom prst="rect">
            <a:avLst/>
          </a:prstGeom>
        </p:spPr>
      </p:pic>
      <p:sp>
        <p:nvSpPr>
          <p:cNvPr id="8" name="Text Placeholder 7">
            <a:extLst>
              <a:ext uri="{FF2B5EF4-FFF2-40B4-BE49-F238E27FC236}">
                <a16:creationId xmlns:a16="http://schemas.microsoft.com/office/drawing/2014/main" id="{0CB667D8-C9FF-4714-E376-72F73802AC2A}"/>
              </a:ext>
            </a:extLst>
          </p:cNvPr>
          <p:cNvSpPr>
            <a:spLocks noGrp="1"/>
          </p:cNvSpPr>
          <p:nvPr>
            <p:ph type="body" sz="quarter" idx="16"/>
          </p:nvPr>
        </p:nvSpPr>
        <p:spPr>
          <a:xfrm>
            <a:off x="6214937" y="2475584"/>
            <a:ext cx="4965192" cy="1097280"/>
          </a:xfrm>
          <a:prstGeom prst="roundRect">
            <a:avLst/>
          </a:prstGeom>
          <a:ln w="38100">
            <a:solidFill>
              <a:srgbClr val="FFC000"/>
            </a:solidFill>
          </a:ln>
        </p:spPr>
        <p:txBody>
          <a:bodyPr anchor="ctr"/>
          <a:lstStyle/>
          <a:p>
            <a:pPr marL="0" marR="0" lvl="0" indent="0" algn="l" defTabSz="914400" rtl="0" eaLnBrk="1" fontAlgn="auto" latinLnBrk="0" hangingPunct="1">
              <a:lnSpc>
                <a:spcPts val="2000"/>
              </a:lnSpc>
              <a:spcBef>
                <a:spcPts val="0"/>
              </a:spcBef>
              <a:spcAft>
                <a:spcPts val="0"/>
              </a:spcAft>
              <a:buClrTx/>
              <a:buSzTx/>
              <a:buFont typeface="Wingdings" pitchFamily="2" charset="2"/>
              <a:buNone/>
              <a:tabLst/>
              <a:defRPr/>
            </a:pPr>
            <a:r>
              <a:rPr kumimoji="0" lang="es-US" sz="1800" b="0" i="0" u="none" strike="noStrike" cap="none"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Depende. No todas las compañías de seguros venden pólizas a personas menores de 65 años.</a:t>
            </a:r>
          </a:p>
        </p:txBody>
      </p:sp>
      <p:sp>
        <p:nvSpPr>
          <p:cNvPr id="10" name="Text Placeholder 9">
            <a:extLst>
              <a:ext uri="{FF2B5EF4-FFF2-40B4-BE49-F238E27FC236}">
                <a16:creationId xmlns:a16="http://schemas.microsoft.com/office/drawing/2014/main" id="{C73442E8-CB45-45DE-C2C3-3229482A58C7}"/>
              </a:ext>
            </a:extLst>
          </p:cNvPr>
          <p:cNvSpPr>
            <a:spLocks noGrp="1"/>
          </p:cNvSpPr>
          <p:nvPr>
            <p:ph type="body" sz="quarter" idx="17"/>
          </p:nvPr>
        </p:nvSpPr>
        <p:spPr>
          <a:xfrm>
            <a:off x="838200" y="3666319"/>
            <a:ext cx="4965192" cy="1097280"/>
          </a:xfrm>
          <a:prstGeom prst="roundRect">
            <a:avLst/>
          </a:prstGeom>
          <a:ln w="38100">
            <a:solidFill>
              <a:srgbClr val="00529B"/>
            </a:solidFill>
          </a:ln>
        </p:spPr>
        <p:txBody>
          <a:bodyPr anchor="ctr"/>
          <a:lstStyle/>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kumimoji="0" lang="es-US" sz="1800" b="1" i="0" u="none" strike="noStrike" cap="none" normalizeH="0" baseline="0" noProof="0">
                <a:ln>
                  <a:noFill/>
                </a:ln>
                <a:solidFill>
                  <a:srgbClr val="00529B"/>
                </a:solidFill>
                <a:effectLst/>
                <a:uLnTx/>
                <a:uFillTx/>
                <a:latin typeface="Arial" panose="020B0604020202020204" pitchFamily="34" charset="0"/>
                <a:ea typeface="+mn-ea"/>
                <a:cs typeface="Arial" panose="020B0604020202020204" pitchFamily="34" charset="0"/>
              </a:rPr>
              <a:t>¿Qué normas hay en mi Estado?</a:t>
            </a:r>
          </a:p>
        </p:txBody>
      </p:sp>
      <p:pic>
        <p:nvPicPr>
          <p:cNvPr id="65" name="Picture 64">
            <a:extLst>
              <a:ext uri="{FF2B5EF4-FFF2-40B4-BE49-F238E27FC236}">
                <a16:creationId xmlns:a16="http://schemas.microsoft.com/office/drawing/2014/main" id="{C4ED6426-47FB-9675-B54C-DBDC2B04EDC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853704" y="3787139"/>
            <a:ext cx="310923" cy="804742"/>
          </a:xfrm>
          <a:prstGeom prst="rect">
            <a:avLst/>
          </a:prstGeom>
        </p:spPr>
      </p:pic>
      <p:sp>
        <p:nvSpPr>
          <p:cNvPr id="51" name="Text Placeholder 50">
            <a:extLst>
              <a:ext uri="{FF2B5EF4-FFF2-40B4-BE49-F238E27FC236}">
                <a16:creationId xmlns:a16="http://schemas.microsoft.com/office/drawing/2014/main" id="{32AF36DD-0122-7398-F7C7-A2761AEC5744}"/>
              </a:ext>
            </a:extLst>
          </p:cNvPr>
          <p:cNvSpPr>
            <a:spLocks noGrp="1"/>
          </p:cNvSpPr>
          <p:nvPr>
            <p:ph type="body" sz="quarter" idx="18"/>
          </p:nvPr>
        </p:nvSpPr>
        <p:spPr>
          <a:xfrm>
            <a:off x="6214937" y="3664200"/>
            <a:ext cx="4965192" cy="1097280"/>
          </a:xfrm>
          <a:prstGeom prst="roundRect">
            <a:avLst/>
          </a:prstGeom>
          <a:ln w="38100">
            <a:solidFill>
              <a:srgbClr val="FFC000"/>
            </a:solidFill>
          </a:ln>
        </p:spPr>
        <p:txBody>
          <a:bodyPr anchor="ctr">
            <a:noAutofit/>
          </a:bodyPr>
          <a:lstStyle/>
          <a:p>
            <a:pPr marL="0" marR="0" lvl="0" indent="0" algn="l" defTabSz="914400" rtl="0" eaLnBrk="1" fontAlgn="auto" latinLnBrk="0" hangingPunct="1">
              <a:lnSpc>
                <a:spcPts val="2000"/>
              </a:lnSpc>
              <a:spcBef>
                <a:spcPts val="0"/>
              </a:spcBef>
              <a:spcAft>
                <a:spcPts val="0"/>
              </a:spcAft>
              <a:buClrTx/>
              <a:buSzTx/>
              <a:buFont typeface="Wingdings" pitchFamily="2" charset="2"/>
              <a:buNone/>
              <a:tabLst/>
              <a:defRPr/>
            </a:pPr>
            <a:r>
              <a:rPr kumimoji="0" lang="es-US" sz="1700" b="0" i="0" u="none" strike="noStrike" cap="none"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Las normas de </a:t>
            </a:r>
            <a:r>
              <a:rPr kumimoji="0" lang="es-US" sz="1700" b="0" i="0" u="none" strike="noStrike" cap="none" normalizeH="0" baseline="0" noProof="0" dirty="0" err="1">
                <a:ln>
                  <a:noFill/>
                </a:ln>
                <a:solidFill>
                  <a:srgbClr val="00529B"/>
                </a:solidFill>
                <a:effectLst/>
                <a:uLnTx/>
                <a:uFillTx/>
                <a:latin typeface="Arial" panose="020B0604020202020204" pitchFamily="34" charset="0"/>
                <a:ea typeface="+mn-ea"/>
                <a:cs typeface="Arial" panose="020B0604020202020204" pitchFamily="34" charset="0"/>
              </a:rPr>
              <a:t>Medigap</a:t>
            </a:r>
            <a:r>
              <a:rPr kumimoji="0" lang="es-US" sz="1700" b="0" i="0" u="none" strike="noStrike" cap="none"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 varían de un estado a otro. Consulte al Departamento de Seguros del estado para saber qué derechos tiene según la legislación estatal.</a:t>
            </a:r>
          </a:p>
        </p:txBody>
      </p:sp>
      <p:sp>
        <p:nvSpPr>
          <p:cNvPr id="52" name="Text Placeholder 51">
            <a:extLst>
              <a:ext uri="{FF2B5EF4-FFF2-40B4-BE49-F238E27FC236}">
                <a16:creationId xmlns:a16="http://schemas.microsoft.com/office/drawing/2014/main" id="{909A3486-4859-8EF5-778A-EBF1F7A9DE93}"/>
              </a:ext>
            </a:extLst>
          </p:cNvPr>
          <p:cNvSpPr>
            <a:spLocks noGrp="1"/>
          </p:cNvSpPr>
          <p:nvPr>
            <p:ph type="body" sz="quarter" idx="19"/>
          </p:nvPr>
        </p:nvSpPr>
        <p:spPr>
          <a:xfrm>
            <a:off x="838200" y="4854242"/>
            <a:ext cx="4965192" cy="1097280"/>
          </a:xfrm>
          <a:prstGeom prst="roundRect">
            <a:avLst/>
          </a:prstGeom>
          <a:ln w="38100">
            <a:solidFill>
              <a:srgbClr val="00529B"/>
            </a:solidFill>
          </a:ln>
        </p:spPr>
        <p:txBody>
          <a:bodyPr anchor="ctr"/>
          <a:lstStyle/>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kumimoji="0" lang="es-US" sz="1800" b="1" i="0" u="none" strike="noStrike" cap="none" normalizeH="0" baseline="0" noProof="0">
                <a:ln>
                  <a:noFill/>
                </a:ln>
                <a:solidFill>
                  <a:srgbClr val="00529B"/>
                </a:solidFill>
                <a:effectLst/>
                <a:uLnTx/>
                <a:uFillTx/>
                <a:latin typeface="Arial" panose="020B0604020202020204" pitchFamily="34" charset="0"/>
                <a:ea typeface="+mn-ea"/>
                <a:cs typeface="Arial" panose="020B0604020202020204" pitchFamily="34" charset="0"/>
              </a:rPr>
              <a:t>¿Dónde puedo obtener más información sobre las opciones de cobertura de Medigap?</a:t>
            </a:r>
          </a:p>
        </p:txBody>
      </p:sp>
      <p:pic>
        <p:nvPicPr>
          <p:cNvPr id="66" name="Picture 65">
            <a:extLst>
              <a:ext uri="{FF2B5EF4-FFF2-40B4-BE49-F238E27FC236}">
                <a16:creationId xmlns:a16="http://schemas.microsoft.com/office/drawing/2014/main" id="{0ED020DD-9E5C-7FFA-D0BD-BDEDBD85A67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853704" y="4983328"/>
            <a:ext cx="310923" cy="804742"/>
          </a:xfrm>
          <a:prstGeom prst="rect">
            <a:avLst/>
          </a:prstGeom>
        </p:spPr>
      </p:pic>
      <p:sp>
        <p:nvSpPr>
          <p:cNvPr id="53" name="Text Placeholder 52">
            <a:extLst>
              <a:ext uri="{FF2B5EF4-FFF2-40B4-BE49-F238E27FC236}">
                <a16:creationId xmlns:a16="http://schemas.microsoft.com/office/drawing/2014/main" id="{2D1CC0E7-46F6-4674-7DA0-C27D9C33AF8A}"/>
              </a:ext>
            </a:extLst>
          </p:cNvPr>
          <p:cNvSpPr>
            <a:spLocks noGrp="1"/>
          </p:cNvSpPr>
          <p:nvPr>
            <p:ph type="body" sz="quarter" idx="20"/>
          </p:nvPr>
        </p:nvSpPr>
        <p:spPr>
          <a:xfrm>
            <a:off x="6214937" y="4854242"/>
            <a:ext cx="4965192" cy="1097280"/>
          </a:xfrm>
          <a:prstGeom prst="roundRect">
            <a:avLst/>
          </a:prstGeom>
          <a:ln w="38100">
            <a:solidFill>
              <a:srgbClr val="FFC000"/>
            </a:solidFill>
          </a:ln>
        </p:spPr>
        <p:txBody>
          <a:bodyPr anchor="ctr">
            <a:noAutofit/>
          </a:bodyPr>
          <a:lstStyle/>
          <a:p>
            <a:pPr lvl="0">
              <a:lnSpc>
                <a:spcPts val="2000"/>
              </a:lnSpc>
              <a:spcBef>
                <a:spcPts val="0"/>
              </a:spcBef>
              <a:spcAft>
                <a:spcPts val="600"/>
              </a:spcAft>
              <a:buClrTx/>
            </a:pPr>
            <a:r>
              <a:rPr lang="es-US" sz="1700" dirty="0"/>
              <a:t>Póngase en contacto con el Departamento de Seguros de su Estado o con el Programa Estatal de Asistencia sobre Seguros de Salud (SHIP) de su localidad.</a:t>
            </a:r>
          </a:p>
        </p:txBody>
      </p:sp>
      <p:sp>
        <p:nvSpPr>
          <p:cNvPr id="11" name="Slide Number Placeholder 6">
            <a:extLst>
              <a:ext uri="{FF2B5EF4-FFF2-40B4-BE49-F238E27FC236}">
                <a16:creationId xmlns:a16="http://schemas.microsoft.com/office/drawing/2014/main" id="{C3168ED3-A725-4A14-93B4-4373F40F4A53}"/>
              </a:ext>
            </a:extLst>
          </p:cNvPr>
          <p:cNvSpPr>
            <a:spLocks noGrp="1"/>
          </p:cNvSpPr>
          <p:nvPr>
            <p:ph type="sldNum" sz="quarter" idx="12"/>
          </p:nvPr>
        </p:nvSpPr>
        <p:spPr/>
        <p:txBody>
          <a:bodyPr/>
          <a:lstStyle/>
          <a:p>
            <a:fld id="{0B2D781D-8844-5940-92D1-06EF0A7F581E}" type="slidenum">
              <a:rPr lang="en-US" smtClean="0"/>
              <a:t>44</a:t>
            </a:fld>
            <a:endParaRPr lang="en-US"/>
          </a:p>
        </p:txBody>
      </p:sp>
      <p:sp>
        <p:nvSpPr>
          <p:cNvPr id="2" name="Date Placeholder 1">
            <a:extLst>
              <a:ext uri="{FF2B5EF4-FFF2-40B4-BE49-F238E27FC236}">
                <a16:creationId xmlns:a16="http://schemas.microsoft.com/office/drawing/2014/main" id="{AF5DDDB5-2251-D94E-99EC-DD7FE1A954D6}"/>
              </a:ext>
              <a:ext uri="{C183D7F6-B498-43B3-948B-1728B52AA6E4}">
                <adec:decorative xmlns:adec="http://schemas.microsoft.com/office/drawing/2017/decorative" val="1"/>
              </a:ext>
            </a:extLst>
          </p:cNvPr>
          <p:cNvSpPr>
            <a:spLocks noGrp="1"/>
          </p:cNvSpPr>
          <p:nvPr>
            <p:ph type="dt" sz="half" idx="10"/>
          </p:nvPr>
        </p:nvSpPr>
        <p:spPr/>
        <p:txBody>
          <a:bodyPr/>
          <a:lstStyle/>
          <a:p>
            <a:r>
              <a:rPr lang="es-US"/>
              <a:t>Febrero de 2025</a:t>
            </a:r>
          </a:p>
        </p:txBody>
      </p:sp>
      <p:sp>
        <p:nvSpPr>
          <p:cNvPr id="5" name="Footer Placeholder 3">
            <a:extLst>
              <a:ext uri="{FF2B5EF4-FFF2-40B4-BE49-F238E27FC236}">
                <a16:creationId xmlns:a16="http://schemas.microsoft.com/office/drawing/2014/main" id="{BEF9FA1B-BEE9-CCAD-E941-4B13C1BB1855}"/>
              </a:ext>
              <a:ext uri="{C183D7F6-B498-43B3-948B-1728B52AA6E4}">
                <adec:decorative xmlns:adec="http://schemas.microsoft.com/office/drawing/2017/decorative" val="1"/>
              </a:ext>
            </a:extLst>
          </p:cNvPr>
          <p:cNvSpPr>
            <a:spLocks noGrp="1"/>
          </p:cNvSpPr>
          <p:nvPr>
            <p:ph type="ftr" sz="quarter" idx="11"/>
          </p:nvPr>
        </p:nvSpPr>
        <p:spPr>
          <a:xfrm>
            <a:off x="2086378" y="6492240"/>
            <a:ext cx="9086046" cy="365125"/>
          </a:xfrm>
        </p:spPr>
        <p:txBody>
          <a:bodyPr/>
          <a:lstStyle/>
          <a:p>
            <a:r>
              <a:rPr lang="es-US" dirty="0"/>
              <a:t>Medicare para personas con enfermedad renal en etapa terminal (ESRD)</a:t>
            </a:r>
          </a:p>
        </p:txBody>
      </p:sp>
    </p:spTree>
    <p:custDataLst>
      <p:tags r:id="rId1"/>
    </p:custDataLst>
    <p:extLst>
      <p:ext uri="{BB962C8B-B14F-4D97-AF65-F5344CB8AC3E}">
        <p14:creationId xmlns:p14="http://schemas.microsoft.com/office/powerpoint/2010/main" val="764875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6">
                                            <p:bg/>
                                          </p:spTgt>
                                        </p:tgtEl>
                                        <p:attrNameLst>
                                          <p:attrName>style.visibility</p:attrName>
                                        </p:attrNameLst>
                                      </p:cBhvr>
                                      <p:to>
                                        <p:strVal val="visible"/>
                                      </p:to>
                                    </p:set>
                                    <p:animEffect transition="in" filter="wipe(left)">
                                      <p:cBhvr>
                                        <p:cTn id="13" dur="500"/>
                                        <p:tgtEl>
                                          <p:spTgt spid="6">
                                            <p:bg/>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wipe(left)">
                                      <p:cBhvr>
                                        <p:cTn id="16" dur="500"/>
                                        <p:tgtEl>
                                          <p:spTgt spid="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bg/>
                                          </p:spTgt>
                                        </p:tgtEl>
                                        <p:attrNameLst>
                                          <p:attrName>style.visibility</p:attrName>
                                        </p:attrNameLst>
                                      </p:cBhvr>
                                      <p:to>
                                        <p:strVal val="visible"/>
                                      </p:to>
                                    </p:set>
                                    <p:animEffect transition="in" filter="wipe(left)">
                                      <p:cBhvr>
                                        <p:cTn id="27" dur="500"/>
                                        <p:tgtEl>
                                          <p:spTgt spid="8">
                                            <p:bg/>
                                          </p:spTgt>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8">
                                            <p:txEl>
                                              <p:pRg st="0" end="0"/>
                                            </p:txEl>
                                          </p:spTgt>
                                        </p:tgtEl>
                                        <p:attrNameLst>
                                          <p:attrName>style.visibility</p:attrName>
                                        </p:attrNameLst>
                                      </p:cBhvr>
                                      <p:to>
                                        <p:strVal val="visible"/>
                                      </p:to>
                                    </p:set>
                                    <p:animEffect transition="in" filter="wipe(left)">
                                      <p:cBhvr>
                                        <p:cTn id="30" dur="500"/>
                                        <p:tgtEl>
                                          <p:spTgt spid="8">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51">
                                            <p:bg/>
                                          </p:spTgt>
                                        </p:tgtEl>
                                        <p:attrNameLst>
                                          <p:attrName>style.visibility</p:attrName>
                                        </p:attrNameLst>
                                      </p:cBhvr>
                                      <p:to>
                                        <p:strVal val="visible"/>
                                      </p:to>
                                    </p:set>
                                    <p:animEffect transition="in" filter="wipe(left)">
                                      <p:cBhvr>
                                        <p:cTn id="41" dur="500"/>
                                        <p:tgtEl>
                                          <p:spTgt spid="51">
                                            <p:bg/>
                                          </p:spTgt>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51">
                                            <p:txEl>
                                              <p:pRg st="0" end="0"/>
                                            </p:txEl>
                                          </p:spTgt>
                                        </p:tgtEl>
                                        <p:attrNameLst>
                                          <p:attrName>style.visibility</p:attrName>
                                        </p:attrNameLst>
                                      </p:cBhvr>
                                      <p:to>
                                        <p:strVal val="visible"/>
                                      </p:to>
                                    </p:set>
                                    <p:animEffect transition="in" filter="wipe(left)">
                                      <p:cBhvr>
                                        <p:cTn id="44" dur="500"/>
                                        <p:tgtEl>
                                          <p:spTgt spid="51">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6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53">
                                            <p:bg/>
                                          </p:spTgt>
                                        </p:tgtEl>
                                        <p:attrNameLst>
                                          <p:attrName>style.visibility</p:attrName>
                                        </p:attrNameLst>
                                      </p:cBhvr>
                                      <p:to>
                                        <p:strVal val="visible"/>
                                      </p:to>
                                    </p:set>
                                    <p:animEffect transition="in" filter="wipe(left)">
                                      <p:cBhvr>
                                        <p:cTn id="55" dur="500"/>
                                        <p:tgtEl>
                                          <p:spTgt spid="53">
                                            <p:bg/>
                                          </p:spTgt>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53">
                                            <p:txEl>
                                              <p:pRg st="0" end="0"/>
                                            </p:txEl>
                                          </p:spTgt>
                                        </p:tgtEl>
                                        <p:attrNameLst>
                                          <p:attrName>style.visibility</p:attrName>
                                        </p:attrNameLst>
                                      </p:cBhvr>
                                      <p:to>
                                        <p:strVal val="visible"/>
                                      </p:to>
                                    </p:set>
                                    <p:animEffect transition="in" filter="wipe(left)">
                                      <p:cBhvr>
                                        <p:cTn id="58" dur="500"/>
                                        <p:tgtEl>
                                          <p:spTgt spid="5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uiExpand="1" build="p" animBg="1"/>
      <p:bldP spid="7" grpId="0" uiExpand="1" animBg="1"/>
      <p:bldP spid="8" grpId="0" uiExpand="1" build="p" animBg="1"/>
      <p:bldP spid="10" grpId="0" uiExpand="1" animBg="1"/>
      <p:bldP spid="51" grpId="0" uiExpand="1" build="p" animBg="1"/>
      <p:bldP spid="52" grpId="0" uiExpand="1" animBg="1"/>
      <p:bldP spid="53" grpId="0" uiExpand="1" build="p"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s-US" sz="2800" dirty="0"/>
              <a:t>Enfermedad renal en etapa terminal (ESRD) y </a:t>
            </a:r>
            <a:br>
              <a:rPr lang="es-US" sz="2800" dirty="0"/>
            </a:br>
            <a:r>
              <a:rPr lang="es-US" sz="2800" dirty="0"/>
              <a:t>los planes Medicare </a:t>
            </a:r>
            <a:r>
              <a:rPr lang="es-US" sz="2800" dirty="0" err="1"/>
              <a:t>Advantage</a:t>
            </a:r>
            <a:endParaRPr lang="es-US" sz="2800" dirty="0"/>
          </a:p>
        </p:txBody>
      </p:sp>
      <p:sp>
        <p:nvSpPr>
          <p:cNvPr id="6" name="Text Placeholder 5">
            <a:extLst>
              <a:ext uri="{FF2B5EF4-FFF2-40B4-BE49-F238E27FC236}">
                <a16:creationId xmlns:a16="http://schemas.microsoft.com/office/drawing/2014/main" id="{EEB37143-98E1-C69F-DD10-4CA5622E0F60}"/>
              </a:ext>
            </a:extLst>
          </p:cNvPr>
          <p:cNvSpPr>
            <a:spLocks noGrp="1"/>
          </p:cNvSpPr>
          <p:nvPr>
            <p:ph type="body" sz="quarter" idx="13"/>
          </p:nvPr>
        </p:nvSpPr>
        <p:spPr>
          <a:xfrm>
            <a:off x="821988" y="1289319"/>
            <a:ext cx="4965192" cy="1097280"/>
          </a:xfrm>
          <a:prstGeom prst="roundRect">
            <a:avLst/>
          </a:prstGeom>
          <a:ln w="38100">
            <a:solidFill>
              <a:srgbClr val="00529B"/>
            </a:solidFill>
          </a:ln>
        </p:spPr>
        <p:txBody>
          <a:bodyPr anchor="ctr"/>
          <a:lstStyle/>
          <a:p>
            <a:pPr marL="0" lvl="0" indent="0">
              <a:lnSpc>
                <a:spcPct val="100000"/>
              </a:lnSpc>
              <a:spcBef>
                <a:spcPts val="0"/>
              </a:spcBef>
              <a:buClrTx/>
              <a:buNone/>
            </a:pPr>
            <a:r>
              <a:rPr lang="es-US" sz="1800" b="1"/>
              <a:t>¿Por qué considerar un plan Medicare Advantage?</a:t>
            </a:r>
          </a:p>
        </p:txBody>
      </p:sp>
      <p:pic>
        <p:nvPicPr>
          <p:cNvPr id="54" name="Picture 53">
            <a:extLst>
              <a:ext uri="{FF2B5EF4-FFF2-40B4-BE49-F238E27FC236}">
                <a16:creationId xmlns:a16="http://schemas.microsoft.com/office/drawing/2014/main" id="{0233A4F6-2870-5120-5458-C7391754ECE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834848" y="1437601"/>
            <a:ext cx="310923" cy="804742"/>
          </a:xfrm>
          <a:prstGeom prst="rect">
            <a:avLst/>
          </a:prstGeom>
        </p:spPr>
      </p:pic>
      <p:sp>
        <p:nvSpPr>
          <p:cNvPr id="7" name="Text Placeholder 6">
            <a:extLst>
              <a:ext uri="{FF2B5EF4-FFF2-40B4-BE49-F238E27FC236}">
                <a16:creationId xmlns:a16="http://schemas.microsoft.com/office/drawing/2014/main" id="{AA9D1412-FFF0-48E5-371A-8D7CF33FCC9F}"/>
              </a:ext>
            </a:extLst>
          </p:cNvPr>
          <p:cNvSpPr>
            <a:spLocks noGrp="1"/>
          </p:cNvSpPr>
          <p:nvPr>
            <p:ph type="body" sz="quarter" idx="14"/>
          </p:nvPr>
        </p:nvSpPr>
        <p:spPr>
          <a:xfrm>
            <a:off x="6241108" y="1271057"/>
            <a:ext cx="4965192" cy="1097280"/>
          </a:xfrm>
          <a:prstGeom prst="roundRect">
            <a:avLst/>
          </a:prstGeom>
          <a:ln w="38100">
            <a:solidFill>
              <a:srgbClr val="FFC000"/>
            </a:solidFill>
          </a:ln>
        </p:spPr>
        <p:txBody>
          <a:bodyPr anchor="ctr"/>
          <a:lstStyle/>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kumimoji="0" lang="es-US" sz="1800" b="0" i="0" u="none" strike="noStrike" cap="none" normalizeH="0" baseline="0" noProof="0" dirty="0">
                <a:ln>
                  <a:noFill/>
                </a:ln>
                <a:solidFill>
                  <a:srgbClr val="00529B"/>
                </a:solidFill>
                <a:effectLst/>
                <a:uLnTx/>
                <a:uFillTx/>
                <a:latin typeface="Arial"/>
                <a:ea typeface="+mn-ea"/>
                <a:cs typeface="Arial"/>
              </a:rPr>
              <a:t>Estos planes pueden ofrecer cobertura adicional, como dental, auditiva y visual.</a:t>
            </a:r>
          </a:p>
        </p:txBody>
      </p:sp>
      <p:sp>
        <p:nvSpPr>
          <p:cNvPr id="8" name="Text Placeholder 7">
            <a:extLst>
              <a:ext uri="{FF2B5EF4-FFF2-40B4-BE49-F238E27FC236}">
                <a16:creationId xmlns:a16="http://schemas.microsoft.com/office/drawing/2014/main" id="{50B5F5E5-DBC4-4764-059E-D7133514C61B}"/>
              </a:ext>
            </a:extLst>
          </p:cNvPr>
          <p:cNvSpPr>
            <a:spLocks noGrp="1"/>
          </p:cNvSpPr>
          <p:nvPr>
            <p:ph type="body" sz="quarter" idx="15"/>
          </p:nvPr>
        </p:nvSpPr>
        <p:spPr>
          <a:xfrm>
            <a:off x="821988" y="2518558"/>
            <a:ext cx="4965192" cy="1097280"/>
          </a:xfrm>
          <a:prstGeom prst="roundRect">
            <a:avLst/>
          </a:prstGeom>
          <a:ln w="38100">
            <a:solidFill>
              <a:srgbClr val="00529B"/>
            </a:solidFill>
          </a:ln>
        </p:spPr>
        <p:txBody>
          <a:bodyPr anchor="ctr"/>
          <a:lstStyle/>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kumimoji="0" lang="es-US" sz="1800" b="1" i="0" u="none" strike="noStrike" cap="none" normalizeH="0" baseline="0" noProof="0">
                <a:ln>
                  <a:noFill/>
                </a:ln>
                <a:solidFill>
                  <a:srgbClr val="00529B"/>
                </a:solidFill>
                <a:effectLst/>
                <a:uLnTx/>
                <a:uFillTx/>
                <a:latin typeface="Arial" panose="020B0604020202020204" pitchFamily="34" charset="0"/>
                <a:ea typeface="+mn-ea"/>
                <a:cs typeface="Arial" panose="020B0604020202020204" pitchFamily="34" charset="0"/>
              </a:rPr>
              <a:t>¿Pueden inscribirse las personas con ESRD?</a:t>
            </a:r>
          </a:p>
        </p:txBody>
      </p:sp>
      <p:pic>
        <p:nvPicPr>
          <p:cNvPr id="55" name="Picture 54">
            <a:extLst>
              <a:ext uri="{FF2B5EF4-FFF2-40B4-BE49-F238E27FC236}">
                <a16:creationId xmlns:a16="http://schemas.microsoft.com/office/drawing/2014/main" id="{3B969D56-532C-6370-4F23-89FBCE37678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834848" y="2638801"/>
            <a:ext cx="310923" cy="804742"/>
          </a:xfrm>
          <a:prstGeom prst="rect">
            <a:avLst/>
          </a:prstGeom>
        </p:spPr>
      </p:pic>
      <p:sp>
        <p:nvSpPr>
          <p:cNvPr id="9" name="Text Placeholder 8">
            <a:extLst>
              <a:ext uri="{FF2B5EF4-FFF2-40B4-BE49-F238E27FC236}">
                <a16:creationId xmlns:a16="http://schemas.microsoft.com/office/drawing/2014/main" id="{0F1965DD-DCE6-096C-1AA2-422C6BE7FFF2}"/>
              </a:ext>
            </a:extLst>
          </p:cNvPr>
          <p:cNvSpPr>
            <a:spLocks noGrp="1"/>
          </p:cNvSpPr>
          <p:nvPr>
            <p:ph type="body" sz="quarter" idx="16"/>
          </p:nvPr>
        </p:nvSpPr>
        <p:spPr>
          <a:xfrm>
            <a:off x="6241108" y="2511288"/>
            <a:ext cx="4965192" cy="1097280"/>
          </a:xfrm>
          <a:prstGeom prst="roundRect">
            <a:avLst/>
          </a:prstGeom>
          <a:ln w="38100">
            <a:solidFill>
              <a:srgbClr val="FFC000"/>
            </a:solidFill>
          </a:ln>
        </p:spPr>
        <p:txBody>
          <a:bodyPr anchor="ctr"/>
          <a:lstStyle/>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kumimoji="0" lang="es-US" sz="1800" b="0" i="0" u="none" strike="noStrike" cap="none"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Sí.</a:t>
            </a:r>
          </a:p>
        </p:txBody>
      </p:sp>
      <p:sp>
        <p:nvSpPr>
          <p:cNvPr id="10" name="Text Placeholder 9">
            <a:extLst>
              <a:ext uri="{FF2B5EF4-FFF2-40B4-BE49-F238E27FC236}">
                <a16:creationId xmlns:a16="http://schemas.microsoft.com/office/drawing/2014/main" id="{C543EC44-C641-E4D0-C7FF-78A9890E72C3}"/>
              </a:ext>
            </a:extLst>
          </p:cNvPr>
          <p:cNvSpPr>
            <a:spLocks noGrp="1"/>
          </p:cNvSpPr>
          <p:nvPr>
            <p:ph type="body" sz="quarter" idx="17"/>
          </p:nvPr>
        </p:nvSpPr>
        <p:spPr>
          <a:xfrm>
            <a:off x="821988" y="3720872"/>
            <a:ext cx="4965192" cy="1097280"/>
          </a:xfrm>
          <a:prstGeom prst="roundRect">
            <a:avLst/>
          </a:prstGeom>
          <a:ln w="38100">
            <a:solidFill>
              <a:srgbClr val="00529B"/>
            </a:solidFill>
          </a:ln>
        </p:spPr>
        <p:txBody>
          <a:bodyPr anchor="ctr"/>
          <a:lstStyle/>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kumimoji="0" lang="es-US" sz="1800" b="1" i="0" u="none" strike="noStrike" cap="none" normalizeH="0" baseline="0" noProof="0">
                <a:ln>
                  <a:noFill/>
                </a:ln>
                <a:solidFill>
                  <a:srgbClr val="00529B"/>
                </a:solidFill>
                <a:effectLst/>
                <a:uLnTx/>
                <a:uFillTx/>
                <a:latin typeface="Arial" panose="020B0604020202020204" pitchFamily="34" charset="0"/>
                <a:ea typeface="+mn-ea"/>
                <a:cs typeface="Arial" panose="020B0604020202020204" pitchFamily="34" charset="0"/>
              </a:rPr>
              <a:t>¿Cómo puede afectar esto mis costos, derechos, protecciones y opciones?</a:t>
            </a:r>
          </a:p>
        </p:txBody>
      </p:sp>
      <p:pic>
        <p:nvPicPr>
          <p:cNvPr id="56" name="Picture 55">
            <a:extLst>
              <a:ext uri="{FF2B5EF4-FFF2-40B4-BE49-F238E27FC236}">
                <a16:creationId xmlns:a16="http://schemas.microsoft.com/office/drawing/2014/main" id="{C1D28CFB-7204-FA7E-B932-A350248EF70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834848" y="3857469"/>
            <a:ext cx="310923" cy="804742"/>
          </a:xfrm>
          <a:prstGeom prst="rect">
            <a:avLst/>
          </a:prstGeom>
        </p:spPr>
      </p:pic>
      <p:sp>
        <p:nvSpPr>
          <p:cNvPr id="11" name="Text Placeholder 10">
            <a:extLst>
              <a:ext uri="{FF2B5EF4-FFF2-40B4-BE49-F238E27FC236}">
                <a16:creationId xmlns:a16="http://schemas.microsoft.com/office/drawing/2014/main" id="{588B74D3-348A-C36F-8DF9-B37E1AFCE1C8}"/>
              </a:ext>
            </a:extLst>
          </p:cNvPr>
          <p:cNvSpPr>
            <a:spLocks noGrp="1"/>
          </p:cNvSpPr>
          <p:nvPr>
            <p:ph type="body" sz="quarter" idx="18"/>
          </p:nvPr>
        </p:nvSpPr>
        <p:spPr>
          <a:xfrm>
            <a:off x="6241108" y="3749207"/>
            <a:ext cx="4965192" cy="1097280"/>
          </a:xfrm>
          <a:prstGeom prst="roundRect">
            <a:avLst/>
          </a:prstGeom>
          <a:ln w="38100">
            <a:solidFill>
              <a:srgbClr val="FFC000"/>
            </a:solidFill>
          </a:ln>
        </p:spPr>
        <p:txBody>
          <a:bodyPr anchor="ctr">
            <a:noAutofit/>
          </a:bodyPr>
          <a:lstStyle/>
          <a:p>
            <a:pPr marL="0" marR="0" lvl="0" indent="0" algn="l" defTabSz="914400" rtl="0" eaLnBrk="1" fontAlgn="auto" latinLnBrk="0" hangingPunct="1">
              <a:lnSpc>
                <a:spcPts val="2000"/>
              </a:lnSpc>
              <a:spcBef>
                <a:spcPts val="0"/>
              </a:spcBef>
              <a:spcAft>
                <a:spcPts val="0"/>
              </a:spcAft>
              <a:buClrTx/>
              <a:buSzTx/>
              <a:buFont typeface="Wingdings" pitchFamily="2" charset="2"/>
              <a:buNone/>
              <a:tabLst/>
              <a:defRPr/>
            </a:pPr>
            <a:r>
              <a:rPr kumimoji="0" lang="es-US" sz="1800" b="0" i="0" u="none" strike="noStrike" cap="none" normalizeH="0" baseline="0" noProof="0" dirty="0">
                <a:ln>
                  <a:noFill/>
                </a:ln>
                <a:solidFill>
                  <a:srgbClr val="00529B"/>
                </a:solidFill>
                <a:effectLst/>
                <a:uLnTx/>
                <a:uFillTx/>
                <a:latin typeface="Arial"/>
                <a:ea typeface="+mn-ea"/>
                <a:cs typeface="Arial"/>
              </a:rPr>
              <a:t>Es posible que tenga gastos diferentes o adicionales en función de su plan. </a:t>
            </a:r>
            <a:r>
              <a:rPr kumimoji="0" lang="es-US" sz="1800" b="0" i="0" u="none" strike="noStrike" cap="none" normalizeH="0" noProof="0" dirty="0">
                <a:ln>
                  <a:noFill/>
                </a:ln>
                <a:solidFill>
                  <a:srgbClr val="00529B"/>
                </a:solidFill>
                <a:effectLst/>
                <a:uLnTx/>
                <a:uFillTx/>
                <a:latin typeface="Arial"/>
                <a:ea typeface="+mn-ea"/>
                <a:cs typeface="Arial"/>
              </a:rPr>
              <a:t>Para obtener información sobre los costos, póngase en contacto con su plan.</a:t>
            </a:r>
          </a:p>
        </p:txBody>
      </p:sp>
      <p:sp>
        <p:nvSpPr>
          <p:cNvPr id="12" name="Text Placeholder 11">
            <a:extLst>
              <a:ext uri="{FF2B5EF4-FFF2-40B4-BE49-F238E27FC236}">
                <a16:creationId xmlns:a16="http://schemas.microsoft.com/office/drawing/2014/main" id="{CB5DF6B1-9A29-B17C-1E03-9FBF6FA1D125}"/>
              </a:ext>
            </a:extLst>
          </p:cNvPr>
          <p:cNvSpPr>
            <a:spLocks noGrp="1"/>
          </p:cNvSpPr>
          <p:nvPr>
            <p:ph type="body" sz="quarter" idx="19"/>
          </p:nvPr>
        </p:nvSpPr>
        <p:spPr>
          <a:xfrm>
            <a:off x="821988" y="4990321"/>
            <a:ext cx="4965192" cy="1097280"/>
          </a:xfrm>
          <a:prstGeom prst="roundRect">
            <a:avLst/>
          </a:prstGeom>
          <a:ln w="38100">
            <a:solidFill>
              <a:srgbClr val="00529B"/>
            </a:solidFill>
          </a:ln>
        </p:spPr>
        <p:txBody>
          <a:bodyPr anchor="ctr"/>
          <a:lstStyle/>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kumimoji="0" lang="es-US" sz="1800" b="1" i="0" u="none" strike="noStrike" cap="none" normalizeH="0" baseline="0" noProof="0">
                <a:ln>
                  <a:noFill/>
                </a:ln>
                <a:solidFill>
                  <a:srgbClr val="00529B"/>
                </a:solidFill>
                <a:effectLst/>
                <a:uLnTx/>
                <a:uFillTx/>
                <a:latin typeface="Arial" panose="020B0604020202020204" pitchFamily="34" charset="0"/>
                <a:ea typeface="+mn-ea"/>
                <a:cs typeface="Arial" panose="020B0604020202020204" pitchFamily="34" charset="0"/>
              </a:rPr>
              <a:t>¿Dónde puedo obtener más información sobre los planes Medicare Advantage?</a:t>
            </a:r>
          </a:p>
        </p:txBody>
      </p:sp>
      <p:pic>
        <p:nvPicPr>
          <p:cNvPr id="57" name="Picture 56">
            <a:extLst>
              <a:ext uri="{FF2B5EF4-FFF2-40B4-BE49-F238E27FC236}">
                <a16:creationId xmlns:a16="http://schemas.microsoft.com/office/drawing/2014/main" id="{0E7C22FF-947C-B7C1-DCA3-30E31D34CD5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834848" y="5129369"/>
            <a:ext cx="310923" cy="804742"/>
          </a:xfrm>
          <a:prstGeom prst="rect">
            <a:avLst/>
          </a:prstGeom>
        </p:spPr>
      </p:pic>
      <p:sp>
        <p:nvSpPr>
          <p:cNvPr id="53" name="Text Placeholder 52">
            <a:extLst>
              <a:ext uri="{FF2B5EF4-FFF2-40B4-BE49-F238E27FC236}">
                <a16:creationId xmlns:a16="http://schemas.microsoft.com/office/drawing/2014/main" id="{A538E23F-222A-1070-3734-01C3BEE3A7C3}"/>
              </a:ext>
            </a:extLst>
          </p:cNvPr>
          <p:cNvSpPr>
            <a:spLocks noGrp="1"/>
          </p:cNvSpPr>
          <p:nvPr>
            <p:ph type="body" sz="quarter" idx="20"/>
          </p:nvPr>
        </p:nvSpPr>
        <p:spPr>
          <a:xfrm>
            <a:off x="6241108" y="4990321"/>
            <a:ext cx="4965192" cy="1097280"/>
          </a:xfrm>
          <a:prstGeom prst="roundRect">
            <a:avLst/>
          </a:prstGeom>
          <a:ln w="38100">
            <a:solidFill>
              <a:srgbClr val="FFC000"/>
            </a:solidFill>
          </a:ln>
        </p:spPr>
        <p:txBody>
          <a:bodyPr anchor="ctr"/>
          <a:lstStyle/>
          <a:p>
            <a:pPr lvl="0">
              <a:lnSpc>
                <a:spcPct val="100000"/>
              </a:lnSpc>
              <a:spcBef>
                <a:spcPts val="0"/>
              </a:spcBef>
              <a:buClrTx/>
            </a:pPr>
            <a:r>
              <a:rPr lang="es-US" sz="1800" dirty="0"/>
              <a:t>Visite </a:t>
            </a:r>
            <a:r>
              <a:rPr lang="es-US" sz="1800" dirty="0">
                <a:hlinkClick r:id="rId5"/>
              </a:rPr>
              <a:t>Medicare.gov/</a:t>
            </a:r>
            <a:r>
              <a:rPr lang="es-US" sz="1800" dirty="0" err="1">
                <a:hlinkClick r:id="rId5"/>
              </a:rPr>
              <a:t>health-drug-plans</a:t>
            </a:r>
            <a:r>
              <a:rPr lang="es-US" sz="1800" dirty="0">
                <a:hlinkClick r:id="rId5"/>
              </a:rPr>
              <a:t>/</a:t>
            </a:r>
            <a:r>
              <a:rPr lang="es-US" sz="1800" dirty="0" err="1">
                <a:hlinkClick r:id="rId5"/>
              </a:rPr>
              <a:t>health-plans</a:t>
            </a:r>
            <a:r>
              <a:rPr lang="es-US" sz="1800" dirty="0">
                <a:hlinkClick r:id="rId5"/>
              </a:rPr>
              <a:t>/</a:t>
            </a:r>
            <a:r>
              <a:rPr lang="es-US" sz="1800" dirty="0" err="1">
                <a:hlinkClick r:id="rId5"/>
              </a:rPr>
              <a:t>your</a:t>
            </a:r>
            <a:r>
              <a:rPr lang="es-US" sz="1800" dirty="0">
                <a:hlinkClick r:id="rId5"/>
              </a:rPr>
              <a:t>-</a:t>
            </a:r>
            <a:r>
              <a:rPr lang="es-US" sz="1800" dirty="0" err="1">
                <a:hlinkClick r:id="rId5"/>
              </a:rPr>
              <a:t>health</a:t>
            </a:r>
            <a:r>
              <a:rPr lang="es-US" sz="1800" dirty="0">
                <a:hlinkClick r:id="rId5"/>
              </a:rPr>
              <a:t>-plan-</a:t>
            </a:r>
            <a:r>
              <a:rPr lang="es-US" sz="1800" dirty="0" err="1">
                <a:hlinkClick r:id="rId5"/>
              </a:rPr>
              <a:t>options</a:t>
            </a:r>
            <a:r>
              <a:rPr lang="es-US" sz="1800" dirty="0"/>
              <a:t>. </a:t>
            </a:r>
          </a:p>
        </p:txBody>
      </p:sp>
      <p:sp>
        <p:nvSpPr>
          <p:cNvPr id="5" name="Slide Number Placeholder 4">
            <a:extLst>
              <a:ext uri="{FF2B5EF4-FFF2-40B4-BE49-F238E27FC236}">
                <a16:creationId xmlns:a16="http://schemas.microsoft.com/office/drawing/2014/main" id="{D7EBA7BC-943B-420B-A54D-16A0B6CEAB05}"/>
              </a:ext>
            </a:extLst>
          </p:cNvPr>
          <p:cNvSpPr>
            <a:spLocks noGrp="1"/>
          </p:cNvSpPr>
          <p:nvPr>
            <p:ph type="sldNum" sz="quarter" idx="12"/>
          </p:nvPr>
        </p:nvSpPr>
        <p:spPr/>
        <p:txBody>
          <a:bodyPr/>
          <a:lstStyle/>
          <a:p>
            <a:fld id="{48F63A3B-78C7-47BE-AE5E-E10140E04643}" type="slidenum">
              <a:rPr lang="en-US" smtClean="0"/>
              <a:t>45</a:t>
            </a:fld>
            <a:endParaRPr lang="en-US"/>
          </a:p>
        </p:txBody>
      </p:sp>
      <p:sp>
        <p:nvSpPr>
          <p:cNvPr id="2" name="Date Placeholder 1">
            <a:extLst>
              <a:ext uri="{C183D7F6-B498-43B3-948B-1728B52AA6E4}">
                <adec:decorative xmlns:adec="http://schemas.microsoft.com/office/drawing/2017/decorative" val="1"/>
              </a:ext>
            </a:extLst>
          </p:cNvPr>
          <p:cNvSpPr>
            <a:spLocks noGrp="1"/>
          </p:cNvSpPr>
          <p:nvPr>
            <p:ph type="dt" sz="half" idx="10"/>
          </p:nvPr>
        </p:nvSpPr>
        <p:spPr/>
        <p:txBody>
          <a:bodyPr/>
          <a:lstStyle/>
          <a:p>
            <a:r>
              <a:rPr lang="es-US"/>
              <a:t>Febrero de 2025</a:t>
            </a:r>
          </a:p>
        </p:txBody>
      </p:sp>
      <p:sp>
        <p:nvSpPr>
          <p:cNvPr id="13" name="Footer Placeholder 3">
            <a:extLst>
              <a:ext uri="{FF2B5EF4-FFF2-40B4-BE49-F238E27FC236}">
                <a16:creationId xmlns:a16="http://schemas.microsoft.com/office/drawing/2014/main" id="{4C44FC4E-569D-3194-734E-BB91DA7776C5}"/>
              </a:ext>
              <a:ext uri="{C183D7F6-B498-43B3-948B-1728B52AA6E4}">
                <adec:decorative xmlns:adec="http://schemas.microsoft.com/office/drawing/2017/decorative" val="1"/>
              </a:ext>
            </a:extLst>
          </p:cNvPr>
          <p:cNvSpPr>
            <a:spLocks noGrp="1"/>
          </p:cNvSpPr>
          <p:nvPr>
            <p:ph type="ftr" sz="quarter" idx="11"/>
          </p:nvPr>
        </p:nvSpPr>
        <p:spPr>
          <a:xfrm>
            <a:off x="2086378" y="6492240"/>
            <a:ext cx="9086046" cy="365125"/>
          </a:xfrm>
        </p:spPr>
        <p:txBody>
          <a:bodyPr/>
          <a:lstStyle/>
          <a:p>
            <a:r>
              <a:rPr lang="es-US" dirty="0"/>
              <a:t>Medicare para personas con enfermedad renal en etapa terminal (ESRD)</a:t>
            </a:r>
          </a:p>
        </p:txBody>
      </p:sp>
    </p:spTree>
    <p:custDataLst>
      <p:tags r:id="rId1"/>
    </p:custDataLst>
    <p:extLst>
      <p:ext uri="{BB962C8B-B14F-4D97-AF65-F5344CB8AC3E}">
        <p14:creationId xmlns:p14="http://schemas.microsoft.com/office/powerpoint/2010/main" val="2597752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7">
                                            <p:bg/>
                                          </p:spTgt>
                                        </p:tgtEl>
                                        <p:attrNameLst>
                                          <p:attrName>style.visibility</p:attrName>
                                        </p:attrNameLst>
                                      </p:cBhvr>
                                      <p:to>
                                        <p:strVal val="visible"/>
                                      </p:to>
                                    </p:set>
                                    <p:animEffect transition="in" filter="wipe(left)">
                                      <p:cBhvr>
                                        <p:cTn id="13" dur="500"/>
                                        <p:tgtEl>
                                          <p:spTgt spid="7">
                                            <p:bg/>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Effect transition="in" filter="wipe(left)">
                                      <p:cBhvr>
                                        <p:cTn id="16" dur="500"/>
                                        <p:tgtEl>
                                          <p:spTgt spid="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bg/>
                                          </p:spTgt>
                                        </p:tgtEl>
                                        <p:attrNameLst>
                                          <p:attrName>style.visibility</p:attrName>
                                        </p:attrNameLst>
                                      </p:cBhvr>
                                      <p:to>
                                        <p:strVal val="visible"/>
                                      </p:to>
                                    </p:set>
                                    <p:animEffect transition="in" filter="wipe(left)">
                                      <p:cBhvr>
                                        <p:cTn id="27" dur="500"/>
                                        <p:tgtEl>
                                          <p:spTgt spid="9">
                                            <p:bg/>
                                          </p:spTgt>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9">
                                            <p:txEl>
                                              <p:pRg st="0" end="0"/>
                                            </p:txEl>
                                          </p:spTgt>
                                        </p:tgtEl>
                                        <p:attrNameLst>
                                          <p:attrName>style.visibility</p:attrName>
                                        </p:attrNameLst>
                                      </p:cBhvr>
                                      <p:to>
                                        <p:strVal val="visible"/>
                                      </p:to>
                                    </p:set>
                                    <p:animEffect transition="in" filter="wipe(left)">
                                      <p:cBhvr>
                                        <p:cTn id="30" dur="500"/>
                                        <p:tgtEl>
                                          <p:spTgt spid="9">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1">
                                            <p:bg/>
                                          </p:spTgt>
                                        </p:tgtEl>
                                        <p:attrNameLst>
                                          <p:attrName>style.visibility</p:attrName>
                                        </p:attrNameLst>
                                      </p:cBhvr>
                                      <p:to>
                                        <p:strVal val="visible"/>
                                      </p:to>
                                    </p:set>
                                    <p:animEffect transition="in" filter="wipe(left)">
                                      <p:cBhvr>
                                        <p:cTn id="41" dur="500"/>
                                        <p:tgtEl>
                                          <p:spTgt spid="11">
                                            <p:bg/>
                                          </p:spTgt>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11">
                                            <p:txEl>
                                              <p:pRg st="0" end="0"/>
                                            </p:txEl>
                                          </p:spTgt>
                                        </p:tgtEl>
                                        <p:attrNameLst>
                                          <p:attrName>style.visibility</p:attrName>
                                        </p:attrNameLst>
                                      </p:cBhvr>
                                      <p:to>
                                        <p:strVal val="visible"/>
                                      </p:to>
                                    </p:set>
                                    <p:animEffect transition="in" filter="wipe(left)">
                                      <p:cBhvr>
                                        <p:cTn id="44" dur="500"/>
                                        <p:tgtEl>
                                          <p:spTgt spid="11">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53">
                                            <p:bg/>
                                          </p:spTgt>
                                        </p:tgtEl>
                                        <p:attrNameLst>
                                          <p:attrName>style.visibility</p:attrName>
                                        </p:attrNameLst>
                                      </p:cBhvr>
                                      <p:to>
                                        <p:strVal val="visible"/>
                                      </p:to>
                                    </p:set>
                                    <p:animEffect transition="in" filter="wipe(left)">
                                      <p:cBhvr>
                                        <p:cTn id="55" dur="500"/>
                                        <p:tgtEl>
                                          <p:spTgt spid="53">
                                            <p:bg/>
                                          </p:spTgt>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53">
                                            <p:txEl>
                                              <p:pRg st="0" end="0"/>
                                            </p:txEl>
                                          </p:spTgt>
                                        </p:tgtEl>
                                        <p:attrNameLst>
                                          <p:attrName>style.visibility</p:attrName>
                                        </p:attrNameLst>
                                      </p:cBhvr>
                                      <p:to>
                                        <p:strVal val="visible"/>
                                      </p:to>
                                    </p:set>
                                    <p:animEffect transition="in" filter="wipe(left)">
                                      <p:cBhvr>
                                        <p:cTn id="58" dur="500"/>
                                        <p:tgtEl>
                                          <p:spTgt spid="5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uiExpand="1" build="p" animBg="1"/>
      <p:bldP spid="8" grpId="0" uiExpand="1" animBg="1"/>
      <p:bldP spid="9" grpId="0" uiExpand="1" build="p" animBg="1"/>
      <p:bldP spid="10" grpId="0" uiExpand="1" animBg="1"/>
      <p:bldP spid="11" grpId="0" uiExpand="1" build="p" animBg="1"/>
      <p:bldP spid="12" grpId="0" uiExpand="1" animBg="1"/>
      <p:bldP spid="53" grpId="0" uiExpand="1" build="p"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13E08C-4571-025B-148E-EA9848D8FF7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28B198D-3CB1-0FA4-4943-4DE9EFE914B7}"/>
              </a:ext>
            </a:extLst>
          </p:cNvPr>
          <p:cNvSpPr>
            <a:spLocks noGrp="1"/>
          </p:cNvSpPr>
          <p:nvPr>
            <p:ph type="title"/>
          </p:nvPr>
        </p:nvSpPr>
        <p:spPr/>
        <p:txBody>
          <a:bodyPr>
            <a:noAutofit/>
          </a:bodyPr>
          <a:lstStyle/>
          <a:p>
            <a:r>
              <a:rPr kumimoji="0" lang="es-US" sz="2800" b="1" i="0" u="none" strike="noStrike" cap="none" normalizeH="0" baseline="0" noProof="0" dirty="0">
                <a:ln>
                  <a:noFill/>
                </a:ln>
                <a:solidFill>
                  <a:prstClr val="white"/>
                </a:solidFill>
                <a:effectLst/>
                <a:uLnTx/>
                <a:uFillTx/>
                <a:latin typeface="Arial Black" panose="020B0604020202020204" pitchFamily="34" charset="0"/>
                <a:ea typeface="+mj-ea"/>
              </a:rPr>
              <a:t>Enfermedad renal en etapa terminal (ESRD) y </a:t>
            </a:r>
            <a:br>
              <a:rPr kumimoji="0" lang="es-US" sz="2800" b="1" i="0" u="none" strike="noStrike" cap="none" normalizeH="0" baseline="0" noProof="0" dirty="0">
                <a:ln>
                  <a:noFill/>
                </a:ln>
                <a:solidFill>
                  <a:prstClr val="white"/>
                </a:solidFill>
                <a:effectLst/>
                <a:uLnTx/>
                <a:uFillTx/>
                <a:latin typeface="Arial Black" panose="020B0604020202020204" pitchFamily="34" charset="0"/>
                <a:ea typeface="+mj-ea"/>
              </a:rPr>
            </a:br>
            <a:r>
              <a:rPr kumimoji="0" lang="es-US" sz="2800" b="1" i="0" u="none" strike="noStrike" cap="none" normalizeH="0" baseline="0" noProof="0" dirty="0">
                <a:ln>
                  <a:noFill/>
                </a:ln>
                <a:solidFill>
                  <a:prstClr val="white"/>
                </a:solidFill>
                <a:effectLst/>
                <a:uLnTx/>
                <a:uFillTx/>
                <a:latin typeface="Arial Black" panose="020B0604020202020204" pitchFamily="34" charset="0"/>
                <a:ea typeface="+mj-ea"/>
              </a:rPr>
              <a:t>cobertura de Medicare para medicamentos recetados</a:t>
            </a:r>
          </a:p>
        </p:txBody>
      </p:sp>
      <p:sp>
        <p:nvSpPr>
          <p:cNvPr id="6" name="Text Placeholder 5">
            <a:extLst>
              <a:ext uri="{FF2B5EF4-FFF2-40B4-BE49-F238E27FC236}">
                <a16:creationId xmlns:a16="http://schemas.microsoft.com/office/drawing/2014/main" id="{08F1A693-833D-824D-2D7A-13FEA24C6EFE}"/>
              </a:ext>
            </a:extLst>
          </p:cNvPr>
          <p:cNvSpPr>
            <a:spLocks noGrp="1"/>
          </p:cNvSpPr>
          <p:nvPr>
            <p:ph type="body" sz="quarter" idx="13"/>
          </p:nvPr>
        </p:nvSpPr>
        <p:spPr>
          <a:xfrm>
            <a:off x="809956" y="1289319"/>
            <a:ext cx="4965192" cy="1005840"/>
          </a:xfrm>
          <a:prstGeom prst="roundRect">
            <a:avLst/>
          </a:prstGeom>
          <a:ln w="38100">
            <a:solidFill>
              <a:srgbClr val="00529B"/>
            </a:solidFill>
          </a:ln>
        </p:spPr>
        <p:txBody>
          <a:bodyPr anchor="ctr"/>
          <a:lstStyle/>
          <a:p>
            <a:pPr marL="0" lvl="0" indent="0">
              <a:lnSpc>
                <a:spcPct val="100000"/>
              </a:lnSpc>
              <a:spcBef>
                <a:spcPts val="0"/>
              </a:spcBef>
              <a:buClrTx/>
              <a:buNone/>
            </a:pPr>
            <a:r>
              <a:rPr lang="es-US" sz="1800" b="1" dirty="0"/>
              <a:t>¿Soy elegible para la cobertura de medicamentos de Medicare (Parte D)?</a:t>
            </a:r>
          </a:p>
        </p:txBody>
      </p:sp>
      <p:pic>
        <p:nvPicPr>
          <p:cNvPr id="54" name="Picture 53">
            <a:extLst>
              <a:ext uri="{FF2B5EF4-FFF2-40B4-BE49-F238E27FC236}">
                <a16:creationId xmlns:a16="http://schemas.microsoft.com/office/drawing/2014/main" id="{165000B8-9C41-5EC0-F647-D17257BC5C4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834848" y="1437601"/>
            <a:ext cx="310923" cy="804742"/>
          </a:xfrm>
          <a:prstGeom prst="rect">
            <a:avLst/>
          </a:prstGeom>
        </p:spPr>
      </p:pic>
      <p:sp>
        <p:nvSpPr>
          <p:cNvPr id="7" name="Text Placeholder 6">
            <a:extLst>
              <a:ext uri="{FF2B5EF4-FFF2-40B4-BE49-F238E27FC236}">
                <a16:creationId xmlns:a16="http://schemas.microsoft.com/office/drawing/2014/main" id="{2B5D31BC-D267-0B41-45D7-4B9013CA7ADF}"/>
              </a:ext>
            </a:extLst>
          </p:cNvPr>
          <p:cNvSpPr>
            <a:spLocks noGrp="1"/>
          </p:cNvSpPr>
          <p:nvPr>
            <p:ph type="body" sz="quarter" idx="14"/>
          </p:nvPr>
        </p:nvSpPr>
        <p:spPr>
          <a:xfrm>
            <a:off x="6241108" y="1271057"/>
            <a:ext cx="4965192" cy="1005840"/>
          </a:xfrm>
          <a:prstGeom prst="roundRect">
            <a:avLst/>
          </a:prstGeom>
          <a:ln w="38100">
            <a:solidFill>
              <a:srgbClr val="FFC000"/>
            </a:solidFill>
          </a:ln>
        </p:spPr>
        <p:txBody>
          <a:bodyPr anchor="ctr">
            <a:normAutofit lnSpcReduction="10000"/>
          </a:bodyPr>
          <a:lstStyle/>
          <a:p>
            <a:pPr marL="0" indent="0">
              <a:lnSpc>
                <a:spcPct val="100000"/>
              </a:lnSpc>
              <a:spcBef>
                <a:spcPts val="0"/>
              </a:spcBef>
              <a:buClrTx/>
              <a:buNone/>
              <a:defRPr/>
            </a:pPr>
            <a:r>
              <a:rPr lang="es-US" sz="1800" dirty="0"/>
              <a:t>Todos los beneficiarios de Medicare tienen derecho a la cobertura de medicamentos </a:t>
            </a:r>
            <a:br>
              <a:rPr lang="es-US" sz="1800" dirty="0"/>
            </a:br>
            <a:r>
              <a:rPr lang="es-US" sz="1800" dirty="0"/>
              <a:t>de Medicare. </a:t>
            </a:r>
          </a:p>
        </p:txBody>
      </p:sp>
      <p:sp>
        <p:nvSpPr>
          <p:cNvPr id="8" name="Text Placeholder 7">
            <a:extLst>
              <a:ext uri="{FF2B5EF4-FFF2-40B4-BE49-F238E27FC236}">
                <a16:creationId xmlns:a16="http://schemas.microsoft.com/office/drawing/2014/main" id="{37ECCE4D-DEF4-1C9D-4663-8A657CDE904F}"/>
              </a:ext>
            </a:extLst>
          </p:cNvPr>
          <p:cNvSpPr>
            <a:spLocks noGrp="1"/>
          </p:cNvSpPr>
          <p:nvPr>
            <p:ph type="body" sz="quarter" idx="15"/>
          </p:nvPr>
        </p:nvSpPr>
        <p:spPr>
          <a:xfrm>
            <a:off x="809956" y="2460154"/>
            <a:ext cx="4965192" cy="1583185"/>
          </a:xfrm>
          <a:prstGeom prst="roundRect">
            <a:avLst/>
          </a:prstGeom>
          <a:ln w="38100">
            <a:solidFill>
              <a:srgbClr val="00529B"/>
            </a:solidFill>
          </a:ln>
        </p:spPr>
        <p:txBody>
          <a:bodyPr anchor="ctr"/>
          <a:lstStyle/>
          <a:p>
            <a:pPr marL="0" lvl="0" indent="0">
              <a:lnSpc>
                <a:spcPct val="100000"/>
              </a:lnSpc>
              <a:spcBef>
                <a:spcPts val="0"/>
              </a:spcBef>
              <a:buClrTx/>
              <a:buNone/>
              <a:defRPr/>
            </a:pPr>
            <a:r>
              <a:rPr lang="es-US" sz="1800" b="1"/>
              <a:t>¿Cómo obtengo la cobertura?</a:t>
            </a:r>
          </a:p>
        </p:txBody>
      </p:sp>
      <p:pic>
        <p:nvPicPr>
          <p:cNvPr id="55" name="Picture 54">
            <a:extLst>
              <a:ext uri="{FF2B5EF4-FFF2-40B4-BE49-F238E27FC236}">
                <a16:creationId xmlns:a16="http://schemas.microsoft.com/office/drawing/2014/main" id="{7EA58B17-D518-C326-FA6D-C2D873D9CB7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834848" y="2650833"/>
            <a:ext cx="310923" cy="1163178"/>
          </a:xfrm>
          <a:prstGeom prst="rect">
            <a:avLst/>
          </a:prstGeom>
        </p:spPr>
      </p:pic>
      <p:sp>
        <p:nvSpPr>
          <p:cNvPr id="9" name="Text Placeholder 8">
            <a:extLst>
              <a:ext uri="{FF2B5EF4-FFF2-40B4-BE49-F238E27FC236}">
                <a16:creationId xmlns:a16="http://schemas.microsoft.com/office/drawing/2014/main" id="{DEF8F038-6061-9428-8BF9-2BA03BCE179E}"/>
              </a:ext>
            </a:extLst>
          </p:cNvPr>
          <p:cNvSpPr>
            <a:spLocks noGrp="1"/>
          </p:cNvSpPr>
          <p:nvPr>
            <p:ph type="body" sz="quarter" idx="16"/>
          </p:nvPr>
        </p:nvSpPr>
        <p:spPr>
          <a:xfrm>
            <a:off x="6241108" y="2460155"/>
            <a:ext cx="4965192" cy="1583185"/>
          </a:xfrm>
          <a:prstGeom prst="roundRect">
            <a:avLst/>
          </a:prstGeom>
          <a:ln w="38100">
            <a:solidFill>
              <a:srgbClr val="FFC000"/>
            </a:solidFill>
          </a:ln>
        </p:spPr>
        <p:txBody>
          <a:bodyPr anchor="ctr">
            <a:noAutofit/>
          </a:bodyPr>
          <a:lstStyle/>
          <a:p>
            <a:pPr marL="285750" lvl="0" indent="-285750">
              <a:spcBef>
                <a:spcPts val="0"/>
              </a:spcBef>
              <a:spcAft>
                <a:spcPts val="300"/>
              </a:spcAft>
              <a:buClrTx/>
              <a:defRPr/>
            </a:pPr>
            <a:r>
              <a:rPr lang="es-US" sz="1600" dirty="0"/>
              <a:t>Si tiene Medicare Original, debe inscribirse en un plan para obtener cobertura de medicamentos.</a:t>
            </a:r>
          </a:p>
          <a:p>
            <a:pPr marL="285750" lvl="0" indent="-285750">
              <a:spcBef>
                <a:spcPts val="0"/>
              </a:spcBef>
              <a:spcAft>
                <a:spcPts val="600"/>
              </a:spcAft>
              <a:buClrTx/>
              <a:defRPr/>
            </a:pPr>
            <a:r>
              <a:rPr lang="es-US" sz="1600" dirty="0"/>
              <a:t>Si se inscribe en un plan Medicare </a:t>
            </a:r>
            <a:r>
              <a:rPr lang="es-US" sz="1600" dirty="0" err="1"/>
              <a:t>Advantage</a:t>
            </a:r>
            <a:r>
              <a:rPr lang="es-US" sz="1600" dirty="0"/>
              <a:t> con cobertura de medicamentos, obtendrá esta cobertura a través de su plan.</a:t>
            </a:r>
          </a:p>
        </p:txBody>
      </p:sp>
      <p:sp>
        <p:nvSpPr>
          <p:cNvPr id="10" name="Text Placeholder 9">
            <a:extLst>
              <a:ext uri="{FF2B5EF4-FFF2-40B4-BE49-F238E27FC236}">
                <a16:creationId xmlns:a16="http://schemas.microsoft.com/office/drawing/2014/main" id="{8F2FA734-1445-DA2D-C5D9-A6D200CF25C5}"/>
              </a:ext>
            </a:extLst>
          </p:cNvPr>
          <p:cNvSpPr>
            <a:spLocks noGrp="1"/>
          </p:cNvSpPr>
          <p:nvPr>
            <p:ph type="body" sz="quarter" idx="17"/>
          </p:nvPr>
        </p:nvSpPr>
        <p:spPr>
          <a:xfrm>
            <a:off x="809956" y="4170321"/>
            <a:ext cx="4965192" cy="1005840"/>
          </a:xfrm>
          <a:prstGeom prst="roundRect">
            <a:avLst/>
          </a:prstGeom>
          <a:ln w="38100">
            <a:solidFill>
              <a:srgbClr val="00529B"/>
            </a:solidFill>
          </a:ln>
        </p:spPr>
        <p:txBody>
          <a:bodyPr anchor="ctr">
            <a:normAutofit lnSpcReduction="10000"/>
          </a:bodyPr>
          <a:lstStyle/>
          <a:p>
            <a:pPr lvl="0">
              <a:lnSpc>
                <a:spcPct val="100000"/>
              </a:lnSpc>
              <a:spcBef>
                <a:spcPts val="0"/>
              </a:spcBef>
              <a:buClrTx/>
            </a:pPr>
            <a:r>
              <a:rPr lang="es-US" sz="1800" b="1"/>
              <a:t>Si padezco ESRD, ¿puedo inscribirme en la cobertura de medicamentos de Medicare?</a:t>
            </a:r>
          </a:p>
        </p:txBody>
      </p:sp>
      <p:pic>
        <p:nvPicPr>
          <p:cNvPr id="56" name="Picture 55">
            <a:extLst>
              <a:ext uri="{FF2B5EF4-FFF2-40B4-BE49-F238E27FC236}">
                <a16:creationId xmlns:a16="http://schemas.microsoft.com/office/drawing/2014/main" id="{EB2F24C5-2ED5-3BE1-536F-7ED59F2A84A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834848" y="4278583"/>
            <a:ext cx="310923" cy="804742"/>
          </a:xfrm>
          <a:prstGeom prst="rect">
            <a:avLst/>
          </a:prstGeom>
        </p:spPr>
      </p:pic>
      <p:sp>
        <p:nvSpPr>
          <p:cNvPr id="11" name="Text Placeholder 10">
            <a:extLst>
              <a:ext uri="{FF2B5EF4-FFF2-40B4-BE49-F238E27FC236}">
                <a16:creationId xmlns:a16="http://schemas.microsoft.com/office/drawing/2014/main" id="{C515561A-5587-6A21-0F44-248D05138256}"/>
              </a:ext>
            </a:extLst>
          </p:cNvPr>
          <p:cNvSpPr>
            <a:spLocks noGrp="1"/>
          </p:cNvSpPr>
          <p:nvPr>
            <p:ph type="body" sz="quarter" idx="18"/>
          </p:nvPr>
        </p:nvSpPr>
        <p:spPr>
          <a:xfrm>
            <a:off x="6241108" y="4170321"/>
            <a:ext cx="4965192" cy="1005840"/>
          </a:xfrm>
          <a:prstGeom prst="roundRect">
            <a:avLst/>
          </a:prstGeom>
          <a:ln w="38100">
            <a:solidFill>
              <a:srgbClr val="FFC000"/>
            </a:solidFill>
          </a:ln>
        </p:spPr>
        <p:txBody>
          <a:bodyPr anchor="ctr">
            <a:normAutofit/>
          </a:bodyPr>
          <a:lstStyle/>
          <a:p>
            <a:pPr lvl="0">
              <a:lnSpc>
                <a:spcPct val="100000"/>
              </a:lnSpc>
              <a:spcBef>
                <a:spcPts val="0"/>
              </a:spcBef>
              <a:buClrTx/>
              <a:defRPr/>
            </a:pPr>
            <a:r>
              <a:rPr lang="es-US" sz="1800" dirty="0"/>
              <a:t>Sí. Su primera oportunidad para inscribirse será durante el Período de Inscripción Inicial.</a:t>
            </a:r>
          </a:p>
        </p:txBody>
      </p:sp>
      <p:sp>
        <p:nvSpPr>
          <p:cNvPr id="12" name="Text Placeholder 11">
            <a:extLst>
              <a:ext uri="{FF2B5EF4-FFF2-40B4-BE49-F238E27FC236}">
                <a16:creationId xmlns:a16="http://schemas.microsoft.com/office/drawing/2014/main" id="{C7329B2A-D861-82E1-3A60-FA08D74C5EDD}"/>
              </a:ext>
            </a:extLst>
          </p:cNvPr>
          <p:cNvSpPr>
            <a:spLocks noGrp="1"/>
          </p:cNvSpPr>
          <p:nvPr>
            <p:ph type="body" sz="quarter" idx="19"/>
          </p:nvPr>
        </p:nvSpPr>
        <p:spPr>
          <a:xfrm>
            <a:off x="809956" y="5303142"/>
            <a:ext cx="4965192" cy="1005840"/>
          </a:xfrm>
          <a:prstGeom prst="roundRect">
            <a:avLst/>
          </a:prstGeom>
          <a:ln w="38100">
            <a:solidFill>
              <a:srgbClr val="00529B"/>
            </a:solidFill>
          </a:ln>
        </p:spPr>
        <p:txBody>
          <a:bodyPr anchor="ctr"/>
          <a:lstStyle/>
          <a:p>
            <a:pPr lvl="0">
              <a:lnSpc>
                <a:spcPct val="100000"/>
              </a:lnSpc>
              <a:spcBef>
                <a:spcPts val="0"/>
              </a:spcBef>
              <a:buClrTx/>
              <a:defRPr/>
            </a:pPr>
            <a:r>
              <a:rPr lang="es-US" sz="1800" b="1" dirty="0"/>
              <a:t>¿Puedo obtener ayuda para pagar la cobertura de medicamentos de Medicare?</a:t>
            </a:r>
          </a:p>
        </p:txBody>
      </p:sp>
      <p:pic>
        <p:nvPicPr>
          <p:cNvPr id="57" name="Picture 56">
            <a:extLst>
              <a:ext uri="{FF2B5EF4-FFF2-40B4-BE49-F238E27FC236}">
                <a16:creationId xmlns:a16="http://schemas.microsoft.com/office/drawing/2014/main" id="{E67DAA6A-FF7D-2E2A-1A09-FBC4467ABA7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834848" y="5442190"/>
            <a:ext cx="310923" cy="804742"/>
          </a:xfrm>
          <a:prstGeom prst="rect">
            <a:avLst/>
          </a:prstGeom>
        </p:spPr>
      </p:pic>
      <p:sp>
        <p:nvSpPr>
          <p:cNvPr id="53" name="Text Placeholder 52">
            <a:extLst>
              <a:ext uri="{FF2B5EF4-FFF2-40B4-BE49-F238E27FC236}">
                <a16:creationId xmlns:a16="http://schemas.microsoft.com/office/drawing/2014/main" id="{01767510-F324-301D-E01F-4539ADE9FE50}"/>
              </a:ext>
            </a:extLst>
          </p:cNvPr>
          <p:cNvSpPr>
            <a:spLocks noGrp="1"/>
          </p:cNvSpPr>
          <p:nvPr>
            <p:ph type="body" sz="quarter" idx="20"/>
          </p:nvPr>
        </p:nvSpPr>
        <p:spPr>
          <a:xfrm>
            <a:off x="6241108" y="5303142"/>
            <a:ext cx="4965192" cy="1005840"/>
          </a:xfrm>
          <a:prstGeom prst="roundRect">
            <a:avLst/>
          </a:prstGeom>
          <a:ln w="38100">
            <a:solidFill>
              <a:srgbClr val="FFC000"/>
            </a:solidFill>
          </a:ln>
        </p:spPr>
        <p:txBody>
          <a:bodyPr anchor="ctr">
            <a:normAutofit lnSpcReduction="10000"/>
          </a:bodyPr>
          <a:lstStyle/>
          <a:p>
            <a:pPr lvl="0">
              <a:lnSpc>
                <a:spcPct val="100000"/>
              </a:lnSpc>
              <a:spcBef>
                <a:spcPts val="0"/>
              </a:spcBef>
              <a:buClrTx/>
            </a:pPr>
            <a:r>
              <a:rPr lang="es-US" sz="1800" dirty="0"/>
              <a:t>Es posible que pueda obtener Ayuda Adicional para pagar los costos de sus medicamentos de Medicare.</a:t>
            </a:r>
          </a:p>
        </p:txBody>
      </p:sp>
      <p:sp>
        <p:nvSpPr>
          <p:cNvPr id="5" name="Slide Number Placeholder 4">
            <a:extLst>
              <a:ext uri="{FF2B5EF4-FFF2-40B4-BE49-F238E27FC236}">
                <a16:creationId xmlns:a16="http://schemas.microsoft.com/office/drawing/2014/main" id="{D089A8FD-BE9A-A051-126A-598310591241}"/>
              </a:ext>
            </a:extLst>
          </p:cNvPr>
          <p:cNvSpPr>
            <a:spLocks noGrp="1"/>
          </p:cNvSpPr>
          <p:nvPr>
            <p:ph type="sldNum" sz="quarter" idx="12"/>
          </p:nvPr>
        </p:nvSpPr>
        <p:spPr/>
        <p:txBody>
          <a:bodyPr/>
          <a:lstStyle/>
          <a:p>
            <a:fld id="{48F63A3B-78C7-47BE-AE5E-E10140E04643}" type="slidenum">
              <a:rPr lang="en-US" smtClean="0"/>
              <a:t>46</a:t>
            </a:fld>
            <a:endParaRPr lang="en-US"/>
          </a:p>
        </p:txBody>
      </p:sp>
      <p:sp>
        <p:nvSpPr>
          <p:cNvPr id="2" name="Date Placeholder 1">
            <a:extLst>
              <a:ext uri="{FF2B5EF4-FFF2-40B4-BE49-F238E27FC236}">
                <a16:creationId xmlns:a16="http://schemas.microsoft.com/office/drawing/2014/main" id="{B3D8CA12-2FDF-B676-1E90-8328A0451066}"/>
              </a:ext>
              <a:ext uri="{C183D7F6-B498-43B3-948B-1728B52AA6E4}">
                <adec:decorative xmlns:adec="http://schemas.microsoft.com/office/drawing/2017/decorative" val="1"/>
              </a:ext>
            </a:extLst>
          </p:cNvPr>
          <p:cNvSpPr>
            <a:spLocks noGrp="1"/>
          </p:cNvSpPr>
          <p:nvPr>
            <p:ph type="dt" sz="half" idx="10"/>
          </p:nvPr>
        </p:nvSpPr>
        <p:spPr/>
        <p:txBody>
          <a:bodyPr/>
          <a:lstStyle/>
          <a:p>
            <a:r>
              <a:rPr lang="es-US"/>
              <a:t>Febrero de 2025</a:t>
            </a:r>
          </a:p>
        </p:txBody>
      </p:sp>
      <p:sp>
        <p:nvSpPr>
          <p:cNvPr id="13" name="Footer Placeholder 3">
            <a:extLst>
              <a:ext uri="{FF2B5EF4-FFF2-40B4-BE49-F238E27FC236}">
                <a16:creationId xmlns:a16="http://schemas.microsoft.com/office/drawing/2014/main" id="{6CD286E1-ACAC-4862-0242-28732C76A648}"/>
              </a:ext>
              <a:ext uri="{C183D7F6-B498-43B3-948B-1728B52AA6E4}">
                <adec:decorative xmlns:adec="http://schemas.microsoft.com/office/drawing/2017/decorative" val="1"/>
              </a:ext>
            </a:extLst>
          </p:cNvPr>
          <p:cNvSpPr>
            <a:spLocks noGrp="1"/>
          </p:cNvSpPr>
          <p:nvPr>
            <p:ph type="ftr" sz="quarter" idx="11"/>
          </p:nvPr>
        </p:nvSpPr>
        <p:spPr>
          <a:xfrm>
            <a:off x="2086378" y="6492240"/>
            <a:ext cx="9086046" cy="365125"/>
          </a:xfrm>
        </p:spPr>
        <p:txBody>
          <a:bodyPr/>
          <a:lstStyle/>
          <a:p>
            <a:r>
              <a:rPr lang="es-US" dirty="0"/>
              <a:t>Medicare para personas con enfermedad renal en etapa terminal (ESRD)</a:t>
            </a:r>
          </a:p>
        </p:txBody>
      </p:sp>
    </p:spTree>
    <p:custDataLst>
      <p:tags r:id="rId1"/>
    </p:custDataLst>
    <p:extLst>
      <p:ext uri="{BB962C8B-B14F-4D97-AF65-F5344CB8AC3E}">
        <p14:creationId xmlns:p14="http://schemas.microsoft.com/office/powerpoint/2010/main" val="2167403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7">
                                            <p:bg/>
                                          </p:spTgt>
                                        </p:tgtEl>
                                        <p:attrNameLst>
                                          <p:attrName>style.visibility</p:attrName>
                                        </p:attrNameLst>
                                      </p:cBhvr>
                                      <p:to>
                                        <p:strVal val="visible"/>
                                      </p:to>
                                    </p:set>
                                    <p:animEffect transition="in" filter="wipe(left)">
                                      <p:cBhvr>
                                        <p:cTn id="13" dur="500"/>
                                        <p:tgtEl>
                                          <p:spTgt spid="7">
                                            <p:bg/>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Effect transition="in" filter="wipe(left)">
                                      <p:cBhvr>
                                        <p:cTn id="16" dur="500"/>
                                        <p:tgtEl>
                                          <p:spTgt spid="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bg/>
                                          </p:spTgt>
                                        </p:tgtEl>
                                        <p:attrNameLst>
                                          <p:attrName>style.visibility</p:attrName>
                                        </p:attrNameLst>
                                      </p:cBhvr>
                                      <p:to>
                                        <p:strVal val="visible"/>
                                      </p:to>
                                    </p:set>
                                    <p:animEffect transition="in" filter="wipe(left)">
                                      <p:cBhvr>
                                        <p:cTn id="27" dur="500"/>
                                        <p:tgtEl>
                                          <p:spTgt spid="9">
                                            <p:bg/>
                                          </p:spTgt>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9">
                                            <p:txEl>
                                              <p:pRg st="0" end="0"/>
                                            </p:txEl>
                                          </p:spTgt>
                                        </p:tgtEl>
                                        <p:attrNameLst>
                                          <p:attrName>style.visibility</p:attrName>
                                        </p:attrNameLst>
                                      </p:cBhvr>
                                      <p:to>
                                        <p:strVal val="visible"/>
                                      </p:to>
                                    </p:set>
                                    <p:animEffect transition="in" filter="wipe(left)">
                                      <p:cBhvr>
                                        <p:cTn id="30" dur="500"/>
                                        <p:tgtEl>
                                          <p:spTgt spid="9">
                                            <p:txEl>
                                              <p:pRg st="0" end="0"/>
                                            </p:txEl>
                                          </p:spTgt>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9">
                                            <p:txEl>
                                              <p:pRg st="1" end="1"/>
                                            </p:txEl>
                                          </p:spTgt>
                                        </p:tgtEl>
                                        <p:attrNameLst>
                                          <p:attrName>style.visibility</p:attrName>
                                        </p:attrNameLst>
                                      </p:cBhvr>
                                      <p:to>
                                        <p:strVal val="visible"/>
                                      </p:to>
                                    </p:set>
                                    <p:animEffect transition="in" filter="wipe(left)">
                                      <p:cBhvr>
                                        <p:cTn id="33" dur="500"/>
                                        <p:tgtEl>
                                          <p:spTgt spid="9">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56"/>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1">
                                            <p:bg/>
                                          </p:spTgt>
                                        </p:tgtEl>
                                        <p:attrNameLst>
                                          <p:attrName>style.visibility</p:attrName>
                                        </p:attrNameLst>
                                      </p:cBhvr>
                                      <p:to>
                                        <p:strVal val="visible"/>
                                      </p:to>
                                    </p:set>
                                    <p:animEffect transition="in" filter="wipe(left)">
                                      <p:cBhvr>
                                        <p:cTn id="44" dur="500"/>
                                        <p:tgtEl>
                                          <p:spTgt spid="11">
                                            <p:bg/>
                                          </p:spTgt>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11">
                                            <p:txEl>
                                              <p:pRg st="0" end="0"/>
                                            </p:txEl>
                                          </p:spTgt>
                                        </p:tgtEl>
                                        <p:attrNameLst>
                                          <p:attrName>style.visibility</p:attrName>
                                        </p:attrNameLst>
                                      </p:cBhvr>
                                      <p:to>
                                        <p:strVal val="visible"/>
                                      </p:to>
                                    </p:set>
                                    <p:animEffect transition="in" filter="wipe(left)">
                                      <p:cBhvr>
                                        <p:cTn id="47" dur="500"/>
                                        <p:tgtEl>
                                          <p:spTgt spid="11">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57"/>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12"/>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53">
                                            <p:bg/>
                                          </p:spTgt>
                                        </p:tgtEl>
                                        <p:attrNameLst>
                                          <p:attrName>style.visibility</p:attrName>
                                        </p:attrNameLst>
                                      </p:cBhvr>
                                      <p:to>
                                        <p:strVal val="visible"/>
                                      </p:to>
                                    </p:set>
                                    <p:animEffect transition="in" filter="wipe(left)">
                                      <p:cBhvr>
                                        <p:cTn id="58" dur="500"/>
                                        <p:tgtEl>
                                          <p:spTgt spid="53">
                                            <p:bg/>
                                          </p:spTgt>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53">
                                            <p:txEl>
                                              <p:pRg st="0" end="0"/>
                                            </p:txEl>
                                          </p:spTgt>
                                        </p:tgtEl>
                                        <p:attrNameLst>
                                          <p:attrName>style.visibility</p:attrName>
                                        </p:attrNameLst>
                                      </p:cBhvr>
                                      <p:to>
                                        <p:strVal val="visible"/>
                                      </p:to>
                                    </p:set>
                                    <p:animEffect transition="in" filter="wipe(left)">
                                      <p:cBhvr>
                                        <p:cTn id="61" dur="500"/>
                                        <p:tgtEl>
                                          <p:spTgt spid="5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uiExpand="1" build="p" animBg="1"/>
      <p:bldP spid="8" grpId="0" uiExpand="1" animBg="1"/>
      <p:bldP spid="9" grpId="0" uiExpand="1" build="p" animBg="1"/>
      <p:bldP spid="10" grpId="0" uiExpand="1" animBg="1"/>
      <p:bldP spid="11" grpId="0" uiExpand="1" build="p" animBg="1"/>
      <p:bldP spid="12" grpId="0" uiExpand="1" animBg="1"/>
      <p:bldP spid="53" grpId="0" uiExpand="1" build="p"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2491" y="422602"/>
            <a:ext cx="9507017" cy="719643"/>
          </a:xfrm>
        </p:spPr>
        <p:txBody>
          <a:bodyPr>
            <a:normAutofit/>
          </a:bodyPr>
          <a:lstStyle/>
          <a:p>
            <a:pPr algn="ctr"/>
            <a:r>
              <a:rPr lang="es-US" sz="3000" dirty="0"/>
              <a:t>Compruebe sus conocimientos: Pregunta 6</a:t>
            </a:r>
          </a:p>
        </p:txBody>
      </p:sp>
      <p:sp>
        <p:nvSpPr>
          <p:cNvPr id="8" name="Content Placeholder 7"/>
          <p:cNvSpPr>
            <a:spLocks noGrp="1"/>
          </p:cNvSpPr>
          <p:nvPr>
            <p:ph idx="4294967295"/>
          </p:nvPr>
        </p:nvSpPr>
        <p:spPr>
          <a:xfrm>
            <a:off x="1177925" y="1796982"/>
            <a:ext cx="9836150" cy="2980291"/>
          </a:xfrm>
        </p:spPr>
        <p:txBody>
          <a:bodyPr/>
          <a:lstStyle/>
          <a:p>
            <a:pPr marL="0" lvl="0" indent="0">
              <a:lnSpc>
                <a:spcPct val="100000"/>
              </a:lnSpc>
              <a:spcBef>
                <a:spcPts val="0"/>
              </a:spcBef>
              <a:spcAft>
                <a:spcPts val="1200"/>
              </a:spcAft>
              <a:buNone/>
              <a:defRPr/>
            </a:pPr>
            <a:r>
              <a:rPr lang="es-US" sz="2400" b="1" dirty="0">
                <a:solidFill>
                  <a:srgbClr val="00529B"/>
                </a:solidFill>
              </a:rPr>
              <a:t>Si tiene menos de 65 años y tiene Medicare por ESRD, es posible que no pueda comprar la póliza del Seguro Suplementario de Medicare (</a:t>
            </a:r>
            <a:r>
              <a:rPr lang="es-US" sz="2400" b="1" dirty="0" err="1">
                <a:solidFill>
                  <a:srgbClr val="00529B"/>
                </a:solidFill>
              </a:rPr>
              <a:t>Medigap</a:t>
            </a:r>
            <a:r>
              <a:rPr lang="es-US" sz="2400" b="1" dirty="0">
                <a:solidFill>
                  <a:srgbClr val="00529B"/>
                </a:solidFill>
              </a:rPr>
              <a:t>) que desea. </a:t>
            </a:r>
          </a:p>
          <a:p>
            <a:pPr marL="341313" lvl="0" indent="-341313" defTabSz="685800">
              <a:lnSpc>
                <a:spcPct val="100000"/>
              </a:lnSpc>
              <a:spcBef>
                <a:spcPts val="600"/>
              </a:spcBef>
              <a:spcAft>
                <a:spcPts val="1200"/>
              </a:spcAft>
              <a:buFont typeface="+mj-lt"/>
              <a:buAutoNum type="alphaLcPeriod"/>
            </a:pPr>
            <a:r>
              <a:rPr lang="es-US" sz="2400" dirty="0">
                <a:solidFill>
                  <a:srgbClr val="00529B"/>
                </a:solidFill>
              </a:rPr>
              <a:t>Verdadero</a:t>
            </a:r>
          </a:p>
          <a:p>
            <a:pPr marL="341313" lvl="0" indent="-341313" defTabSz="685800">
              <a:lnSpc>
                <a:spcPct val="100000"/>
              </a:lnSpc>
              <a:spcBef>
                <a:spcPts val="600"/>
              </a:spcBef>
              <a:spcAft>
                <a:spcPts val="1200"/>
              </a:spcAft>
              <a:buFont typeface="+mj-lt"/>
              <a:buAutoNum type="alphaLcPeriod"/>
            </a:pPr>
            <a:r>
              <a:rPr lang="es-US" sz="2400" dirty="0">
                <a:solidFill>
                  <a:srgbClr val="00529B"/>
                </a:solidFill>
              </a:rPr>
              <a:t>Falso</a:t>
            </a:r>
          </a:p>
        </p:txBody>
      </p:sp>
      <p:sp>
        <p:nvSpPr>
          <p:cNvPr id="6" name="Rounded Rectangle 5" descr="Casilla verde que señala A como respuesta correcta."/>
          <p:cNvSpPr/>
          <p:nvPr/>
        </p:nvSpPr>
        <p:spPr>
          <a:xfrm>
            <a:off x="1177925" y="3106455"/>
            <a:ext cx="2053789" cy="513567"/>
          </a:xfrm>
          <a:prstGeom prst="roundRect">
            <a:avLst/>
          </a:prstGeom>
          <a:noFill/>
          <a:ln w="381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Slide Number Placeholder 4">
            <a:extLst>
              <a:ext uri="{FF2B5EF4-FFF2-40B4-BE49-F238E27FC236}">
                <a16:creationId xmlns:a16="http://schemas.microsoft.com/office/drawing/2014/main" id="{DF0E024A-93FE-4F1B-81B2-3CE14028C216}"/>
              </a:ext>
            </a:extLst>
          </p:cNvPr>
          <p:cNvSpPr>
            <a:spLocks noGrp="1"/>
          </p:cNvSpPr>
          <p:nvPr>
            <p:ph type="sldNum" sz="quarter" idx="12"/>
          </p:nvPr>
        </p:nvSpPr>
        <p:spPr>
          <a:xfrm>
            <a:off x="8610600" y="6492240"/>
            <a:ext cx="2743200" cy="365125"/>
          </a:xfrm>
        </p:spPr>
        <p:txBody>
          <a:bodyPr/>
          <a:lstStyle>
            <a:lvl1pPr>
              <a:defRPr>
                <a:solidFill>
                  <a:schemeClr val="bg1"/>
                </a:solidFill>
              </a:defRPr>
            </a:lvl1pPr>
          </a:lstStyle>
          <a:p>
            <a:fld id="{0B2D781D-8844-5940-92D1-06EF0A7F581E}" type="slidenum">
              <a:rPr lang="en-US" smtClean="0"/>
              <a:pPr/>
              <a:t>47</a:t>
            </a:fld>
            <a:endParaRPr lang="en-US"/>
          </a:p>
        </p:txBody>
      </p:sp>
      <p:sp>
        <p:nvSpPr>
          <p:cNvPr id="3" name="Date Placeholder 2">
            <a:extLst>
              <a:ext uri="{FF2B5EF4-FFF2-40B4-BE49-F238E27FC236}">
                <a16:creationId xmlns:a16="http://schemas.microsoft.com/office/drawing/2014/main" id="{86CE6B55-698C-A64E-8BEF-10148667FE28}"/>
              </a:ext>
              <a:ext uri="{C183D7F6-B498-43B3-948B-1728B52AA6E4}">
                <adec:decorative xmlns:adec="http://schemas.microsoft.com/office/drawing/2017/decorative" val="1"/>
              </a:ext>
            </a:extLst>
          </p:cNvPr>
          <p:cNvSpPr>
            <a:spLocks noGrp="1"/>
          </p:cNvSpPr>
          <p:nvPr>
            <p:ph type="dt" sz="half" idx="10"/>
          </p:nvPr>
        </p:nvSpPr>
        <p:spPr/>
        <p:txBody>
          <a:bodyPr/>
          <a:lstStyle/>
          <a:p>
            <a:r>
              <a:rPr lang="es-US"/>
              <a:t>Febrero de 2025</a:t>
            </a:r>
          </a:p>
        </p:txBody>
      </p:sp>
      <p:sp>
        <p:nvSpPr>
          <p:cNvPr id="5" name="Footer Placeholder 3">
            <a:extLst>
              <a:ext uri="{FF2B5EF4-FFF2-40B4-BE49-F238E27FC236}">
                <a16:creationId xmlns:a16="http://schemas.microsoft.com/office/drawing/2014/main" id="{A3A13712-9E62-405F-DC34-D0937A33375F}"/>
              </a:ext>
              <a:ext uri="{C183D7F6-B498-43B3-948B-1728B52AA6E4}">
                <adec:decorative xmlns:adec="http://schemas.microsoft.com/office/drawing/2017/decorative" val="1"/>
              </a:ext>
            </a:extLst>
          </p:cNvPr>
          <p:cNvSpPr>
            <a:spLocks noGrp="1"/>
          </p:cNvSpPr>
          <p:nvPr>
            <p:ph type="ftr" sz="quarter" idx="11"/>
          </p:nvPr>
        </p:nvSpPr>
        <p:spPr>
          <a:xfrm>
            <a:off x="2086378" y="6492240"/>
            <a:ext cx="9086046" cy="365125"/>
          </a:xfrm>
        </p:spPr>
        <p:txBody>
          <a:bodyPr/>
          <a:lstStyle/>
          <a:p>
            <a:r>
              <a:rPr lang="es-US" dirty="0"/>
              <a:t>Medicare para personas con enfermedad renal en etapa terminal (ESRD)</a:t>
            </a:r>
          </a:p>
        </p:txBody>
      </p:sp>
    </p:spTree>
    <p:custDataLst>
      <p:tags r:id="rId1"/>
    </p:custDataLst>
    <p:extLst>
      <p:ext uri="{BB962C8B-B14F-4D97-AF65-F5344CB8AC3E}">
        <p14:creationId xmlns:p14="http://schemas.microsoft.com/office/powerpoint/2010/main" val="1790754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US"/>
              <a:t>Lección 5</a:t>
            </a:r>
          </a:p>
        </p:txBody>
      </p:sp>
      <p:sp>
        <p:nvSpPr>
          <p:cNvPr id="5" name="Text Placeholder 4"/>
          <p:cNvSpPr>
            <a:spLocks noGrp="1"/>
          </p:cNvSpPr>
          <p:nvPr>
            <p:ph type="body" idx="1"/>
          </p:nvPr>
        </p:nvSpPr>
        <p:spPr/>
        <p:txBody>
          <a:bodyPr>
            <a:normAutofit/>
          </a:bodyPr>
          <a:lstStyle/>
          <a:p>
            <a:pPr>
              <a:lnSpc>
                <a:spcPct val="100000"/>
              </a:lnSpc>
              <a:spcBef>
                <a:spcPts val="600"/>
              </a:spcBef>
            </a:pPr>
            <a:r>
              <a:rPr lang="es-US" sz="3600"/>
              <a:t>Información adicional</a:t>
            </a:r>
          </a:p>
        </p:txBody>
      </p:sp>
    </p:spTree>
    <p:custDataLst>
      <p:tags r:id="rId1"/>
    </p:custDataLst>
    <p:extLst>
      <p:ext uri="{BB962C8B-B14F-4D97-AF65-F5344CB8AC3E}">
        <p14:creationId xmlns:p14="http://schemas.microsoft.com/office/powerpoint/2010/main" val="27831312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9D2366-8313-4B78-8478-70588F5C95B0}"/>
              </a:ext>
            </a:extLst>
          </p:cNvPr>
          <p:cNvSpPr>
            <a:spLocks noGrp="1"/>
          </p:cNvSpPr>
          <p:nvPr>
            <p:ph type="title"/>
          </p:nvPr>
        </p:nvSpPr>
        <p:spPr/>
        <p:txBody>
          <a:bodyPr anchor="ctr">
            <a:normAutofit/>
          </a:bodyPr>
          <a:lstStyle/>
          <a:p>
            <a:r>
              <a:rPr lang="es-US" sz="3000"/>
              <a:t>Objetivos de la lección 5 </a:t>
            </a:r>
          </a:p>
        </p:txBody>
      </p:sp>
      <p:sp>
        <p:nvSpPr>
          <p:cNvPr id="10" name="Text Placeholder 9">
            <a:extLst>
              <a:ext uri="{FF2B5EF4-FFF2-40B4-BE49-F238E27FC236}">
                <a16:creationId xmlns:a16="http://schemas.microsoft.com/office/drawing/2014/main" id="{49462B0C-0312-4075-AE42-47FACC105F89}"/>
              </a:ext>
            </a:extLst>
          </p:cNvPr>
          <p:cNvSpPr>
            <a:spLocks noGrp="1"/>
          </p:cNvSpPr>
          <p:nvPr>
            <p:ph type="body" sz="quarter" idx="4294967295"/>
          </p:nvPr>
        </p:nvSpPr>
        <p:spPr>
          <a:xfrm>
            <a:off x="914400" y="1371600"/>
            <a:ext cx="10074275" cy="4462463"/>
          </a:xfrm>
        </p:spPr>
        <p:txBody>
          <a:bodyPr vert="horz" lIns="91440" tIns="45720" rIns="91440" bIns="45720" rtlCol="0" anchor="t">
            <a:normAutofit/>
          </a:bodyPr>
          <a:lstStyle/>
          <a:p>
            <a:pPr marL="0" indent="0">
              <a:lnSpc>
                <a:spcPct val="100000"/>
              </a:lnSpc>
              <a:spcBef>
                <a:spcPts val="0"/>
              </a:spcBef>
              <a:spcAft>
                <a:spcPts val="1200"/>
              </a:spcAft>
              <a:buNone/>
            </a:pPr>
            <a:r>
              <a:rPr lang="es-US" sz="2800" b="1">
                <a:solidFill>
                  <a:srgbClr val="00529B"/>
                </a:solidFill>
                <a:latin typeface="Arial"/>
                <a:cs typeface="Arial"/>
              </a:rPr>
              <a:t>Al finalizar esta lección, usted podrá: </a:t>
            </a:r>
          </a:p>
          <a:p>
            <a:pPr marL="548640" indent="-274320">
              <a:lnSpc>
                <a:spcPct val="100000"/>
              </a:lnSpc>
              <a:spcBef>
                <a:spcPts val="0"/>
              </a:spcBef>
              <a:spcAft>
                <a:spcPts val="1200"/>
              </a:spcAft>
            </a:pPr>
            <a:r>
              <a:rPr lang="es-US" sz="2400">
                <a:solidFill>
                  <a:srgbClr val="00529B"/>
                </a:solidFill>
                <a:latin typeface="Arial"/>
                <a:cs typeface="Arial"/>
              </a:rPr>
              <a:t>Describir los modelos basados en episodios y enfermedades específicas de los Centros de Servicios de Medicare y Medicaid (CMS) y su finalidad.</a:t>
            </a:r>
          </a:p>
          <a:p>
            <a:pPr marL="548640" indent="-274320">
              <a:lnSpc>
                <a:spcPct val="100000"/>
              </a:lnSpc>
              <a:spcBef>
                <a:spcPts val="0"/>
              </a:spcBef>
              <a:spcAft>
                <a:spcPts val="1200"/>
              </a:spcAft>
            </a:pPr>
            <a:r>
              <a:rPr lang="es-US" sz="2400">
                <a:solidFill>
                  <a:srgbClr val="00529B"/>
                </a:solidFill>
                <a:latin typeface="Arial"/>
                <a:cs typeface="Arial"/>
              </a:rPr>
              <a:t>Describir cómo los CMS evalúan la calidad de la atención en los centros de diálisis</a:t>
            </a:r>
          </a:p>
          <a:p>
            <a:pPr marL="548640" indent="-274320">
              <a:lnSpc>
                <a:spcPct val="100000"/>
              </a:lnSpc>
              <a:spcBef>
                <a:spcPts val="0"/>
              </a:spcBef>
              <a:spcAft>
                <a:spcPts val="1200"/>
              </a:spcAft>
            </a:pPr>
            <a:r>
              <a:rPr lang="es-US" sz="2400">
                <a:solidFill>
                  <a:srgbClr val="00529B"/>
                </a:solidFill>
                <a:latin typeface="Arial"/>
                <a:cs typeface="Arial"/>
              </a:rPr>
              <a:t>Describir el Centro Nacional de Coordinación de la Enfermedad Renal en Etapa Terminal (ESRD) y su finalidad</a:t>
            </a:r>
          </a:p>
        </p:txBody>
      </p:sp>
      <p:sp>
        <p:nvSpPr>
          <p:cNvPr id="5" name="Slide Number Placeholder 4">
            <a:extLst>
              <a:ext uri="{FF2B5EF4-FFF2-40B4-BE49-F238E27FC236}">
                <a16:creationId xmlns:a16="http://schemas.microsoft.com/office/drawing/2014/main" id="{0CC9B9B3-1E8F-A649-14FC-3DCD5699A332}"/>
              </a:ext>
            </a:extLst>
          </p:cNvPr>
          <p:cNvSpPr>
            <a:spLocks noGrp="1"/>
          </p:cNvSpPr>
          <p:nvPr>
            <p:ph type="sldNum" sz="quarter" idx="12"/>
          </p:nvPr>
        </p:nvSpPr>
        <p:spPr/>
        <p:txBody>
          <a:bodyPr/>
          <a:lstStyle/>
          <a:p>
            <a:fld id="{48F63A3B-78C7-47BE-AE5E-E10140E04643}" type="slidenum">
              <a:rPr lang="en-US" smtClean="0"/>
              <a:pPr/>
              <a:t>49</a:t>
            </a:fld>
            <a:endParaRPr lang="en-US"/>
          </a:p>
        </p:txBody>
      </p:sp>
      <p:sp>
        <p:nvSpPr>
          <p:cNvPr id="2" name="Date Placeholder 1">
            <a:extLst>
              <a:ext uri="{FF2B5EF4-FFF2-40B4-BE49-F238E27FC236}">
                <a16:creationId xmlns:a16="http://schemas.microsoft.com/office/drawing/2014/main" id="{BB815F63-90F6-0735-901D-BE0DC6131BBA}"/>
              </a:ext>
              <a:ext uri="{C183D7F6-B498-43B3-948B-1728B52AA6E4}">
                <adec:decorative xmlns:adec="http://schemas.microsoft.com/office/drawing/2017/decorative" val="1"/>
              </a:ext>
            </a:extLst>
          </p:cNvPr>
          <p:cNvSpPr>
            <a:spLocks noGrp="1"/>
          </p:cNvSpPr>
          <p:nvPr>
            <p:ph type="dt" sz="half" idx="10"/>
          </p:nvPr>
        </p:nvSpPr>
        <p:spPr/>
        <p:txBody>
          <a:bodyPr/>
          <a:lstStyle/>
          <a:p>
            <a:r>
              <a:rPr lang="es-US"/>
              <a:t>Febrero de 2025</a:t>
            </a:r>
          </a:p>
        </p:txBody>
      </p:sp>
      <p:sp>
        <p:nvSpPr>
          <p:cNvPr id="6" name="Footer Placeholder 3">
            <a:extLst>
              <a:ext uri="{FF2B5EF4-FFF2-40B4-BE49-F238E27FC236}">
                <a16:creationId xmlns:a16="http://schemas.microsoft.com/office/drawing/2014/main" id="{C78FB2DE-A82C-5778-AA28-708BAC2F1224}"/>
              </a:ext>
              <a:ext uri="{C183D7F6-B498-43B3-948B-1728B52AA6E4}">
                <adec:decorative xmlns:adec="http://schemas.microsoft.com/office/drawing/2017/decorative" val="1"/>
              </a:ext>
            </a:extLst>
          </p:cNvPr>
          <p:cNvSpPr>
            <a:spLocks noGrp="1"/>
          </p:cNvSpPr>
          <p:nvPr>
            <p:ph type="ftr" sz="quarter" idx="11"/>
          </p:nvPr>
        </p:nvSpPr>
        <p:spPr>
          <a:xfrm>
            <a:off x="2086378" y="6492240"/>
            <a:ext cx="9086046" cy="365125"/>
          </a:xfrm>
        </p:spPr>
        <p:txBody>
          <a:bodyPr/>
          <a:lstStyle/>
          <a:p>
            <a:r>
              <a:rPr lang="es-US" dirty="0"/>
              <a:t>Medicare para personas con enfermedad renal en etapa terminal (ESRD)</a:t>
            </a:r>
          </a:p>
        </p:txBody>
      </p:sp>
    </p:spTree>
    <p:custDataLst>
      <p:tags r:id="rId1"/>
    </p:custDataLst>
    <p:extLst>
      <p:ext uri="{BB962C8B-B14F-4D97-AF65-F5344CB8AC3E}">
        <p14:creationId xmlns:p14="http://schemas.microsoft.com/office/powerpoint/2010/main" val="1760281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9D2366-8313-4B78-8478-70588F5C95B0}"/>
              </a:ext>
            </a:extLst>
          </p:cNvPr>
          <p:cNvSpPr>
            <a:spLocks noGrp="1"/>
          </p:cNvSpPr>
          <p:nvPr>
            <p:ph type="title"/>
          </p:nvPr>
        </p:nvSpPr>
        <p:spPr/>
        <p:txBody>
          <a:bodyPr anchor="ctr">
            <a:normAutofit/>
          </a:bodyPr>
          <a:lstStyle/>
          <a:p>
            <a:r>
              <a:rPr lang="es-US" sz="3000"/>
              <a:t>Objetivos de la lección 1 </a:t>
            </a:r>
          </a:p>
        </p:txBody>
      </p:sp>
      <p:sp>
        <p:nvSpPr>
          <p:cNvPr id="10" name="Text Placeholder 9">
            <a:extLst>
              <a:ext uri="{FF2B5EF4-FFF2-40B4-BE49-F238E27FC236}">
                <a16:creationId xmlns:a16="http://schemas.microsoft.com/office/drawing/2014/main" id="{49462B0C-0312-4075-AE42-47FACC105F89}"/>
              </a:ext>
            </a:extLst>
          </p:cNvPr>
          <p:cNvSpPr>
            <a:spLocks noGrp="1"/>
          </p:cNvSpPr>
          <p:nvPr>
            <p:ph type="body" sz="quarter" idx="4294967295"/>
          </p:nvPr>
        </p:nvSpPr>
        <p:spPr>
          <a:xfrm>
            <a:off x="914400" y="1371600"/>
            <a:ext cx="9707813" cy="4124325"/>
          </a:xfrm>
        </p:spPr>
        <p:txBody>
          <a:bodyPr vert="horz" lIns="91440" tIns="45720" rIns="91440" bIns="45720" rtlCol="0" anchor="t">
            <a:normAutofit/>
          </a:bodyPr>
          <a:lstStyle/>
          <a:p>
            <a:pPr marL="0" indent="0">
              <a:lnSpc>
                <a:spcPct val="100000"/>
              </a:lnSpc>
              <a:spcBef>
                <a:spcPts val="0"/>
              </a:spcBef>
              <a:spcAft>
                <a:spcPts val="1200"/>
              </a:spcAft>
              <a:buNone/>
            </a:pPr>
            <a:r>
              <a:rPr lang="es-US" sz="2800" b="1">
                <a:solidFill>
                  <a:srgbClr val="00529B"/>
                </a:solidFill>
                <a:latin typeface="Arial"/>
                <a:cs typeface="Arial"/>
              </a:rPr>
              <a:t>Al finalizar esta lección, usted podrá: </a:t>
            </a:r>
          </a:p>
          <a:p>
            <a:pPr marL="548640" indent="-274320">
              <a:lnSpc>
                <a:spcPct val="100000"/>
              </a:lnSpc>
              <a:spcBef>
                <a:spcPts val="0"/>
              </a:spcBef>
              <a:spcAft>
                <a:spcPts val="1200"/>
              </a:spcAft>
            </a:pPr>
            <a:r>
              <a:rPr lang="es-US" sz="2400">
                <a:solidFill>
                  <a:srgbClr val="00529B"/>
                </a:solidFill>
                <a:latin typeface="Arial"/>
                <a:cs typeface="Arial"/>
              </a:rPr>
              <a:t>Describir la ESRD y los tratamientos médicos para la ESRD</a:t>
            </a:r>
          </a:p>
          <a:p>
            <a:pPr marL="548640" indent="-274320">
              <a:lnSpc>
                <a:spcPct val="100000"/>
              </a:lnSpc>
              <a:spcBef>
                <a:spcPts val="0"/>
              </a:spcBef>
              <a:spcAft>
                <a:spcPts val="1200"/>
              </a:spcAft>
            </a:pPr>
            <a:r>
              <a:rPr lang="es-US" sz="2400">
                <a:solidFill>
                  <a:srgbClr val="00529B"/>
                </a:solidFill>
                <a:latin typeface="Arial"/>
                <a:cs typeface="Arial"/>
              </a:rPr>
              <a:t>Explicar la elegibilidad para Medicare por ESRD</a:t>
            </a:r>
          </a:p>
          <a:p>
            <a:pPr marL="548640" indent="-274320">
              <a:lnSpc>
                <a:spcPct val="100000"/>
              </a:lnSpc>
              <a:spcBef>
                <a:spcPts val="0"/>
              </a:spcBef>
              <a:spcAft>
                <a:spcPts val="1200"/>
              </a:spcAft>
            </a:pPr>
            <a:r>
              <a:rPr lang="es-US" sz="2400">
                <a:solidFill>
                  <a:srgbClr val="00529B"/>
                </a:solidFill>
                <a:latin typeface="Arial"/>
                <a:cs typeface="Arial"/>
              </a:rPr>
              <a:t>Saber a quién dirigirse si tiene preguntas sobre la elegibilidad para Medicare por ESRD</a:t>
            </a:r>
          </a:p>
        </p:txBody>
      </p:sp>
      <p:sp>
        <p:nvSpPr>
          <p:cNvPr id="5" name="Slide Number Placeholder 4">
            <a:extLst>
              <a:ext uri="{FF2B5EF4-FFF2-40B4-BE49-F238E27FC236}">
                <a16:creationId xmlns:a16="http://schemas.microsoft.com/office/drawing/2014/main" id="{6F0D8D03-3919-EBE4-DCF9-909B8ACDF152}"/>
              </a:ext>
            </a:extLst>
          </p:cNvPr>
          <p:cNvSpPr>
            <a:spLocks noGrp="1"/>
          </p:cNvSpPr>
          <p:nvPr>
            <p:ph type="sldNum" sz="quarter" idx="12"/>
          </p:nvPr>
        </p:nvSpPr>
        <p:spPr/>
        <p:txBody>
          <a:bodyPr/>
          <a:lstStyle/>
          <a:p>
            <a:fld id="{48F63A3B-78C7-47BE-AE5E-E10140E04643}" type="slidenum">
              <a:rPr lang="en-US" smtClean="0"/>
              <a:pPr/>
              <a:t>5</a:t>
            </a:fld>
            <a:endParaRPr lang="en-US"/>
          </a:p>
        </p:txBody>
      </p:sp>
      <p:sp>
        <p:nvSpPr>
          <p:cNvPr id="2" name="Date Placeholder 1">
            <a:extLst>
              <a:ext uri="{FF2B5EF4-FFF2-40B4-BE49-F238E27FC236}">
                <a16:creationId xmlns:a16="http://schemas.microsoft.com/office/drawing/2014/main" id="{696E612C-D0E2-FE55-A155-A59977D67217}"/>
              </a:ext>
              <a:ext uri="{C183D7F6-B498-43B3-948B-1728B52AA6E4}">
                <adec:decorative xmlns:adec="http://schemas.microsoft.com/office/drawing/2017/decorative" val="1"/>
              </a:ext>
            </a:extLst>
          </p:cNvPr>
          <p:cNvSpPr>
            <a:spLocks noGrp="1"/>
          </p:cNvSpPr>
          <p:nvPr>
            <p:ph type="dt" sz="half" idx="10"/>
          </p:nvPr>
        </p:nvSpPr>
        <p:spPr/>
        <p:txBody>
          <a:bodyPr/>
          <a:lstStyle/>
          <a:p>
            <a:r>
              <a:rPr lang="es-US"/>
              <a:t>Febrero de 2025</a:t>
            </a:r>
          </a:p>
        </p:txBody>
      </p:sp>
      <p:sp>
        <p:nvSpPr>
          <p:cNvPr id="6" name="Footer Placeholder 3">
            <a:extLst>
              <a:ext uri="{FF2B5EF4-FFF2-40B4-BE49-F238E27FC236}">
                <a16:creationId xmlns:a16="http://schemas.microsoft.com/office/drawing/2014/main" id="{88D698D1-87F6-CF6C-8CAA-4EA171C7A2AB}"/>
              </a:ext>
              <a:ext uri="{C183D7F6-B498-43B3-948B-1728B52AA6E4}">
                <adec:decorative xmlns:adec="http://schemas.microsoft.com/office/drawing/2017/decorative" val="1"/>
              </a:ext>
            </a:extLst>
          </p:cNvPr>
          <p:cNvSpPr>
            <a:spLocks noGrp="1"/>
          </p:cNvSpPr>
          <p:nvPr>
            <p:ph type="ftr" sz="quarter" idx="11"/>
          </p:nvPr>
        </p:nvSpPr>
        <p:spPr>
          <a:xfrm>
            <a:off x="2086378" y="6492240"/>
            <a:ext cx="9086046" cy="365125"/>
          </a:xfrm>
        </p:spPr>
        <p:txBody>
          <a:bodyPr/>
          <a:lstStyle/>
          <a:p>
            <a:r>
              <a:rPr lang="es-US" dirty="0"/>
              <a:t>Medicare para personas con enfermedad renal en etapa terminal (ESRD)</a:t>
            </a:r>
          </a:p>
        </p:txBody>
      </p:sp>
    </p:spTree>
    <p:custDataLst>
      <p:tags r:id="rId1"/>
    </p:custDataLst>
    <p:extLst>
      <p:ext uri="{BB962C8B-B14F-4D97-AF65-F5344CB8AC3E}">
        <p14:creationId xmlns:p14="http://schemas.microsoft.com/office/powerpoint/2010/main" val="3396205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Autofit/>
          </a:bodyPr>
          <a:lstStyle/>
          <a:p>
            <a:r>
              <a:rPr lang="es-US" sz="2800" dirty="0"/>
              <a:t>Modelos de pago innovadores de los CMS para </a:t>
            </a:r>
            <a:br>
              <a:rPr lang="es-US" sz="2800" dirty="0"/>
            </a:br>
            <a:r>
              <a:rPr lang="es-US" sz="2800" dirty="0"/>
              <a:t>transformar la atención renal</a:t>
            </a:r>
          </a:p>
        </p:txBody>
      </p:sp>
      <p:sp>
        <p:nvSpPr>
          <p:cNvPr id="5" name="Content Placeholder 4"/>
          <p:cNvSpPr>
            <a:spLocks noGrp="1"/>
          </p:cNvSpPr>
          <p:nvPr>
            <p:ph type="body" sz="quarter" idx="4294967295"/>
          </p:nvPr>
        </p:nvSpPr>
        <p:spPr>
          <a:xfrm>
            <a:off x="838200" y="1196236"/>
            <a:ext cx="10272712" cy="4606290"/>
          </a:xfrm>
        </p:spPr>
        <p:txBody>
          <a:bodyPr>
            <a:noAutofit/>
          </a:bodyPr>
          <a:lstStyle/>
          <a:p>
            <a:pPr marL="0" indent="0">
              <a:lnSpc>
                <a:spcPct val="100000"/>
              </a:lnSpc>
              <a:spcBef>
                <a:spcPts val="0"/>
              </a:spcBef>
              <a:spcAft>
                <a:spcPts val="1200"/>
              </a:spcAft>
              <a:buNone/>
            </a:pPr>
            <a:r>
              <a:rPr lang="es-US" sz="2800" b="1" dirty="0">
                <a:solidFill>
                  <a:srgbClr val="00529B"/>
                </a:solidFill>
              </a:rPr>
              <a:t>Modelo obligatorio:</a:t>
            </a:r>
            <a:r>
              <a:rPr lang="es-US" sz="2800" dirty="0">
                <a:solidFill>
                  <a:srgbClr val="00529B"/>
                </a:solidFill>
              </a:rPr>
              <a:t> Modelo de opciones de tratamiento de </a:t>
            </a:r>
            <a:br>
              <a:rPr lang="es-US" sz="2800" dirty="0">
                <a:solidFill>
                  <a:srgbClr val="00529B"/>
                </a:solidFill>
              </a:rPr>
            </a:br>
            <a:r>
              <a:rPr lang="es-US" sz="2800" dirty="0">
                <a:solidFill>
                  <a:srgbClr val="00529B"/>
                </a:solidFill>
              </a:rPr>
              <a:t>la ESRD (ETC) </a:t>
            </a:r>
          </a:p>
          <a:p>
            <a:pPr marL="548640" indent="-274320">
              <a:lnSpc>
                <a:spcPct val="100000"/>
              </a:lnSpc>
              <a:spcBef>
                <a:spcPts val="0"/>
              </a:spcBef>
              <a:spcAft>
                <a:spcPts val="1200"/>
              </a:spcAft>
            </a:pPr>
            <a:r>
              <a:rPr lang="es-US" sz="2200" dirty="0">
                <a:solidFill>
                  <a:srgbClr val="00529B"/>
                </a:solidFill>
              </a:rPr>
              <a:t>Fomenta un mayor uso de la diálisis en el hogar y los trasplantes de riñón</a:t>
            </a:r>
          </a:p>
          <a:p>
            <a:pPr marL="548640" indent="-274320">
              <a:lnSpc>
                <a:spcPct val="100000"/>
              </a:lnSpc>
              <a:spcBef>
                <a:spcPts val="0"/>
              </a:spcBef>
              <a:spcAft>
                <a:spcPts val="2400"/>
              </a:spcAft>
            </a:pPr>
            <a:r>
              <a:rPr lang="es-US" sz="2200" dirty="0">
                <a:solidFill>
                  <a:srgbClr val="00529B"/>
                </a:solidFill>
              </a:rPr>
              <a:t>Ajustes de los pagos: 1 de enero de 2021–30 de junio de 2027</a:t>
            </a:r>
          </a:p>
          <a:p>
            <a:pPr marL="0" indent="0">
              <a:lnSpc>
                <a:spcPct val="100000"/>
              </a:lnSpc>
              <a:spcBef>
                <a:spcPts val="0"/>
              </a:spcBef>
              <a:spcAft>
                <a:spcPts val="1200"/>
              </a:spcAft>
              <a:buNone/>
            </a:pPr>
            <a:r>
              <a:rPr lang="es-US" sz="2800" b="1" dirty="0">
                <a:solidFill>
                  <a:srgbClr val="00529B"/>
                </a:solidFill>
              </a:rPr>
              <a:t>Modelo opcional:</a:t>
            </a:r>
            <a:r>
              <a:rPr lang="es-US" sz="2800" dirty="0">
                <a:solidFill>
                  <a:srgbClr val="00529B"/>
                </a:solidFill>
              </a:rPr>
              <a:t> Modelo de opciones de tratamiento </a:t>
            </a:r>
            <a:br>
              <a:rPr lang="es-US" sz="2800" dirty="0">
                <a:solidFill>
                  <a:srgbClr val="00529B"/>
                </a:solidFill>
              </a:rPr>
            </a:br>
            <a:r>
              <a:rPr lang="es-US" sz="2800" dirty="0">
                <a:solidFill>
                  <a:srgbClr val="00529B"/>
                </a:solidFill>
              </a:rPr>
              <a:t>renal (KCC)</a:t>
            </a:r>
          </a:p>
          <a:p>
            <a:pPr marL="548640" lvl="0" indent="-274320">
              <a:lnSpc>
                <a:spcPct val="100000"/>
              </a:lnSpc>
              <a:spcBef>
                <a:spcPts val="0"/>
              </a:spcBef>
              <a:spcAft>
                <a:spcPts val="1200"/>
              </a:spcAft>
            </a:pPr>
            <a:r>
              <a:rPr lang="es-US" sz="2200" dirty="0">
                <a:solidFill>
                  <a:srgbClr val="00529B"/>
                </a:solidFill>
              </a:rPr>
              <a:t>Incluye </a:t>
            </a:r>
            <a:r>
              <a:rPr lang="es-US" sz="2200" dirty="0" err="1">
                <a:solidFill>
                  <a:srgbClr val="00529B"/>
                </a:solidFill>
              </a:rPr>
              <a:t>Kidney</a:t>
            </a:r>
            <a:r>
              <a:rPr lang="es-US" sz="2200" dirty="0">
                <a:solidFill>
                  <a:srgbClr val="00529B"/>
                </a:solidFill>
              </a:rPr>
              <a:t> Care </a:t>
            </a:r>
            <a:r>
              <a:rPr lang="es-US" sz="2200" dirty="0" err="1">
                <a:solidFill>
                  <a:srgbClr val="00529B"/>
                </a:solidFill>
              </a:rPr>
              <a:t>First</a:t>
            </a:r>
            <a:r>
              <a:rPr lang="es-US" sz="2200" dirty="0">
                <a:solidFill>
                  <a:srgbClr val="00529B"/>
                </a:solidFill>
              </a:rPr>
              <a:t> (KCF), la opción para graduados de Contratistas integrales de cuidados renales (CKCC), la opción profesional de CKCC y las opciones globales de CKCC para promover la atención coordinada.</a:t>
            </a:r>
          </a:p>
          <a:p>
            <a:pPr marL="548640" indent="-274320">
              <a:lnSpc>
                <a:spcPct val="100000"/>
              </a:lnSpc>
              <a:spcBef>
                <a:spcPts val="0"/>
              </a:spcBef>
              <a:spcAft>
                <a:spcPts val="1200"/>
              </a:spcAft>
            </a:pPr>
            <a:r>
              <a:rPr lang="es-US" sz="2200" dirty="0">
                <a:solidFill>
                  <a:srgbClr val="00529B"/>
                </a:solidFill>
              </a:rPr>
              <a:t>Opciones de pago: 1 de abril de 2021–31 de diciembre de 2025</a:t>
            </a:r>
          </a:p>
        </p:txBody>
      </p:sp>
      <p:sp>
        <p:nvSpPr>
          <p:cNvPr id="6" name="Slide Number Placeholder 5">
            <a:extLst>
              <a:ext uri="{FF2B5EF4-FFF2-40B4-BE49-F238E27FC236}">
                <a16:creationId xmlns:a16="http://schemas.microsoft.com/office/drawing/2014/main" id="{D5665A71-6F81-65E2-B55C-5C2728BD4EE0}"/>
              </a:ext>
            </a:extLst>
          </p:cNvPr>
          <p:cNvSpPr>
            <a:spLocks noGrp="1"/>
          </p:cNvSpPr>
          <p:nvPr>
            <p:ph type="sldNum" sz="quarter" idx="12"/>
          </p:nvPr>
        </p:nvSpPr>
        <p:spPr/>
        <p:txBody>
          <a:bodyPr/>
          <a:lstStyle/>
          <a:p>
            <a:fld id="{48F63A3B-78C7-47BE-AE5E-E10140E04643}" type="slidenum">
              <a:rPr lang="en-US" smtClean="0"/>
              <a:pPr/>
              <a:t>50</a:t>
            </a:fld>
            <a:endParaRPr lang="en-US"/>
          </a:p>
        </p:txBody>
      </p:sp>
      <p:sp>
        <p:nvSpPr>
          <p:cNvPr id="2" name="Date Placeholder 1">
            <a:extLst>
              <a:ext uri="{FF2B5EF4-FFF2-40B4-BE49-F238E27FC236}">
                <a16:creationId xmlns:a16="http://schemas.microsoft.com/office/drawing/2014/main" id="{B90602BA-2951-EB7B-FDC9-B97DA1E25544}"/>
              </a:ext>
              <a:ext uri="{C183D7F6-B498-43B3-948B-1728B52AA6E4}">
                <adec:decorative xmlns:adec="http://schemas.microsoft.com/office/drawing/2017/decorative" val="1"/>
              </a:ext>
            </a:extLst>
          </p:cNvPr>
          <p:cNvSpPr>
            <a:spLocks noGrp="1"/>
          </p:cNvSpPr>
          <p:nvPr>
            <p:ph type="dt" sz="half" idx="10"/>
          </p:nvPr>
        </p:nvSpPr>
        <p:spPr/>
        <p:txBody>
          <a:bodyPr/>
          <a:lstStyle/>
          <a:p>
            <a:r>
              <a:rPr lang="es-US"/>
              <a:t>Febrero de 2025</a:t>
            </a:r>
          </a:p>
        </p:txBody>
      </p:sp>
      <p:sp>
        <p:nvSpPr>
          <p:cNvPr id="7" name="Footer Placeholder 3">
            <a:extLst>
              <a:ext uri="{FF2B5EF4-FFF2-40B4-BE49-F238E27FC236}">
                <a16:creationId xmlns:a16="http://schemas.microsoft.com/office/drawing/2014/main" id="{E8C8D474-D678-8D5E-CD61-E4F6E9C14B71}"/>
              </a:ext>
              <a:ext uri="{C183D7F6-B498-43B3-948B-1728B52AA6E4}">
                <adec:decorative xmlns:adec="http://schemas.microsoft.com/office/drawing/2017/decorative" val="1"/>
              </a:ext>
            </a:extLst>
          </p:cNvPr>
          <p:cNvSpPr>
            <a:spLocks noGrp="1"/>
          </p:cNvSpPr>
          <p:nvPr>
            <p:ph type="ftr" sz="quarter" idx="11"/>
          </p:nvPr>
        </p:nvSpPr>
        <p:spPr>
          <a:xfrm>
            <a:off x="2086378" y="6492240"/>
            <a:ext cx="9086046" cy="365125"/>
          </a:xfrm>
        </p:spPr>
        <p:txBody>
          <a:bodyPr/>
          <a:lstStyle/>
          <a:p>
            <a:r>
              <a:rPr lang="es-US" dirty="0"/>
              <a:t>Medicare para personas con enfermedad renal en etapa terminal (ESRD)</a:t>
            </a:r>
          </a:p>
        </p:txBody>
      </p:sp>
    </p:spTree>
    <p:custDataLst>
      <p:tags r:id="rId1"/>
    </p:custDataLst>
    <p:extLst>
      <p:ext uri="{BB962C8B-B14F-4D97-AF65-F5344CB8AC3E}">
        <p14:creationId xmlns:p14="http://schemas.microsoft.com/office/powerpoint/2010/main" val="241131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s-US" sz="3000"/>
              <a:t>Centros de diálisis</a:t>
            </a:r>
          </a:p>
        </p:txBody>
      </p:sp>
      <p:sp>
        <p:nvSpPr>
          <p:cNvPr id="2" name="Text Placeholder 1">
            <a:extLst>
              <a:ext uri="{FF2B5EF4-FFF2-40B4-BE49-F238E27FC236}">
                <a16:creationId xmlns:a16="http://schemas.microsoft.com/office/drawing/2014/main" id="{634DA797-F989-690F-ECDC-ED3DC6CB02BD}"/>
              </a:ext>
            </a:extLst>
          </p:cNvPr>
          <p:cNvSpPr>
            <a:spLocks noGrp="1"/>
          </p:cNvSpPr>
          <p:nvPr>
            <p:ph type="body" sz="quarter" idx="4294967295"/>
          </p:nvPr>
        </p:nvSpPr>
        <p:spPr>
          <a:xfrm>
            <a:off x="914401" y="1371600"/>
            <a:ext cx="9870510" cy="4167187"/>
          </a:xfrm>
        </p:spPr>
        <p:txBody>
          <a:bodyPr/>
          <a:lstStyle/>
          <a:p>
            <a:pPr marL="0" lvl="0" indent="0">
              <a:lnSpc>
                <a:spcPct val="100000"/>
              </a:lnSpc>
              <a:spcBef>
                <a:spcPts val="0"/>
              </a:spcBef>
              <a:spcAft>
                <a:spcPts val="1200"/>
              </a:spcAft>
              <a:buClrTx/>
              <a:buNone/>
            </a:pPr>
            <a:r>
              <a:rPr lang="es-US" sz="2800" b="1" dirty="0">
                <a:solidFill>
                  <a:srgbClr val="00529B"/>
                </a:solidFill>
              </a:rPr>
              <a:t>Los CMS utilizan medidas de calidad para evaluar los centros de diálisis cada año:</a:t>
            </a:r>
          </a:p>
          <a:p>
            <a:pPr marL="617220" lvl="0" indent="-342900">
              <a:lnSpc>
                <a:spcPct val="100000"/>
              </a:lnSpc>
              <a:spcBef>
                <a:spcPts val="0"/>
              </a:spcBef>
              <a:spcAft>
                <a:spcPts val="1200"/>
              </a:spcAft>
              <a:buClrTx/>
            </a:pPr>
            <a:r>
              <a:rPr lang="es-US" sz="2400" dirty="0">
                <a:solidFill>
                  <a:srgbClr val="00529B"/>
                </a:solidFill>
              </a:rPr>
              <a:t>Se requiere que muestren sus resultados en un área que </a:t>
            </a:r>
            <a:br>
              <a:rPr lang="es-US" sz="2400" dirty="0">
                <a:solidFill>
                  <a:srgbClr val="00529B"/>
                </a:solidFill>
              </a:rPr>
            </a:br>
            <a:r>
              <a:rPr lang="es-US" sz="2400" dirty="0">
                <a:solidFill>
                  <a:srgbClr val="00529B"/>
                </a:solidFill>
              </a:rPr>
              <a:t>usted pueda encontrar fácilmente, y en un formato e idioma que usted entienda.</a:t>
            </a:r>
          </a:p>
          <a:p>
            <a:pPr marL="617220" lvl="0" indent="-342900">
              <a:lnSpc>
                <a:spcPct val="100000"/>
              </a:lnSpc>
              <a:spcBef>
                <a:spcPts val="0"/>
              </a:spcBef>
              <a:spcAft>
                <a:spcPts val="1200"/>
              </a:spcAft>
              <a:buClrTx/>
            </a:pPr>
            <a:r>
              <a:rPr lang="es-US" sz="2400" dirty="0">
                <a:solidFill>
                  <a:srgbClr val="00529B"/>
                </a:solidFill>
              </a:rPr>
              <a:t>Los resultados varían entre </a:t>
            </a:r>
            <a:r>
              <a:rPr lang="es-US" sz="2400" b="1" dirty="0">
                <a:solidFill>
                  <a:srgbClr val="00529B"/>
                </a:solidFill>
              </a:rPr>
              <a:t>0 y 100</a:t>
            </a:r>
            <a:r>
              <a:rPr lang="es-US" sz="2400" dirty="0">
                <a:solidFill>
                  <a:srgbClr val="00529B"/>
                </a:solidFill>
              </a:rPr>
              <a:t> y se basan en el desempeño del centro en relación con los criterios de calidad.</a:t>
            </a:r>
          </a:p>
        </p:txBody>
      </p:sp>
      <p:sp>
        <p:nvSpPr>
          <p:cNvPr id="10" name="Slide Number Placeholder 9">
            <a:extLst>
              <a:ext uri="{FF2B5EF4-FFF2-40B4-BE49-F238E27FC236}">
                <a16:creationId xmlns:a16="http://schemas.microsoft.com/office/drawing/2014/main" id="{986C76BA-D292-A749-089E-7B31731C0A6B}"/>
              </a:ext>
            </a:extLst>
          </p:cNvPr>
          <p:cNvSpPr>
            <a:spLocks noGrp="1"/>
          </p:cNvSpPr>
          <p:nvPr>
            <p:ph type="sldNum" sz="quarter" idx="12"/>
          </p:nvPr>
        </p:nvSpPr>
        <p:spPr/>
        <p:txBody>
          <a:bodyPr/>
          <a:lstStyle/>
          <a:p>
            <a:fld id="{48F63A3B-78C7-47BE-AE5E-E10140E04643}" type="slidenum">
              <a:rPr lang="en-US" smtClean="0"/>
              <a:pPr/>
              <a:t>51</a:t>
            </a:fld>
            <a:endParaRPr lang="en-US"/>
          </a:p>
        </p:txBody>
      </p:sp>
      <p:sp>
        <p:nvSpPr>
          <p:cNvPr id="3" name="Date Placeholder 2">
            <a:extLst>
              <a:ext uri="{FF2B5EF4-FFF2-40B4-BE49-F238E27FC236}">
                <a16:creationId xmlns:a16="http://schemas.microsoft.com/office/drawing/2014/main" id="{4E306268-6790-E85E-43D7-69ABD4E2935E}"/>
              </a:ext>
              <a:ext uri="{C183D7F6-B498-43B3-948B-1728B52AA6E4}">
                <adec:decorative xmlns:adec="http://schemas.microsoft.com/office/drawing/2017/decorative" val="1"/>
              </a:ext>
            </a:extLst>
          </p:cNvPr>
          <p:cNvSpPr>
            <a:spLocks noGrp="1"/>
          </p:cNvSpPr>
          <p:nvPr>
            <p:ph type="dt" sz="half" idx="10"/>
          </p:nvPr>
        </p:nvSpPr>
        <p:spPr/>
        <p:txBody>
          <a:bodyPr/>
          <a:lstStyle/>
          <a:p>
            <a:r>
              <a:rPr lang="es-US"/>
              <a:t>Febrero de 2025</a:t>
            </a:r>
          </a:p>
        </p:txBody>
      </p:sp>
      <p:sp>
        <p:nvSpPr>
          <p:cNvPr id="6" name="Footer Placeholder 3">
            <a:extLst>
              <a:ext uri="{FF2B5EF4-FFF2-40B4-BE49-F238E27FC236}">
                <a16:creationId xmlns:a16="http://schemas.microsoft.com/office/drawing/2014/main" id="{DFF1DD1A-BDDD-7314-837A-0FE330EE598B}"/>
              </a:ext>
              <a:ext uri="{C183D7F6-B498-43B3-948B-1728B52AA6E4}">
                <adec:decorative xmlns:adec="http://schemas.microsoft.com/office/drawing/2017/decorative" val="1"/>
              </a:ext>
            </a:extLst>
          </p:cNvPr>
          <p:cNvSpPr>
            <a:spLocks noGrp="1"/>
          </p:cNvSpPr>
          <p:nvPr>
            <p:ph type="ftr" sz="quarter" idx="11"/>
          </p:nvPr>
        </p:nvSpPr>
        <p:spPr>
          <a:xfrm>
            <a:off x="2086378" y="6492240"/>
            <a:ext cx="9086046" cy="365125"/>
          </a:xfrm>
        </p:spPr>
        <p:txBody>
          <a:bodyPr/>
          <a:lstStyle/>
          <a:p>
            <a:r>
              <a:rPr lang="es-US" dirty="0"/>
              <a:t>Medicare para personas con enfermedad renal en etapa terminal (ESRD)</a:t>
            </a:r>
          </a:p>
        </p:txBody>
      </p:sp>
    </p:spTree>
    <p:custDataLst>
      <p:tags r:id="rId1"/>
    </p:custDataLst>
    <p:extLst>
      <p:ext uri="{BB962C8B-B14F-4D97-AF65-F5344CB8AC3E}">
        <p14:creationId xmlns:p14="http://schemas.microsoft.com/office/powerpoint/2010/main" val="4125440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s-US" sz="3000"/>
              <a:t>Redes de la enfermedad renal en etapa terminal (ESRD)</a:t>
            </a:r>
          </a:p>
        </p:txBody>
      </p:sp>
      <p:pic>
        <p:nvPicPr>
          <p:cNvPr id="37" name="Picture 36">
            <a:extLst>
              <a:ext uri="{FF2B5EF4-FFF2-40B4-BE49-F238E27FC236}">
                <a16:creationId xmlns:a16="http://schemas.microsoft.com/office/drawing/2014/main" id="{0AF1401D-1440-4D79-9B4C-055B0F5DA47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562826" y="2735592"/>
            <a:ext cx="3066348" cy="1981504"/>
          </a:xfrm>
          <a:prstGeom prst="rect">
            <a:avLst/>
          </a:prstGeom>
        </p:spPr>
      </p:pic>
      <p:sp>
        <p:nvSpPr>
          <p:cNvPr id="2" name="Text Placeholder 1">
            <a:extLst>
              <a:ext uri="{FF2B5EF4-FFF2-40B4-BE49-F238E27FC236}">
                <a16:creationId xmlns:a16="http://schemas.microsoft.com/office/drawing/2014/main" id="{683DE601-9AA7-34F0-BD36-1DB383C2791D}"/>
              </a:ext>
            </a:extLst>
          </p:cNvPr>
          <p:cNvSpPr>
            <a:spLocks noGrp="1"/>
          </p:cNvSpPr>
          <p:nvPr>
            <p:ph type="body" sz="quarter" idx="13"/>
          </p:nvPr>
        </p:nvSpPr>
        <p:spPr>
          <a:xfrm>
            <a:off x="1761736" y="1423069"/>
            <a:ext cx="3304508" cy="2061271"/>
          </a:xfrm>
        </p:spPr>
        <p:txBody>
          <a:bodyPr anchor="ctr">
            <a:normAutofit/>
          </a:bodyPr>
          <a:lstStyle/>
          <a:p>
            <a:pPr marL="0" lvl="0" indent="0" algn="ctr" defTabSz="685800">
              <a:lnSpc>
                <a:spcPct val="100000"/>
              </a:lnSpc>
              <a:spcBef>
                <a:spcPts val="0"/>
              </a:spcBef>
              <a:buClrTx/>
              <a:buNone/>
            </a:pPr>
            <a:r>
              <a:rPr lang="es-US" sz="2200" b="1" dirty="0"/>
              <a:t>Redes nacionales</a:t>
            </a:r>
            <a:r>
              <a:rPr lang="es-US" sz="2200" dirty="0"/>
              <a:t> responsables de cada estado y territorio de los EE. UU. y el Distrito </a:t>
            </a:r>
            <a:br>
              <a:rPr lang="es-US" sz="2200" dirty="0"/>
            </a:br>
            <a:r>
              <a:rPr lang="es-US" sz="2200" dirty="0"/>
              <a:t>de Columbia</a:t>
            </a:r>
          </a:p>
        </p:txBody>
      </p:sp>
      <p:sp>
        <p:nvSpPr>
          <p:cNvPr id="32" name="Freeform: Shape 31">
            <a:extLst>
              <a:ext uri="{FF2B5EF4-FFF2-40B4-BE49-F238E27FC236}">
                <a16:creationId xmlns:a16="http://schemas.microsoft.com/office/drawing/2014/main" id="{419FEFFB-F622-49F6-87C9-F23E15A2A8F9}"/>
              </a:ext>
              <a:ext uri="{C183D7F6-B498-43B3-948B-1728B52AA6E4}">
                <adec:decorative xmlns:adec="http://schemas.microsoft.com/office/drawing/2017/decorative" val="1"/>
              </a:ext>
            </a:extLst>
          </p:cNvPr>
          <p:cNvSpPr/>
          <p:nvPr/>
        </p:nvSpPr>
        <p:spPr>
          <a:xfrm>
            <a:off x="1602339" y="1392826"/>
            <a:ext cx="3755474" cy="2091514"/>
          </a:xfrm>
          <a:custGeom>
            <a:avLst/>
            <a:gdLst>
              <a:gd name="connsiteX0" fmla="*/ 348593 w 3755474"/>
              <a:gd name="connsiteY0" fmla="*/ 0 h 2091514"/>
              <a:gd name="connsiteX1" fmla="*/ 3406881 w 3755474"/>
              <a:gd name="connsiteY1" fmla="*/ 0 h 2091514"/>
              <a:gd name="connsiteX2" fmla="*/ 3755474 w 3755474"/>
              <a:gd name="connsiteY2" fmla="*/ 348593 h 2091514"/>
              <a:gd name="connsiteX3" fmla="*/ 3755474 w 3755474"/>
              <a:gd name="connsiteY3" fmla="*/ 1314542 h 2091514"/>
              <a:gd name="connsiteX4" fmla="*/ 3741204 w 3755474"/>
              <a:gd name="connsiteY4" fmla="*/ 1319288 h 2091514"/>
              <a:gd name="connsiteX5" fmla="*/ 2918672 w 3755474"/>
              <a:gd name="connsiteY5" fmla="*/ 2084502 h 2091514"/>
              <a:gd name="connsiteX6" fmla="*/ 2917122 w 3755474"/>
              <a:gd name="connsiteY6" fmla="*/ 2091514 h 2091514"/>
              <a:gd name="connsiteX7" fmla="*/ 348593 w 3755474"/>
              <a:gd name="connsiteY7" fmla="*/ 2091514 h 2091514"/>
              <a:gd name="connsiteX8" fmla="*/ 0 w 3755474"/>
              <a:gd name="connsiteY8" fmla="*/ 1742921 h 2091514"/>
              <a:gd name="connsiteX9" fmla="*/ 0 w 3755474"/>
              <a:gd name="connsiteY9" fmla="*/ 348593 h 2091514"/>
              <a:gd name="connsiteX10" fmla="*/ 348593 w 3755474"/>
              <a:gd name="connsiteY10" fmla="*/ 0 h 2091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55474" h="2091514">
                <a:moveTo>
                  <a:pt x="348593" y="0"/>
                </a:moveTo>
                <a:lnTo>
                  <a:pt x="3406881" y="0"/>
                </a:lnTo>
                <a:cubicBezTo>
                  <a:pt x="3599404" y="0"/>
                  <a:pt x="3755474" y="156070"/>
                  <a:pt x="3755474" y="348593"/>
                </a:cubicBezTo>
                <a:lnTo>
                  <a:pt x="3755474" y="1314542"/>
                </a:lnTo>
                <a:lnTo>
                  <a:pt x="3741204" y="1319288"/>
                </a:lnTo>
                <a:cubicBezTo>
                  <a:pt x="3324156" y="1475714"/>
                  <a:pt x="3016691" y="1753769"/>
                  <a:pt x="2918672" y="2084502"/>
                </a:cubicBezTo>
                <a:lnTo>
                  <a:pt x="2917122" y="2091514"/>
                </a:lnTo>
                <a:lnTo>
                  <a:pt x="348593" y="2091514"/>
                </a:lnTo>
                <a:cubicBezTo>
                  <a:pt x="156070" y="2091514"/>
                  <a:pt x="0" y="1935444"/>
                  <a:pt x="0" y="1742921"/>
                </a:cubicBezTo>
                <a:lnTo>
                  <a:pt x="0" y="348593"/>
                </a:lnTo>
                <a:cubicBezTo>
                  <a:pt x="0" y="156070"/>
                  <a:pt x="156070" y="0"/>
                  <a:pt x="348593" y="0"/>
                </a:cubicBezTo>
                <a:close/>
              </a:path>
            </a:pathLst>
          </a:custGeom>
          <a:noFill/>
          <a:ln w="38100">
            <a:solidFill>
              <a:srgbClr val="00A9CC"/>
            </a:solidFill>
          </a:ln>
        </p:spPr>
        <p:style>
          <a:lnRef idx="2">
            <a:schemeClr val="accent1">
              <a:shade val="50000"/>
            </a:schemeClr>
          </a:lnRef>
          <a:fillRef idx="1">
            <a:schemeClr val="accent1"/>
          </a:fillRef>
          <a:effectRef idx="0">
            <a:schemeClr val="accent1"/>
          </a:effectRef>
          <a:fontRef idx="minor">
            <a:schemeClr val="lt1"/>
          </a:fontRef>
        </p:style>
        <p:txBody>
          <a:bodyPr rIns="365760" rtlCol="0" anchor="t"/>
          <a:lstStyle/>
          <a:p>
            <a:pPr algn="ctr" defTabSz="685800">
              <a:buNone/>
            </a:pPr>
            <a:endParaRPr lang="en-US" sz="2300" dirty="0">
              <a:solidFill>
                <a:srgbClr val="00529B"/>
              </a:solidFill>
              <a:latin typeface="Arial" panose="020B0604020202020204" pitchFamily="34" charset="0"/>
              <a:cs typeface="Arial" panose="020B0604020202020204" pitchFamily="34" charset="0"/>
            </a:endParaRPr>
          </a:p>
        </p:txBody>
      </p:sp>
      <p:sp>
        <p:nvSpPr>
          <p:cNvPr id="5" name="Text Placeholder 4">
            <a:extLst>
              <a:ext uri="{FF2B5EF4-FFF2-40B4-BE49-F238E27FC236}">
                <a16:creationId xmlns:a16="http://schemas.microsoft.com/office/drawing/2014/main" id="{B45D651A-B35F-9FA2-88AF-54018AD85741}"/>
              </a:ext>
            </a:extLst>
          </p:cNvPr>
          <p:cNvSpPr>
            <a:spLocks noGrp="1"/>
          </p:cNvSpPr>
          <p:nvPr>
            <p:ph type="body" sz="quarter" idx="15"/>
          </p:nvPr>
        </p:nvSpPr>
        <p:spPr>
          <a:xfrm>
            <a:off x="7159543" y="1363068"/>
            <a:ext cx="3493217" cy="2098412"/>
          </a:xfrm>
        </p:spPr>
        <p:txBody>
          <a:bodyPr anchor="ctr">
            <a:noAutofit/>
          </a:bodyPr>
          <a:lstStyle/>
          <a:p>
            <a:pPr marL="0" lvl="0" indent="0" algn="ctr" defTabSz="685800">
              <a:lnSpc>
                <a:spcPct val="100000"/>
              </a:lnSpc>
              <a:spcBef>
                <a:spcPts val="0"/>
              </a:spcBef>
              <a:buClrTx/>
              <a:buNone/>
            </a:pPr>
            <a:r>
              <a:rPr lang="es-US" sz="2100" b="1" dirty="0"/>
              <a:t>Establecer criterios </a:t>
            </a:r>
          </a:p>
          <a:p>
            <a:pPr marL="0" lvl="0" indent="0" algn="ctr" defTabSz="685800">
              <a:lnSpc>
                <a:spcPct val="100000"/>
              </a:lnSpc>
              <a:spcBef>
                <a:spcPts val="0"/>
              </a:spcBef>
              <a:buClrTx/>
              <a:buNone/>
            </a:pPr>
            <a:r>
              <a:rPr lang="es-US" sz="2100" b="1" dirty="0"/>
              <a:t>y estándares </a:t>
            </a:r>
            <a:r>
              <a:rPr lang="es-US" sz="2100" dirty="0"/>
              <a:t>relacionados </a:t>
            </a:r>
          </a:p>
          <a:p>
            <a:pPr marL="0" lvl="0" indent="0" algn="ctr" defTabSz="685800">
              <a:lnSpc>
                <a:spcPct val="100000"/>
              </a:lnSpc>
              <a:spcBef>
                <a:spcPts val="0"/>
              </a:spcBef>
              <a:buClrTx/>
              <a:buNone/>
            </a:pPr>
            <a:r>
              <a:rPr lang="es-US" sz="2100" dirty="0"/>
              <a:t>con la calidad y adecuación de la atención de los pacientes con ESRD</a:t>
            </a:r>
          </a:p>
        </p:txBody>
      </p:sp>
      <p:sp>
        <p:nvSpPr>
          <p:cNvPr id="31" name="Freeform: Shape 30">
            <a:extLst>
              <a:ext uri="{FF2B5EF4-FFF2-40B4-BE49-F238E27FC236}">
                <a16:creationId xmlns:a16="http://schemas.microsoft.com/office/drawing/2014/main" id="{C492E947-F8D1-4677-AD31-ABD734EB332A}"/>
              </a:ext>
              <a:ext uri="{C183D7F6-B498-43B3-948B-1728B52AA6E4}">
                <adec:decorative xmlns:adec="http://schemas.microsoft.com/office/drawing/2017/decorative" val="1"/>
              </a:ext>
            </a:extLst>
          </p:cNvPr>
          <p:cNvSpPr/>
          <p:nvPr/>
        </p:nvSpPr>
        <p:spPr>
          <a:xfrm>
            <a:off x="6888115" y="1392826"/>
            <a:ext cx="3755474" cy="2091514"/>
          </a:xfrm>
          <a:custGeom>
            <a:avLst/>
            <a:gdLst>
              <a:gd name="connsiteX0" fmla="*/ 348593 w 3755474"/>
              <a:gd name="connsiteY0" fmla="*/ 0 h 2091514"/>
              <a:gd name="connsiteX1" fmla="*/ 3406881 w 3755474"/>
              <a:gd name="connsiteY1" fmla="*/ 0 h 2091514"/>
              <a:gd name="connsiteX2" fmla="*/ 3755474 w 3755474"/>
              <a:gd name="connsiteY2" fmla="*/ 348593 h 2091514"/>
              <a:gd name="connsiteX3" fmla="*/ 3755474 w 3755474"/>
              <a:gd name="connsiteY3" fmla="*/ 1742921 h 2091514"/>
              <a:gd name="connsiteX4" fmla="*/ 3406881 w 3755474"/>
              <a:gd name="connsiteY4" fmla="*/ 2091514 h 2091514"/>
              <a:gd name="connsiteX5" fmla="*/ 838352 w 3755474"/>
              <a:gd name="connsiteY5" fmla="*/ 2091514 h 2091514"/>
              <a:gd name="connsiteX6" fmla="*/ 836802 w 3755474"/>
              <a:gd name="connsiteY6" fmla="*/ 2084502 h 2091514"/>
              <a:gd name="connsiteX7" fmla="*/ 14270 w 3755474"/>
              <a:gd name="connsiteY7" fmla="*/ 1319288 h 2091514"/>
              <a:gd name="connsiteX8" fmla="*/ 0 w 3755474"/>
              <a:gd name="connsiteY8" fmla="*/ 1314542 h 2091514"/>
              <a:gd name="connsiteX9" fmla="*/ 0 w 3755474"/>
              <a:gd name="connsiteY9" fmla="*/ 348593 h 2091514"/>
              <a:gd name="connsiteX10" fmla="*/ 348593 w 3755474"/>
              <a:gd name="connsiteY10" fmla="*/ 0 h 2091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55474" h="2091514">
                <a:moveTo>
                  <a:pt x="348593" y="0"/>
                </a:moveTo>
                <a:lnTo>
                  <a:pt x="3406881" y="0"/>
                </a:lnTo>
                <a:cubicBezTo>
                  <a:pt x="3599404" y="0"/>
                  <a:pt x="3755474" y="156070"/>
                  <a:pt x="3755474" y="348593"/>
                </a:cubicBezTo>
                <a:lnTo>
                  <a:pt x="3755474" y="1742921"/>
                </a:lnTo>
                <a:cubicBezTo>
                  <a:pt x="3755474" y="1935444"/>
                  <a:pt x="3599404" y="2091514"/>
                  <a:pt x="3406881" y="2091514"/>
                </a:cubicBezTo>
                <a:lnTo>
                  <a:pt x="838352" y="2091514"/>
                </a:lnTo>
                <a:lnTo>
                  <a:pt x="836802" y="2084502"/>
                </a:lnTo>
                <a:cubicBezTo>
                  <a:pt x="738783" y="1753769"/>
                  <a:pt x="431318" y="1475714"/>
                  <a:pt x="14270" y="1319288"/>
                </a:cubicBezTo>
                <a:lnTo>
                  <a:pt x="0" y="1314542"/>
                </a:lnTo>
                <a:lnTo>
                  <a:pt x="0" y="348593"/>
                </a:lnTo>
                <a:cubicBezTo>
                  <a:pt x="0" y="156070"/>
                  <a:pt x="156070" y="0"/>
                  <a:pt x="348593" y="0"/>
                </a:cubicBezTo>
                <a:close/>
              </a:path>
            </a:pathLst>
          </a:custGeom>
          <a:noFill/>
          <a:ln w="38100">
            <a:solidFill>
              <a:srgbClr val="00A9CC"/>
            </a:solidFill>
          </a:ln>
        </p:spPr>
        <p:style>
          <a:lnRef idx="2">
            <a:schemeClr val="accent1">
              <a:shade val="50000"/>
            </a:schemeClr>
          </a:lnRef>
          <a:fillRef idx="1">
            <a:schemeClr val="accent1"/>
          </a:fillRef>
          <a:effectRef idx="0">
            <a:schemeClr val="accent1"/>
          </a:effectRef>
          <a:fontRef idx="minor">
            <a:schemeClr val="lt1"/>
          </a:fontRef>
        </p:style>
        <p:txBody>
          <a:bodyPr bIns="365760" rtlCol="0" anchor="t"/>
          <a:lstStyle/>
          <a:p>
            <a:pPr lvl="0" algn="ctr" defTabSz="685800"/>
            <a:endParaRPr lang="en-US" sz="2300" dirty="0">
              <a:solidFill>
                <a:srgbClr val="00529B"/>
              </a:solidFill>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4A6F2752-A8C3-A709-CB3B-2663B1CE21BD}"/>
              </a:ext>
            </a:extLst>
          </p:cNvPr>
          <p:cNvSpPr>
            <a:spLocks noGrp="1"/>
          </p:cNvSpPr>
          <p:nvPr>
            <p:ph type="body" sz="quarter" idx="14"/>
          </p:nvPr>
        </p:nvSpPr>
        <p:spPr>
          <a:xfrm>
            <a:off x="1548411" y="3925387"/>
            <a:ext cx="3396969" cy="2091514"/>
          </a:xfrm>
        </p:spPr>
        <p:txBody>
          <a:bodyPr anchor="ctr">
            <a:normAutofit/>
          </a:bodyPr>
          <a:lstStyle/>
          <a:p>
            <a:pPr marL="0" lvl="0" indent="0" algn="ctr" defTabSz="685800">
              <a:lnSpc>
                <a:spcPct val="100000"/>
              </a:lnSpc>
              <a:spcBef>
                <a:spcPts val="0"/>
              </a:spcBef>
              <a:buClrTx/>
              <a:buNone/>
            </a:pPr>
            <a:r>
              <a:rPr lang="es-US" sz="2200" b="1" dirty="0"/>
              <a:t>Aplicar procedimientos para evaluar y resolver las quejas de los pacientes</a:t>
            </a:r>
          </a:p>
        </p:txBody>
      </p:sp>
      <p:sp>
        <p:nvSpPr>
          <p:cNvPr id="29" name="Freeform: Shape 28">
            <a:extLst>
              <a:ext uri="{FF2B5EF4-FFF2-40B4-BE49-F238E27FC236}">
                <a16:creationId xmlns:a16="http://schemas.microsoft.com/office/drawing/2014/main" id="{01B3BBB7-E654-4DF2-81D0-520A4075FDF7}"/>
              </a:ext>
              <a:ext uri="{C183D7F6-B498-43B3-948B-1728B52AA6E4}">
                <adec:decorative xmlns:adec="http://schemas.microsoft.com/office/drawing/2017/decorative" val="1"/>
              </a:ext>
            </a:extLst>
          </p:cNvPr>
          <p:cNvSpPr/>
          <p:nvPr/>
        </p:nvSpPr>
        <p:spPr>
          <a:xfrm>
            <a:off x="1590215" y="3925387"/>
            <a:ext cx="3755474" cy="2091514"/>
          </a:xfrm>
          <a:custGeom>
            <a:avLst/>
            <a:gdLst>
              <a:gd name="connsiteX0" fmla="*/ 348593 w 3755474"/>
              <a:gd name="connsiteY0" fmla="*/ 0 h 2091514"/>
              <a:gd name="connsiteX1" fmla="*/ 2929246 w 3755474"/>
              <a:gd name="connsiteY1" fmla="*/ 0 h 2091514"/>
              <a:gd name="connsiteX2" fmla="*/ 2930796 w 3755474"/>
              <a:gd name="connsiteY2" fmla="*/ 7013 h 2091514"/>
              <a:gd name="connsiteX3" fmla="*/ 3753328 w 3755474"/>
              <a:gd name="connsiteY3" fmla="*/ 772227 h 2091514"/>
              <a:gd name="connsiteX4" fmla="*/ 3755474 w 3755474"/>
              <a:gd name="connsiteY4" fmla="*/ 772941 h 2091514"/>
              <a:gd name="connsiteX5" fmla="*/ 3755474 w 3755474"/>
              <a:gd name="connsiteY5" fmla="*/ 1742921 h 2091514"/>
              <a:gd name="connsiteX6" fmla="*/ 3406881 w 3755474"/>
              <a:gd name="connsiteY6" fmla="*/ 2091514 h 2091514"/>
              <a:gd name="connsiteX7" fmla="*/ 348593 w 3755474"/>
              <a:gd name="connsiteY7" fmla="*/ 2091514 h 2091514"/>
              <a:gd name="connsiteX8" fmla="*/ 0 w 3755474"/>
              <a:gd name="connsiteY8" fmla="*/ 1742921 h 2091514"/>
              <a:gd name="connsiteX9" fmla="*/ 0 w 3755474"/>
              <a:gd name="connsiteY9" fmla="*/ 348593 h 2091514"/>
              <a:gd name="connsiteX10" fmla="*/ 348593 w 3755474"/>
              <a:gd name="connsiteY10" fmla="*/ 0 h 2091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55474" h="2091514">
                <a:moveTo>
                  <a:pt x="348593" y="0"/>
                </a:moveTo>
                <a:lnTo>
                  <a:pt x="2929246" y="0"/>
                </a:lnTo>
                <a:lnTo>
                  <a:pt x="2930796" y="7013"/>
                </a:lnTo>
                <a:cubicBezTo>
                  <a:pt x="3028815" y="337746"/>
                  <a:pt x="3336280" y="615801"/>
                  <a:pt x="3753328" y="772227"/>
                </a:cubicBezTo>
                <a:lnTo>
                  <a:pt x="3755474" y="772941"/>
                </a:lnTo>
                <a:lnTo>
                  <a:pt x="3755474" y="1742921"/>
                </a:lnTo>
                <a:cubicBezTo>
                  <a:pt x="3755474" y="1935444"/>
                  <a:pt x="3599404" y="2091514"/>
                  <a:pt x="3406881" y="2091514"/>
                </a:cubicBezTo>
                <a:lnTo>
                  <a:pt x="348593" y="2091514"/>
                </a:lnTo>
                <a:cubicBezTo>
                  <a:pt x="156070" y="2091514"/>
                  <a:pt x="0" y="1935444"/>
                  <a:pt x="0" y="1742921"/>
                </a:cubicBezTo>
                <a:lnTo>
                  <a:pt x="0" y="348593"/>
                </a:lnTo>
                <a:cubicBezTo>
                  <a:pt x="0" y="156070"/>
                  <a:pt x="156070" y="0"/>
                  <a:pt x="348593" y="0"/>
                </a:cubicBezTo>
                <a:close/>
              </a:path>
            </a:pathLst>
          </a:custGeom>
          <a:noFill/>
          <a:ln w="38100">
            <a:solidFill>
              <a:srgbClr val="00A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300" b="1" dirty="0">
              <a:solidFill>
                <a:srgbClr val="00529B"/>
              </a:solidFill>
              <a:latin typeface="Arial" panose="020B0604020202020204" pitchFamily="34" charset="0"/>
              <a:cs typeface="Arial" panose="020B0604020202020204" pitchFamily="34" charset="0"/>
            </a:endParaRPr>
          </a:p>
        </p:txBody>
      </p:sp>
      <p:sp>
        <p:nvSpPr>
          <p:cNvPr id="9" name="Text Placeholder 8">
            <a:extLst>
              <a:ext uri="{FF2B5EF4-FFF2-40B4-BE49-F238E27FC236}">
                <a16:creationId xmlns:a16="http://schemas.microsoft.com/office/drawing/2014/main" id="{EAFF9AE7-DD5D-5C52-10C2-68374B0713A2}"/>
              </a:ext>
            </a:extLst>
          </p:cNvPr>
          <p:cNvSpPr>
            <a:spLocks noGrp="1"/>
          </p:cNvSpPr>
          <p:nvPr>
            <p:ph type="body" sz="quarter" idx="16"/>
          </p:nvPr>
        </p:nvSpPr>
        <p:spPr>
          <a:xfrm>
            <a:off x="7011345" y="3925387"/>
            <a:ext cx="3632244" cy="2091514"/>
          </a:xfrm>
        </p:spPr>
        <p:txBody>
          <a:bodyPr anchor="ctr">
            <a:normAutofit/>
          </a:bodyPr>
          <a:lstStyle/>
          <a:p>
            <a:pPr marL="0" lvl="0" indent="0" algn="ctr" defTabSz="685800">
              <a:lnSpc>
                <a:spcPct val="100000"/>
              </a:lnSpc>
              <a:spcBef>
                <a:spcPts val="0"/>
              </a:spcBef>
              <a:buClrTx/>
              <a:buNone/>
            </a:pPr>
            <a:r>
              <a:rPr lang="es-US" sz="2200" b="1" dirty="0"/>
              <a:t>Educar a las personas con Medicare</a:t>
            </a:r>
            <a:r>
              <a:rPr lang="es-US" sz="2200" dirty="0"/>
              <a:t> </a:t>
            </a:r>
            <a:br>
              <a:rPr lang="es-US" sz="2200" dirty="0"/>
            </a:br>
            <a:r>
              <a:rPr lang="es-US" sz="2200" dirty="0"/>
              <a:t>sobre Medicare</a:t>
            </a:r>
          </a:p>
        </p:txBody>
      </p:sp>
      <p:sp>
        <p:nvSpPr>
          <p:cNvPr id="28" name="Freeform: Shape 27">
            <a:extLst>
              <a:ext uri="{FF2B5EF4-FFF2-40B4-BE49-F238E27FC236}">
                <a16:creationId xmlns:a16="http://schemas.microsoft.com/office/drawing/2014/main" id="{5742D270-9674-47D7-8015-01B549E9E87C}"/>
              </a:ext>
              <a:ext uri="{C183D7F6-B498-43B3-948B-1728B52AA6E4}">
                <adec:decorative xmlns:adec="http://schemas.microsoft.com/office/drawing/2017/decorative" val="1"/>
              </a:ext>
            </a:extLst>
          </p:cNvPr>
          <p:cNvSpPr/>
          <p:nvPr/>
        </p:nvSpPr>
        <p:spPr>
          <a:xfrm>
            <a:off x="6888115" y="3925387"/>
            <a:ext cx="3755474" cy="2091514"/>
          </a:xfrm>
          <a:custGeom>
            <a:avLst/>
            <a:gdLst>
              <a:gd name="connsiteX0" fmla="*/ 838352 w 3755474"/>
              <a:gd name="connsiteY0" fmla="*/ 0 h 2091514"/>
              <a:gd name="connsiteX1" fmla="*/ 3406881 w 3755474"/>
              <a:gd name="connsiteY1" fmla="*/ 0 h 2091514"/>
              <a:gd name="connsiteX2" fmla="*/ 3755474 w 3755474"/>
              <a:gd name="connsiteY2" fmla="*/ 348593 h 2091514"/>
              <a:gd name="connsiteX3" fmla="*/ 3755474 w 3755474"/>
              <a:gd name="connsiteY3" fmla="*/ 1742921 h 2091514"/>
              <a:gd name="connsiteX4" fmla="*/ 3406881 w 3755474"/>
              <a:gd name="connsiteY4" fmla="*/ 2091514 h 2091514"/>
              <a:gd name="connsiteX5" fmla="*/ 348593 w 3755474"/>
              <a:gd name="connsiteY5" fmla="*/ 2091514 h 2091514"/>
              <a:gd name="connsiteX6" fmla="*/ 0 w 3755474"/>
              <a:gd name="connsiteY6" fmla="*/ 1742921 h 2091514"/>
              <a:gd name="connsiteX7" fmla="*/ 0 w 3755474"/>
              <a:gd name="connsiteY7" fmla="*/ 776974 h 2091514"/>
              <a:gd name="connsiteX8" fmla="*/ 14270 w 3755474"/>
              <a:gd name="connsiteY8" fmla="*/ 772227 h 2091514"/>
              <a:gd name="connsiteX9" fmla="*/ 836802 w 3755474"/>
              <a:gd name="connsiteY9" fmla="*/ 7013 h 2091514"/>
              <a:gd name="connsiteX10" fmla="*/ 838352 w 3755474"/>
              <a:gd name="connsiteY10" fmla="*/ 0 h 2091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55474" h="2091514">
                <a:moveTo>
                  <a:pt x="838352" y="0"/>
                </a:moveTo>
                <a:lnTo>
                  <a:pt x="3406881" y="0"/>
                </a:lnTo>
                <a:cubicBezTo>
                  <a:pt x="3599404" y="0"/>
                  <a:pt x="3755474" y="156070"/>
                  <a:pt x="3755474" y="348593"/>
                </a:cubicBezTo>
                <a:lnTo>
                  <a:pt x="3755474" y="1742921"/>
                </a:lnTo>
                <a:cubicBezTo>
                  <a:pt x="3755474" y="1935444"/>
                  <a:pt x="3599404" y="2091514"/>
                  <a:pt x="3406881" y="2091514"/>
                </a:cubicBezTo>
                <a:lnTo>
                  <a:pt x="348593" y="2091514"/>
                </a:lnTo>
                <a:cubicBezTo>
                  <a:pt x="156070" y="2091514"/>
                  <a:pt x="0" y="1935444"/>
                  <a:pt x="0" y="1742921"/>
                </a:cubicBezTo>
                <a:lnTo>
                  <a:pt x="0" y="776974"/>
                </a:lnTo>
                <a:lnTo>
                  <a:pt x="14270" y="772227"/>
                </a:lnTo>
                <a:cubicBezTo>
                  <a:pt x="431318" y="615801"/>
                  <a:pt x="738783" y="337746"/>
                  <a:pt x="836802" y="7013"/>
                </a:cubicBezTo>
                <a:lnTo>
                  <a:pt x="838352" y="0"/>
                </a:lnTo>
                <a:close/>
              </a:path>
            </a:pathLst>
          </a:custGeom>
          <a:noFill/>
          <a:ln w="38100">
            <a:solidFill>
              <a:srgbClr val="00A9CC"/>
            </a:solidFill>
          </a:ln>
        </p:spPr>
        <p:style>
          <a:lnRef idx="2">
            <a:schemeClr val="accent1">
              <a:shade val="50000"/>
            </a:schemeClr>
          </a:lnRef>
          <a:fillRef idx="1">
            <a:schemeClr val="accent1"/>
          </a:fillRef>
          <a:effectRef idx="0">
            <a:schemeClr val="accent1"/>
          </a:effectRef>
          <a:fontRef idx="minor">
            <a:schemeClr val="lt1"/>
          </a:fontRef>
        </p:style>
        <p:txBody>
          <a:bodyPr lIns="274320" rIns="91440" rtlCol="0" anchor="ctr"/>
          <a:lstStyle/>
          <a:p>
            <a:pPr lvl="0" algn="ctr" defTabSz="685800"/>
            <a:endParaRPr lang="en-US" sz="2300" dirty="0">
              <a:solidFill>
                <a:srgbClr val="00529B"/>
              </a:solidFill>
              <a:latin typeface="Arial" panose="020B060402020202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id="{892ED2A6-460C-FBBB-124B-0D7554C52942}"/>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52</a:t>
            </a:fld>
            <a:endParaRPr lang="en-US"/>
          </a:p>
        </p:txBody>
      </p:sp>
      <p:sp>
        <p:nvSpPr>
          <p:cNvPr id="8" name="Date Placeholder 1">
            <a:extLst>
              <a:ext uri="{FF2B5EF4-FFF2-40B4-BE49-F238E27FC236}">
                <a16:creationId xmlns:a16="http://schemas.microsoft.com/office/drawing/2014/main" id="{15A0FD38-5A0C-6D32-7797-0EE10C9C3321}"/>
              </a:ext>
              <a:ext uri="{C183D7F6-B498-43B3-948B-1728B52AA6E4}">
                <adec:decorative xmlns:adec="http://schemas.microsoft.com/office/drawing/2017/decorative" val="1"/>
              </a:ext>
            </a:extLst>
          </p:cNvPr>
          <p:cNvSpPr>
            <a:spLocks noGrp="1"/>
          </p:cNvSpPr>
          <p:nvPr>
            <p:ph type="dt" sz="half" idx="10"/>
          </p:nvPr>
        </p:nvSpPr>
        <p:spPr/>
        <p:txBody>
          <a:bodyPr/>
          <a:lstStyle/>
          <a:p>
            <a:r>
              <a:rPr lang="es-US"/>
              <a:t>Febrero de 2025</a:t>
            </a:r>
          </a:p>
        </p:txBody>
      </p:sp>
      <p:sp>
        <p:nvSpPr>
          <p:cNvPr id="10" name="Footer Placeholder 3">
            <a:extLst>
              <a:ext uri="{FF2B5EF4-FFF2-40B4-BE49-F238E27FC236}">
                <a16:creationId xmlns:a16="http://schemas.microsoft.com/office/drawing/2014/main" id="{F55D3689-B10D-327F-F16A-55745B47AAB3}"/>
              </a:ext>
              <a:ext uri="{C183D7F6-B498-43B3-948B-1728B52AA6E4}">
                <adec:decorative xmlns:adec="http://schemas.microsoft.com/office/drawing/2017/decorative" val="1"/>
              </a:ext>
            </a:extLst>
          </p:cNvPr>
          <p:cNvSpPr>
            <a:spLocks noGrp="1"/>
          </p:cNvSpPr>
          <p:nvPr>
            <p:ph type="ftr" sz="quarter" idx="11"/>
          </p:nvPr>
        </p:nvSpPr>
        <p:spPr>
          <a:xfrm>
            <a:off x="2086378" y="6492240"/>
            <a:ext cx="9086046" cy="365125"/>
          </a:xfrm>
        </p:spPr>
        <p:txBody>
          <a:bodyPr/>
          <a:lstStyle/>
          <a:p>
            <a:r>
              <a:rPr lang="es-US" dirty="0"/>
              <a:t>Medicare para personas con enfermedad renal en etapa terminal (ESRD)</a:t>
            </a:r>
          </a:p>
        </p:txBody>
      </p:sp>
    </p:spTree>
    <p:custDataLst>
      <p:tags r:id="rId1"/>
    </p:custDataLst>
    <p:extLst>
      <p:ext uri="{BB962C8B-B14F-4D97-AF65-F5344CB8AC3E}">
        <p14:creationId xmlns:p14="http://schemas.microsoft.com/office/powerpoint/2010/main" val="11582964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2491" y="424452"/>
            <a:ext cx="9507017" cy="719643"/>
          </a:xfrm>
        </p:spPr>
        <p:txBody>
          <a:bodyPr>
            <a:normAutofit/>
          </a:bodyPr>
          <a:lstStyle/>
          <a:p>
            <a:pPr algn="ctr"/>
            <a:r>
              <a:rPr lang="es-US" sz="3000" dirty="0"/>
              <a:t>Compruebe sus conocimientos: Pregunta 7</a:t>
            </a:r>
          </a:p>
        </p:txBody>
      </p:sp>
      <p:sp>
        <p:nvSpPr>
          <p:cNvPr id="8" name="Content Placeholder 7"/>
          <p:cNvSpPr>
            <a:spLocks noGrp="1"/>
          </p:cNvSpPr>
          <p:nvPr>
            <p:ph idx="4294967295"/>
          </p:nvPr>
        </p:nvSpPr>
        <p:spPr>
          <a:xfrm>
            <a:off x="1177925" y="1796982"/>
            <a:ext cx="9836150" cy="2980291"/>
          </a:xfrm>
        </p:spPr>
        <p:txBody>
          <a:bodyPr>
            <a:normAutofit fontScale="92500" lnSpcReduction="10000"/>
          </a:bodyPr>
          <a:lstStyle/>
          <a:p>
            <a:pPr marL="0" lvl="0" indent="0">
              <a:lnSpc>
                <a:spcPct val="100000"/>
              </a:lnSpc>
              <a:spcBef>
                <a:spcPts val="0"/>
              </a:spcBef>
              <a:spcAft>
                <a:spcPts val="1200"/>
              </a:spcAft>
              <a:buNone/>
              <a:defRPr/>
            </a:pPr>
            <a:r>
              <a:rPr lang="es-US" sz="2400" b="1" dirty="0">
                <a:solidFill>
                  <a:srgbClr val="00529B"/>
                </a:solidFill>
              </a:rPr>
              <a:t>¿Con qué frecuencia utilizan los CMS medidas de calidad para evaluar los centros de diálisis?</a:t>
            </a:r>
          </a:p>
          <a:p>
            <a:pPr marL="341313" lvl="0" indent="-341313" defTabSz="685800">
              <a:lnSpc>
                <a:spcPct val="100000"/>
              </a:lnSpc>
              <a:spcBef>
                <a:spcPts val="600"/>
              </a:spcBef>
              <a:spcAft>
                <a:spcPts val="1200"/>
              </a:spcAft>
              <a:buFont typeface="+mj-lt"/>
              <a:buAutoNum type="alphaLcPeriod"/>
            </a:pPr>
            <a:r>
              <a:rPr lang="es-US" sz="2400" dirty="0">
                <a:solidFill>
                  <a:srgbClr val="00529B"/>
                </a:solidFill>
              </a:rPr>
              <a:t>Cada 6 meses</a:t>
            </a:r>
          </a:p>
          <a:p>
            <a:pPr marL="341313" lvl="0" indent="-341313" defTabSz="685800">
              <a:lnSpc>
                <a:spcPct val="100000"/>
              </a:lnSpc>
              <a:spcBef>
                <a:spcPts val="600"/>
              </a:spcBef>
              <a:spcAft>
                <a:spcPts val="1200"/>
              </a:spcAft>
              <a:buFont typeface="+mj-lt"/>
              <a:buAutoNum type="alphaLcPeriod"/>
            </a:pPr>
            <a:r>
              <a:rPr lang="es-US" sz="2400" dirty="0">
                <a:solidFill>
                  <a:srgbClr val="00529B"/>
                </a:solidFill>
              </a:rPr>
              <a:t>Anualmente</a:t>
            </a:r>
          </a:p>
          <a:p>
            <a:pPr marL="341313" lvl="0" indent="-341313" defTabSz="685800">
              <a:lnSpc>
                <a:spcPct val="100000"/>
              </a:lnSpc>
              <a:spcBef>
                <a:spcPts val="600"/>
              </a:spcBef>
              <a:spcAft>
                <a:spcPts val="1200"/>
              </a:spcAft>
              <a:buFont typeface="+mj-lt"/>
              <a:buAutoNum type="alphaLcPeriod"/>
            </a:pPr>
            <a:r>
              <a:rPr lang="es-US" sz="2400" dirty="0">
                <a:solidFill>
                  <a:srgbClr val="00529B"/>
                </a:solidFill>
              </a:rPr>
              <a:t>Cada 24 meses</a:t>
            </a:r>
          </a:p>
          <a:p>
            <a:pPr marL="341313" lvl="0" indent="-341313" defTabSz="685800">
              <a:lnSpc>
                <a:spcPct val="100000"/>
              </a:lnSpc>
              <a:spcBef>
                <a:spcPts val="600"/>
              </a:spcBef>
              <a:spcAft>
                <a:spcPts val="1200"/>
              </a:spcAft>
              <a:buFont typeface="+mj-lt"/>
              <a:buAutoNum type="alphaLcPeriod"/>
            </a:pPr>
            <a:r>
              <a:rPr lang="es-US" sz="2400" dirty="0">
                <a:solidFill>
                  <a:srgbClr val="00529B"/>
                </a:solidFill>
              </a:rPr>
              <a:t>Ninguna de las opciones anteriores</a:t>
            </a:r>
          </a:p>
        </p:txBody>
      </p:sp>
      <p:sp>
        <p:nvSpPr>
          <p:cNvPr id="6" name="Rounded Rectangle 5" descr="Casilla verde que señala B como respuesta correcta."/>
          <p:cNvSpPr/>
          <p:nvPr/>
        </p:nvSpPr>
        <p:spPr>
          <a:xfrm>
            <a:off x="1177925" y="3102755"/>
            <a:ext cx="2160261" cy="498477"/>
          </a:xfrm>
          <a:prstGeom prst="roundRect">
            <a:avLst/>
          </a:prstGeom>
          <a:noFill/>
          <a:ln w="381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Slide Number Placeholder 4">
            <a:extLst>
              <a:ext uri="{FF2B5EF4-FFF2-40B4-BE49-F238E27FC236}">
                <a16:creationId xmlns:a16="http://schemas.microsoft.com/office/drawing/2014/main" id="{DF0E024A-93FE-4F1B-81B2-3CE14028C216}"/>
              </a:ext>
            </a:extLst>
          </p:cNvPr>
          <p:cNvSpPr>
            <a:spLocks noGrp="1"/>
          </p:cNvSpPr>
          <p:nvPr>
            <p:ph type="sldNum" sz="quarter" idx="12"/>
          </p:nvPr>
        </p:nvSpPr>
        <p:spPr>
          <a:xfrm>
            <a:off x="8610600" y="6492240"/>
            <a:ext cx="2743200" cy="365125"/>
          </a:xfrm>
        </p:spPr>
        <p:txBody>
          <a:bodyPr/>
          <a:lstStyle>
            <a:lvl1pPr>
              <a:defRPr>
                <a:solidFill>
                  <a:schemeClr val="bg1"/>
                </a:solidFill>
              </a:defRPr>
            </a:lvl1pPr>
          </a:lstStyle>
          <a:p>
            <a:fld id="{0B2D781D-8844-5940-92D1-06EF0A7F581E}" type="slidenum">
              <a:rPr lang="en-US" smtClean="0"/>
              <a:pPr/>
              <a:t>53</a:t>
            </a:fld>
            <a:endParaRPr lang="en-US"/>
          </a:p>
        </p:txBody>
      </p:sp>
      <p:sp>
        <p:nvSpPr>
          <p:cNvPr id="3" name="Date Placeholder 2">
            <a:extLst>
              <a:ext uri="{FF2B5EF4-FFF2-40B4-BE49-F238E27FC236}">
                <a16:creationId xmlns:a16="http://schemas.microsoft.com/office/drawing/2014/main" id="{86CE6B55-698C-A64E-8BEF-10148667FE28}"/>
              </a:ext>
              <a:ext uri="{C183D7F6-B498-43B3-948B-1728B52AA6E4}">
                <adec:decorative xmlns:adec="http://schemas.microsoft.com/office/drawing/2017/decorative" val="1"/>
              </a:ext>
            </a:extLst>
          </p:cNvPr>
          <p:cNvSpPr>
            <a:spLocks noGrp="1"/>
          </p:cNvSpPr>
          <p:nvPr>
            <p:ph type="dt" sz="half" idx="10"/>
          </p:nvPr>
        </p:nvSpPr>
        <p:spPr/>
        <p:txBody>
          <a:bodyPr/>
          <a:lstStyle/>
          <a:p>
            <a:r>
              <a:rPr lang="es-US"/>
              <a:t>Febrero de 2025</a:t>
            </a:r>
          </a:p>
        </p:txBody>
      </p:sp>
      <p:sp>
        <p:nvSpPr>
          <p:cNvPr id="5" name="Footer Placeholder 3">
            <a:extLst>
              <a:ext uri="{FF2B5EF4-FFF2-40B4-BE49-F238E27FC236}">
                <a16:creationId xmlns:a16="http://schemas.microsoft.com/office/drawing/2014/main" id="{18F3B20D-C793-3862-A4EA-5DDD8F6FE732}"/>
              </a:ext>
              <a:ext uri="{C183D7F6-B498-43B3-948B-1728B52AA6E4}">
                <adec:decorative xmlns:adec="http://schemas.microsoft.com/office/drawing/2017/decorative" val="1"/>
              </a:ext>
            </a:extLst>
          </p:cNvPr>
          <p:cNvSpPr>
            <a:spLocks noGrp="1"/>
          </p:cNvSpPr>
          <p:nvPr>
            <p:ph type="ftr" sz="quarter" idx="11"/>
          </p:nvPr>
        </p:nvSpPr>
        <p:spPr>
          <a:xfrm>
            <a:off x="2086378" y="6492240"/>
            <a:ext cx="9086046" cy="365125"/>
          </a:xfrm>
        </p:spPr>
        <p:txBody>
          <a:bodyPr/>
          <a:lstStyle/>
          <a:p>
            <a:r>
              <a:rPr lang="es-US" dirty="0"/>
              <a:t>Medicare para personas con enfermedad renal en etapa terminal (ESRD)</a:t>
            </a:r>
          </a:p>
        </p:txBody>
      </p:sp>
    </p:spTree>
    <p:custDataLst>
      <p:tags r:id="rId1"/>
    </p:custDataLst>
    <p:extLst>
      <p:ext uri="{BB962C8B-B14F-4D97-AF65-F5344CB8AC3E}">
        <p14:creationId xmlns:p14="http://schemas.microsoft.com/office/powerpoint/2010/main" val="748309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chor="ctr">
            <a:normAutofit/>
          </a:bodyPr>
          <a:lstStyle/>
          <a:p>
            <a:r>
              <a:rPr lang="es-US" sz="3000"/>
              <a:t>Puntos clave para recordar</a:t>
            </a:r>
          </a:p>
        </p:txBody>
      </p:sp>
      <p:sp>
        <p:nvSpPr>
          <p:cNvPr id="7" name="Content Placeholder 6"/>
          <p:cNvSpPr>
            <a:spLocks noGrp="1"/>
          </p:cNvSpPr>
          <p:nvPr>
            <p:ph type="body" sz="quarter" idx="4294967295"/>
          </p:nvPr>
        </p:nvSpPr>
        <p:spPr>
          <a:xfrm>
            <a:off x="914400" y="1371600"/>
            <a:ext cx="10644187" cy="4340225"/>
          </a:xfrm>
        </p:spPr>
        <p:txBody>
          <a:bodyPr>
            <a:noAutofit/>
          </a:bodyPr>
          <a:lstStyle/>
          <a:p>
            <a:pPr marL="274320" lvl="0" indent="-274320" defTabSz="685800">
              <a:lnSpc>
                <a:spcPct val="100000"/>
              </a:lnSpc>
              <a:spcBef>
                <a:spcPts val="0"/>
              </a:spcBef>
              <a:spcAft>
                <a:spcPts val="1200"/>
              </a:spcAft>
            </a:pPr>
            <a:r>
              <a:rPr lang="es-US" sz="2800" dirty="0">
                <a:solidFill>
                  <a:srgbClr val="00529B"/>
                </a:solidFill>
              </a:rPr>
              <a:t>Puede obtener Medicare sin importar la edad si sus riñones ya no funcionan, si necesita diálisis regular, si ha recibido un trasplante de riñón y si una de las siguientes opciones se aplica a su situación:</a:t>
            </a:r>
          </a:p>
          <a:p>
            <a:pPr marL="548640" lvl="1" indent="-274320" defTabSz="685800">
              <a:lnSpc>
                <a:spcPct val="100000"/>
              </a:lnSpc>
              <a:spcBef>
                <a:spcPts val="0"/>
              </a:spcBef>
              <a:spcAft>
                <a:spcPts val="1200"/>
              </a:spcAft>
            </a:pPr>
            <a:r>
              <a:rPr lang="es-US" sz="2400" dirty="0">
                <a:solidFill>
                  <a:srgbClr val="00529B"/>
                </a:solidFill>
              </a:rPr>
              <a:t>Trabajó el tiempo requerido según el régimen del Seguro Social, </a:t>
            </a:r>
            <a:br>
              <a:rPr lang="es-US" sz="2400" dirty="0">
                <a:solidFill>
                  <a:srgbClr val="00529B"/>
                </a:solidFill>
              </a:rPr>
            </a:br>
            <a:r>
              <a:rPr lang="es-US" sz="2400" dirty="0">
                <a:solidFill>
                  <a:srgbClr val="00529B"/>
                </a:solidFill>
              </a:rPr>
              <a:t>la Junta de Retiro Ferroviario (RRB) o como empleado del gobierno</a:t>
            </a:r>
          </a:p>
          <a:p>
            <a:pPr marL="548640" lvl="1" indent="-274320" defTabSz="685800">
              <a:lnSpc>
                <a:spcPct val="100000"/>
              </a:lnSpc>
              <a:spcBef>
                <a:spcPts val="0"/>
              </a:spcBef>
              <a:spcAft>
                <a:spcPts val="1200"/>
              </a:spcAft>
            </a:pPr>
            <a:r>
              <a:rPr lang="es-US" sz="2400" dirty="0">
                <a:solidFill>
                  <a:srgbClr val="00529B"/>
                </a:solidFill>
              </a:rPr>
              <a:t>Ya recibe o es elegible para recibir beneficios del Seguro Social o de la Junta de Retiro Ferroviario (RRB)</a:t>
            </a:r>
          </a:p>
          <a:p>
            <a:pPr marL="548640" lvl="1" indent="-274320" defTabSz="685800">
              <a:lnSpc>
                <a:spcPct val="100000"/>
              </a:lnSpc>
              <a:spcBef>
                <a:spcPts val="0"/>
              </a:spcBef>
              <a:spcAft>
                <a:spcPts val="1200"/>
              </a:spcAft>
            </a:pPr>
            <a:r>
              <a:rPr lang="es-US" sz="2400" dirty="0">
                <a:solidFill>
                  <a:srgbClr val="00529B"/>
                </a:solidFill>
              </a:rPr>
              <a:t>Usted es cónyuge o hijo dependiente de una persona que cumple con uno de los requisitos mencionados arriba</a:t>
            </a:r>
          </a:p>
        </p:txBody>
      </p:sp>
      <p:sp>
        <p:nvSpPr>
          <p:cNvPr id="4" name="Slide Number Placeholder 3">
            <a:extLst>
              <a:ext uri="{FF2B5EF4-FFF2-40B4-BE49-F238E27FC236}">
                <a16:creationId xmlns:a16="http://schemas.microsoft.com/office/drawing/2014/main" id="{765BA96D-AB56-9988-F3D1-AC3113CCE757}"/>
              </a:ext>
            </a:extLst>
          </p:cNvPr>
          <p:cNvSpPr>
            <a:spLocks noGrp="1"/>
          </p:cNvSpPr>
          <p:nvPr>
            <p:ph type="sldNum" sz="quarter" idx="12"/>
          </p:nvPr>
        </p:nvSpPr>
        <p:spPr/>
        <p:txBody>
          <a:bodyPr/>
          <a:lstStyle/>
          <a:p>
            <a:fld id="{48F63A3B-78C7-47BE-AE5E-E10140E04643}" type="slidenum">
              <a:rPr lang="en-US" smtClean="0"/>
              <a:pPr/>
              <a:t>54</a:t>
            </a:fld>
            <a:endParaRPr lang="en-US"/>
          </a:p>
        </p:txBody>
      </p:sp>
      <p:sp>
        <p:nvSpPr>
          <p:cNvPr id="2" name="Date Placeholder 1">
            <a:extLst>
              <a:ext uri="{FF2B5EF4-FFF2-40B4-BE49-F238E27FC236}">
                <a16:creationId xmlns:a16="http://schemas.microsoft.com/office/drawing/2014/main" id="{EC6CCDCA-A8F9-DC98-A489-DA304D4284CD}"/>
              </a:ext>
              <a:ext uri="{C183D7F6-B498-43B3-948B-1728B52AA6E4}">
                <adec:decorative xmlns:adec="http://schemas.microsoft.com/office/drawing/2017/decorative" val="1"/>
              </a:ext>
            </a:extLst>
          </p:cNvPr>
          <p:cNvSpPr>
            <a:spLocks noGrp="1"/>
          </p:cNvSpPr>
          <p:nvPr>
            <p:ph type="dt" sz="half" idx="10"/>
          </p:nvPr>
        </p:nvSpPr>
        <p:spPr/>
        <p:txBody>
          <a:bodyPr/>
          <a:lstStyle/>
          <a:p>
            <a:r>
              <a:rPr lang="es-US"/>
              <a:t>Febrero de 2025</a:t>
            </a:r>
          </a:p>
        </p:txBody>
      </p:sp>
      <p:sp>
        <p:nvSpPr>
          <p:cNvPr id="5" name="Footer Placeholder 3">
            <a:extLst>
              <a:ext uri="{FF2B5EF4-FFF2-40B4-BE49-F238E27FC236}">
                <a16:creationId xmlns:a16="http://schemas.microsoft.com/office/drawing/2014/main" id="{A156A92E-E3D7-B89F-EBE9-97F36DF9A326}"/>
              </a:ext>
              <a:ext uri="{C183D7F6-B498-43B3-948B-1728B52AA6E4}">
                <adec:decorative xmlns:adec="http://schemas.microsoft.com/office/drawing/2017/decorative" val="1"/>
              </a:ext>
            </a:extLst>
          </p:cNvPr>
          <p:cNvSpPr>
            <a:spLocks noGrp="1"/>
          </p:cNvSpPr>
          <p:nvPr>
            <p:ph type="ftr" sz="quarter" idx="11"/>
          </p:nvPr>
        </p:nvSpPr>
        <p:spPr>
          <a:xfrm>
            <a:off x="2086378" y="6492240"/>
            <a:ext cx="9086046" cy="365125"/>
          </a:xfrm>
        </p:spPr>
        <p:txBody>
          <a:bodyPr/>
          <a:lstStyle/>
          <a:p>
            <a:r>
              <a:rPr lang="es-US" dirty="0"/>
              <a:t>Medicare para personas con enfermedad renal en etapa terminal (ESRD)</a:t>
            </a:r>
          </a:p>
        </p:txBody>
      </p:sp>
    </p:spTree>
    <p:custDataLst>
      <p:tags r:id="rId1"/>
    </p:custDataLst>
    <p:extLst>
      <p:ext uri="{BB962C8B-B14F-4D97-AF65-F5344CB8AC3E}">
        <p14:creationId xmlns:p14="http://schemas.microsoft.com/office/powerpoint/2010/main" val="1177680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D0E37A9-9320-4CCE-988D-070FEB8907B5}"/>
              </a:ext>
            </a:extLst>
          </p:cNvPr>
          <p:cNvSpPr>
            <a:spLocks noGrp="1"/>
          </p:cNvSpPr>
          <p:nvPr>
            <p:ph type="title"/>
          </p:nvPr>
        </p:nvSpPr>
        <p:spPr/>
        <p:txBody>
          <a:bodyPr anchor="ctr">
            <a:normAutofit/>
          </a:bodyPr>
          <a:lstStyle/>
          <a:p>
            <a:r>
              <a:rPr lang="es-US" sz="3000"/>
              <a:t>Puntos clave para recordar (continuación)</a:t>
            </a:r>
          </a:p>
        </p:txBody>
      </p:sp>
      <p:sp>
        <p:nvSpPr>
          <p:cNvPr id="5" name="Content Placeholder 4">
            <a:extLst>
              <a:ext uri="{FF2B5EF4-FFF2-40B4-BE49-F238E27FC236}">
                <a16:creationId xmlns:a16="http://schemas.microsoft.com/office/drawing/2014/main" id="{47C8F2CA-9E87-4FEF-A4E8-285382D11CB3}"/>
              </a:ext>
            </a:extLst>
          </p:cNvPr>
          <p:cNvSpPr>
            <a:spLocks noGrp="1"/>
          </p:cNvSpPr>
          <p:nvPr>
            <p:ph type="body" sz="quarter" idx="4294967295"/>
          </p:nvPr>
        </p:nvSpPr>
        <p:spPr>
          <a:xfrm>
            <a:off x="901874" y="1183709"/>
            <a:ext cx="10644187" cy="4778680"/>
          </a:xfrm>
        </p:spPr>
        <p:txBody>
          <a:bodyPr>
            <a:normAutofit fontScale="92500" lnSpcReduction="10000"/>
          </a:bodyPr>
          <a:lstStyle/>
          <a:p>
            <a:pPr marL="274320" lvl="0" indent="-274320" defTabSz="685800">
              <a:lnSpc>
                <a:spcPct val="105000"/>
              </a:lnSpc>
              <a:spcBef>
                <a:spcPts val="0"/>
              </a:spcBef>
              <a:spcAft>
                <a:spcPts val="1200"/>
              </a:spcAft>
            </a:pPr>
            <a:r>
              <a:rPr lang="es-US" sz="2400" dirty="0">
                <a:solidFill>
                  <a:srgbClr val="00529B"/>
                </a:solidFill>
              </a:rPr>
              <a:t>Una vez que reúna los requisitos para Medicare debido a la ESRD (por lo general al cuarto mes de diálisis), el plan de salud grupal (GHP) de su empleador o sindicato continuará pagando sus facturas de atención médica. Esto se denomina “período de coordinación”. </a:t>
            </a:r>
          </a:p>
          <a:p>
            <a:pPr marL="274320" lvl="0" indent="-274320" defTabSz="685800">
              <a:lnSpc>
                <a:spcPct val="105000"/>
              </a:lnSpc>
              <a:spcBef>
                <a:spcPts val="0"/>
              </a:spcBef>
              <a:spcAft>
                <a:spcPts val="1200"/>
              </a:spcAft>
            </a:pPr>
            <a:r>
              <a:rPr lang="es-US" sz="2400" dirty="0">
                <a:solidFill>
                  <a:srgbClr val="00529B"/>
                </a:solidFill>
              </a:rPr>
              <a:t>Si tiene ESRD, puede obtener Medicare a través de Medicare Original o inscribirse en un plan Medicare </a:t>
            </a:r>
            <a:r>
              <a:rPr lang="es-US" sz="2400" dirty="0" err="1">
                <a:solidFill>
                  <a:srgbClr val="00529B"/>
                </a:solidFill>
              </a:rPr>
              <a:t>Advantage</a:t>
            </a:r>
            <a:r>
              <a:rPr lang="es-US" sz="2400" dirty="0">
                <a:solidFill>
                  <a:srgbClr val="00529B"/>
                </a:solidFill>
              </a:rPr>
              <a:t>.</a:t>
            </a:r>
          </a:p>
          <a:p>
            <a:pPr marL="274320" lvl="0" indent="-274320" defTabSz="685800">
              <a:lnSpc>
                <a:spcPct val="105000"/>
              </a:lnSpc>
              <a:spcBef>
                <a:spcPts val="0"/>
              </a:spcBef>
              <a:spcAft>
                <a:spcPts val="1200"/>
              </a:spcAft>
            </a:pPr>
            <a:r>
              <a:rPr lang="es-US" sz="2400" dirty="0">
                <a:solidFill>
                  <a:srgbClr val="00529B"/>
                </a:solidFill>
              </a:rPr>
              <a:t>Los medicamentos de trasplante (también llamados medicamentos inmunosupresores) solo están cubiertos por la Parte B (seguro médico) de Medicare para las personas que tenían derecho a la Parte A (seguro de hospital) de Medicare en el momento de un trasplante de riñón.</a:t>
            </a:r>
          </a:p>
          <a:p>
            <a:pPr marL="274320" lvl="0" indent="-274320" defTabSz="685800">
              <a:lnSpc>
                <a:spcPct val="105000"/>
              </a:lnSpc>
              <a:spcBef>
                <a:spcPts val="0"/>
              </a:spcBef>
              <a:spcAft>
                <a:spcPts val="1200"/>
              </a:spcAft>
            </a:pPr>
            <a:r>
              <a:rPr lang="es-US" sz="2400" dirty="0">
                <a:solidFill>
                  <a:srgbClr val="00529B"/>
                </a:solidFill>
              </a:rPr>
              <a:t>Existe un beneficio de cobertura de medicamentos inmunosupresores de la Parte B que proporciona cobertura más allá del período de 36 meses posterior al trasplante si no tiene otros tipos de cobertura determinados.</a:t>
            </a:r>
          </a:p>
        </p:txBody>
      </p:sp>
      <p:sp>
        <p:nvSpPr>
          <p:cNvPr id="6" name="Slide Number Placeholder 5">
            <a:extLst>
              <a:ext uri="{FF2B5EF4-FFF2-40B4-BE49-F238E27FC236}">
                <a16:creationId xmlns:a16="http://schemas.microsoft.com/office/drawing/2014/main" id="{D22FF833-026D-5448-0921-C3F207CC4911}"/>
              </a:ext>
            </a:extLst>
          </p:cNvPr>
          <p:cNvSpPr>
            <a:spLocks noGrp="1"/>
          </p:cNvSpPr>
          <p:nvPr>
            <p:ph type="sldNum" sz="quarter" idx="12"/>
          </p:nvPr>
        </p:nvSpPr>
        <p:spPr/>
        <p:txBody>
          <a:bodyPr/>
          <a:lstStyle/>
          <a:p>
            <a:fld id="{48F63A3B-78C7-47BE-AE5E-E10140E04643}" type="slidenum">
              <a:rPr lang="en-US" smtClean="0"/>
              <a:pPr/>
              <a:t>55</a:t>
            </a:fld>
            <a:endParaRPr lang="en-US"/>
          </a:p>
        </p:txBody>
      </p:sp>
      <p:sp>
        <p:nvSpPr>
          <p:cNvPr id="2" name="Date Placeholder 1">
            <a:extLst>
              <a:ext uri="{FF2B5EF4-FFF2-40B4-BE49-F238E27FC236}">
                <a16:creationId xmlns:a16="http://schemas.microsoft.com/office/drawing/2014/main" id="{2282FD70-5392-F803-CCBF-170E5516B9AC}"/>
              </a:ext>
              <a:ext uri="{C183D7F6-B498-43B3-948B-1728B52AA6E4}">
                <adec:decorative xmlns:adec="http://schemas.microsoft.com/office/drawing/2017/decorative" val="1"/>
              </a:ext>
            </a:extLst>
          </p:cNvPr>
          <p:cNvSpPr>
            <a:spLocks noGrp="1"/>
          </p:cNvSpPr>
          <p:nvPr>
            <p:ph type="dt" sz="half" idx="10"/>
          </p:nvPr>
        </p:nvSpPr>
        <p:spPr/>
        <p:txBody>
          <a:bodyPr/>
          <a:lstStyle/>
          <a:p>
            <a:r>
              <a:rPr lang="es-US"/>
              <a:t>Febrero de 2025</a:t>
            </a:r>
          </a:p>
        </p:txBody>
      </p:sp>
      <p:sp>
        <p:nvSpPr>
          <p:cNvPr id="7" name="Footer Placeholder 3">
            <a:extLst>
              <a:ext uri="{FF2B5EF4-FFF2-40B4-BE49-F238E27FC236}">
                <a16:creationId xmlns:a16="http://schemas.microsoft.com/office/drawing/2014/main" id="{582EF1D7-C4B0-FBB2-DC61-D712F4220273}"/>
              </a:ext>
              <a:ext uri="{C183D7F6-B498-43B3-948B-1728B52AA6E4}">
                <adec:decorative xmlns:adec="http://schemas.microsoft.com/office/drawing/2017/decorative" val="1"/>
              </a:ext>
            </a:extLst>
          </p:cNvPr>
          <p:cNvSpPr>
            <a:spLocks noGrp="1"/>
          </p:cNvSpPr>
          <p:nvPr>
            <p:ph type="ftr" sz="quarter" idx="11"/>
          </p:nvPr>
        </p:nvSpPr>
        <p:spPr>
          <a:xfrm>
            <a:off x="2086378" y="6492240"/>
            <a:ext cx="9086046" cy="365125"/>
          </a:xfrm>
        </p:spPr>
        <p:txBody>
          <a:bodyPr/>
          <a:lstStyle/>
          <a:p>
            <a:r>
              <a:rPr lang="es-US" dirty="0"/>
              <a:t>Medicare para personas con enfermedad renal en etapa terminal (ESRD)</a:t>
            </a:r>
          </a:p>
        </p:txBody>
      </p:sp>
    </p:spTree>
    <p:custDataLst>
      <p:tags r:id="rId1"/>
    </p:custDataLst>
    <p:extLst>
      <p:ext uri="{BB962C8B-B14F-4D97-AF65-F5344CB8AC3E}">
        <p14:creationId xmlns:p14="http://schemas.microsoft.com/office/powerpoint/2010/main" val="951969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s-US" sz="2800" dirty="0"/>
              <a:t>Guía de recursos relacionados con la enfermedad </a:t>
            </a:r>
            <a:br>
              <a:rPr lang="es-US" sz="2800" dirty="0"/>
            </a:br>
            <a:r>
              <a:rPr lang="es-US" sz="2800" dirty="0"/>
              <a:t>renal en etapa terminal (ESRD)</a:t>
            </a:r>
          </a:p>
        </p:txBody>
      </p:sp>
      <p:graphicFrame>
        <p:nvGraphicFramePr>
          <p:cNvPr id="5" name="Content Placeholder 6" descr="Table with various resources for ESRD." title="End-Stage Renal Disease (ESRD) Resource Guide"/>
          <p:cNvGraphicFramePr>
            <a:graphicFrameLocks/>
          </p:cNvGraphicFramePr>
          <p:nvPr>
            <p:extLst>
              <p:ext uri="{D42A27DB-BD31-4B8C-83A1-F6EECF244321}">
                <p14:modId xmlns:p14="http://schemas.microsoft.com/office/powerpoint/2010/main" val="2451205539"/>
              </p:ext>
            </p:extLst>
          </p:nvPr>
        </p:nvGraphicFramePr>
        <p:xfrm>
          <a:off x="1104772" y="1156153"/>
          <a:ext cx="9982453" cy="4816232"/>
        </p:xfrm>
        <a:graphic>
          <a:graphicData uri="http://schemas.openxmlformats.org/drawingml/2006/table">
            <a:tbl>
              <a:tblPr firstRow="1" bandRow="1">
                <a:tableStyleId>{5FD0F851-EC5A-4D38-B0AD-8093EC10F338}</a:tableStyleId>
              </a:tblPr>
              <a:tblGrid>
                <a:gridCol w="3751171">
                  <a:extLst>
                    <a:ext uri="{9D8B030D-6E8A-4147-A177-3AD203B41FA5}">
                      <a16:colId xmlns:a16="http://schemas.microsoft.com/office/drawing/2014/main" val="20000"/>
                    </a:ext>
                  </a:extLst>
                </a:gridCol>
                <a:gridCol w="6231282">
                  <a:extLst>
                    <a:ext uri="{9D8B030D-6E8A-4147-A177-3AD203B41FA5}">
                      <a16:colId xmlns:a16="http://schemas.microsoft.com/office/drawing/2014/main" val="20001"/>
                    </a:ext>
                  </a:extLst>
                </a:gridCol>
              </a:tblGrid>
              <a:tr h="996701">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a:lnSpc>
                          <a:spcPct val="100000"/>
                        </a:lnSpc>
                        <a:spcBef>
                          <a:spcPts val="600"/>
                        </a:spcBef>
                        <a:spcAft>
                          <a:spcPts val="0"/>
                        </a:spcAft>
                      </a:pPr>
                      <a:r>
                        <a:rPr lang="es-US" sz="1800" b="0" dirty="0">
                          <a:solidFill>
                            <a:srgbClr val="00529B"/>
                          </a:solidFill>
                          <a:latin typeface="+mn-lt"/>
                        </a:rPr>
                        <a:t>Centros de Servicios de Medicare </a:t>
                      </a:r>
                      <a:br>
                        <a:rPr lang="es-US" sz="1800" b="0" dirty="0">
                          <a:solidFill>
                            <a:srgbClr val="00529B"/>
                          </a:solidFill>
                          <a:latin typeface="+mn-lt"/>
                        </a:rPr>
                      </a:br>
                      <a:r>
                        <a:rPr lang="es-US" sz="1800" b="0" dirty="0">
                          <a:solidFill>
                            <a:srgbClr val="00529B"/>
                          </a:solidFill>
                          <a:latin typeface="+mn-lt"/>
                        </a:rPr>
                        <a:t>y Medicaid</a:t>
                      </a:r>
                    </a:p>
                  </a:txBody>
                  <a:tcPr/>
                </a:tc>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233363" lvl="0" indent="-233363" defTabSz="914400">
                        <a:lnSpc>
                          <a:spcPct val="100000"/>
                        </a:lnSpc>
                        <a:spcBef>
                          <a:spcPts val="600"/>
                        </a:spcBef>
                        <a:spcAft>
                          <a:spcPts val="0"/>
                        </a:spcAft>
                        <a:buFont typeface="Wingdings" panose="05000000000000000000" pitchFamily="2" charset="2"/>
                        <a:buChar char="§"/>
                      </a:pPr>
                      <a:r>
                        <a:rPr lang="es-US" sz="1800" b="0" dirty="0">
                          <a:solidFill>
                            <a:srgbClr val="00529B"/>
                          </a:solidFill>
                          <a:latin typeface="+mn-lt"/>
                        </a:rPr>
                        <a:t>Llamar al 1-800-MEDICARE (1-800-633-4227)</a:t>
                      </a:r>
                      <a:br>
                        <a:rPr lang="es-US" sz="1800" b="0" dirty="0">
                          <a:solidFill>
                            <a:srgbClr val="00529B"/>
                          </a:solidFill>
                          <a:latin typeface="+mn-lt"/>
                        </a:rPr>
                      </a:br>
                      <a:r>
                        <a:rPr lang="es-US" sz="1800" b="0" dirty="0">
                          <a:solidFill>
                            <a:srgbClr val="00529B"/>
                          </a:solidFill>
                          <a:latin typeface="+mn-lt"/>
                        </a:rPr>
                        <a:t>(TTY: 1-877-486-2048)</a:t>
                      </a:r>
                    </a:p>
                    <a:p>
                      <a:pPr marL="233363" lvl="0" indent="-233363" defTabSz="914400">
                        <a:lnSpc>
                          <a:spcPct val="100000"/>
                        </a:lnSpc>
                        <a:spcBef>
                          <a:spcPts val="600"/>
                        </a:spcBef>
                        <a:spcAft>
                          <a:spcPts val="0"/>
                        </a:spcAft>
                        <a:buFont typeface="Wingdings" panose="05000000000000000000" pitchFamily="2" charset="2"/>
                        <a:buChar char="§"/>
                      </a:pPr>
                      <a:r>
                        <a:rPr lang="es-US" sz="1800" b="0" dirty="0">
                          <a:solidFill>
                            <a:srgbClr val="00529B"/>
                          </a:solidFill>
                          <a:latin typeface="+mn-lt"/>
                          <a:cs typeface="Arial" panose="020B0604020202020204" pitchFamily="34" charset="0"/>
                          <a:hlinkClick r:id="rId4">
                            <a:extLst>
                              <a:ext uri="{A12FA001-AC4F-418D-AE19-62706E023703}">
                                <ahyp:hlinkClr xmlns:ahyp="http://schemas.microsoft.com/office/drawing/2018/hyperlinkcolor" val="tx"/>
                              </a:ext>
                            </a:extLst>
                          </a:hlinkClick>
                        </a:rPr>
                        <a:t>es.Medicare.gov</a:t>
                      </a:r>
                      <a:r>
                        <a:rPr lang="es-US" sz="1800" b="0" dirty="0">
                          <a:solidFill>
                            <a:srgbClr val="00529B"/>
                          </a:solidFill>
                          <a:latin typeface="+mn-lt"/>
                          <a:cs typeface="Arial" panose="020B0604020202020204" pitchFamily="34" charset="0"/>
                        </a:rPr>
                        <a:t> </a:t>
                      </a:r>
                    </a:p>
                    <a:p>
                      <a:pPr marL="233363" lvl="0" indent="-233363" defTabSz="914400">
                        <a:lnSpc>
                          <a:spcPct val="100000"/>
                        </a:lnSpc>
                        <a:spcBef>
                          <a:spcPts val="600"/>
                        </a:spcBef>
                        <a:spcAft>
                          <a:spcPts val="0"/>
                        </a:spcAft>
                        <a:buFont typeface="Wingdings" panose="05000000000000000000" pitchFamily="2" charset="2"/>
                        <a:buChar char="§"/>
                      </a:pPr>
                      <a:r>
                        <a:rPr lang="es-US" sz="1800" b="0" dirty="0">
                          <a:solidFill>
                            <a:srgbClr val="00529B"/>
                          </a:solidFill>
                          <a:latin typeface="+mn-lt"/>
                          <a:cs typeface="Arial" panose="020B0604020202020204" pitchFamily="34" charset="0"/>
                          <a:hlinkClick r:id="rId5">
                            <a:extLst>
                              <a:ext uri="{A12FA001-AC4F-418D-AE19-62706E023703}">
                                <ahyp:hlinkClr xmlns:ahyp="http://schemas.microsoft.com/office/drawing/2018/hyperlinkcolor" val="tx"/>
                              </a:ext>
                            </a:extLst>
                          </a:hlinkClick>
                        </a:rPr>
                        <a:t>CMS.gov</a:t>
                      </a:r>
                    </a:p>
                  </a:txBody>
                  <a:tcPr/>
                </a:tc>
                <a:extLst>
                  <a:ext uri="{0D108BD9-81ED-4DB2-BD59-A6C34878D82A}">
                    <a16:rowId xmlns:a16="http://schemas.microsoft.com/office/drawing/2014/main" val="10001"/>
                  </a:ext>
                </a:extLst>
              </a:tr>
              <a:tr h="66921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00000"/>
                        </a:lnSpc>
                        <a:spcBef>
                          <a:spcPts val="600"/>
                        </a:spcBef>
                        <a:spcAft>
                          <a:spcPts val="0"/>
                        </a:spcAft>
                      </a:pPr>
                      <a:r>
                        <a:rPr lang="es-US" sz="1800" b="0">
                          <a:solidFill>
                            <a:srgbClr val="00529B"/>
                          </a:solidFill>
                          <a:latin typeface="+mn-lt"/>
                        </a:rPr>
                        <a:t>Seguro Social</a:t>
                      </a: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33363" lvl="1" indent="-233363" defTabSz="914400">
                        <a:lnSpc>
                          <a:spcPct val="100000"/>
                        </a:lnSpc>
                        <a:spcBef>
                          <a:spcPts val="600"/>
                        </a:spcBef>
                        <a:spcAft>
                          <a:spcPts val="0"/>
                        </a:spcAft>
                        <a:buFont typeface="Wingdings" panose="05000000000000000000" pitchFamily="2" charset="2"/>
                        <a:buChar char="§"/>
                      </a:pPr>
                      <a:r>
                        <a:rPr lang="es-US" sz="1800" b="0">
                          <a:solidFill>
                            <a:srgbClr val="00529B"/>
                          </a:solidFill>
                          <a:latin typeface="+mn-lt"/>
                        </a:rPr>
                        <a:t>Llame al 1-800-772-1213 (TTY: 1-800-325-0778)</a:t>
                      </a:r>
                    </a:p>
                    <a:p>
                      <a:pPr marL="233363" lvl="1" indent="-233363" defTabSz="914400">
                        <a:lnSpc>
                          <a:spcPct val="100000"/>
                        </a:lnSpc>
                        <a:spcBef>
                          <a:spcPts val="600"/>
                        </a:spcBef>
                        <a:spcAft>
                          <a:spcPts val="0"/>
                        </a:spcAft>
                        <a:buFont typeface="Wingdings" panose="05000000000000000000" pitchFamily="2" charset="2"/>
                        <a:buChar char="§"/>
                      </a:pPr>
                      <a:r>
                        <a:rPr lang="es-US" sz="1800" b="0" u="sng">
                          <a:solidFill>
                            <a:srgbClr val="00529B"/>
                          </a:solidFill>
                          <a:latin typeface="+mn-lt"/>
                          <a:hlinkClick r:id="rId6">
                            <a:extLst>
                              <a:ext uri="{A12FA001-AC4F-418D-AE19-62706E023703}">
                                <ahyp:hlinkClr xmlns:ahyp="http://schemas.microsoft.com/office/drawing/2018/hyperlinkcolor" val="tx"/>
                              </a:ext>
                            </a:extLst>
                          </a:hlinkClick>
                        </a:rPr>
                        <a:t>SSA.gov</a:t>
                      </a:r>
                      <a:r>
                        <a:rPr lang="es-US" sz="1800" b="0" u="sng">
                          <a:solidFill>
                            <a:srgbClr val="00529B"/>
                          </a:solidFill>
                          <a:latin typeface="+mn-lt"/>
                        </a:rPr>
                        <a:t> </a:t>
                      </a:r>
                    </a:p>
                  </a:txBody>
                  <a:tcPr/>
                </a:tc>
                <a:extLst>
                  <a:ext uri="{0D108BD9-81ED-4DB2-BD59-A6C34878D82A}">
                    <a16:rowId xmlns:a16="http://schemas.microsoft.com/office/drawing/2014/main" val="10002"/>
                  </a:ext>
                </a:extLst>
              </a:tr>
              <a:tr h="669214">
                <a:tc>
                  <a:txBody>
                    <a:bodyPr/>
                    <a:lstStyle/>
                    <a:p>
                      <a:pPr>
                        <a:lnSpc>
                          <a:spcPct val="100000"/>
                        </a:lnSpc>
                        <a:spcBef>
                          <a:spcPts val="0"/>
                        </a:spcBef>
                        <a:spcAft>
                          <a:spcPts val="600"/>
                        </a:spcAft>
                      </a:pPr>
                      <a:r>
                        <a:rPr lang="es-US" sz="1800" b="0" dirty="0">
                          <a:solidFill>
                            <a:srgbClr val="00529B"/>
                          </a:solidFill>
                          <a:latin typeface="+mn-lt"/>
                          <a:cs typeface="Arial" panose="020B0604020202020204" pitchFamily="34" charset="0"/>
                        </a:rPr>
                        <a:t>Beneficio de medicamentos</a:t>
                      </a:r>
                    </a:p>
                    <a:p>
                      <a:pPr>
                        <a:lnSpc>
                          <a:spcPct val="100000"/>
                        </a:lnSpc>
                        <a:spcBef>
                          <a:spcPts val="0"/>
                        </a:spcBef>
                        <a:spcAft>
                          <a:spcPts val="600"/>
                        </a:spcAft>
                      </a:pPr>
                      <a:r>
                        <a:rPr lang="es-US" sz="1800" b="0" dirty="0">
                          <a:solidFill>
                            <a:srgbClr val="00529B"/>
                          </a:solidFill>
                          <a:latin typeface="+mn-lt"/>
                          <a:cs typeface="Arial" panose="020B0604020202020204" pitchFamily="34" charset="0"/>
                        </a:rPr>
                        <a:t>inmunosupresores del Seguro Social</a:t>
                      </a:r>
                    </a:p>
                  </a:txBody>
                  <a:tcPr/>
                </a:tc>
                <a:tc>
                  <a:txBody>
                    <a:bodyPr/>
                    <a:lstStyle/>
                    <a:p>
                      <a:pPr marL="233363" marR="0" lvl="0" indent="-233363" algn="l" defTabSz="6858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s-US" sz="1800" b="0" u="none">
                          <a:solidFill>
                            <a:srgbClr val="00529B"/>
                          </a:solidFill>
                          <a:latin typeface="+mn-lt"/>
                          <a:cs typeface="Arial" panose="020B0604020202020204" pitchFamily="34" charset="0"/>
                        </a:rPr>
                        <a:t>Llame al 1-800-465-0355 (TTY: 1-800-325-7888)</a:t>
                      </a:r>
                    </a:p>
                  </a:txBody>
                  <a:tcPr/>
                </a:tc>
                <a:extLst>
                  <a:ext uri="{0D108BD9-81ED-4DB2-BD59-A6C34878D82A}">
                    <a16:rowId xmlns:a16="http://schemas.microsoft.com/office/drawing/2014/main" val="608376627"/>
                  </a:ext>
                </a:extLst>
              </a:tr>
              <a:tr h="838396">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00000"/>
                        </a:lnSpc>
                        <a:spcBef>
                          <a:spcPts val="600"/>
                        </a:spcBef>
                        <a:spcAft>
                          <a:spcPts val="0"/>
                        </a:spcAft>
                      </a:pPr>
                      <a:r>
                        <a:rPr lang="es-US" sz="1800" b="0" dirty="0">
                          <a:solidFill>
                            <a:srgbClr val="00529B"/>
                          </a:solidFill>
                          <a:latin typeface="+mn-lt"/>
                        </a:rPr>
                        <a:t>Programas estatales de Asistencia sobre Seguros de Salud (SHIP)</a:t>
                      </a: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33363" marR="0" lvl="0" indent="-233363" algn="l" defTabSz="6858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s-US" sz="1800" b="0" u="sng">
                          <a:solidFill>
                            <a:srgbClr val="00529B"/>
                          </a:solidFill>
                          <a:latin typeface="+mn-lt"/>
                          <a:hlinkClick r:id="rId7">
                            <a:extLst>
                              <a:ext uri="{A12FA001-AC4F-418D-AE19-62706E023703}">
                                <ahyp:hlinkClr xmlns:ahyp="http://schemas.microsoft.com/office/drawing/2018/hyperlinkcolor" val="tx"/>
                              </a:ext>
                            </a:extLst>
                          </a:hlinkClick>
                        </a:rPr>
                        <a:t>shiphelp.org</a:t>
                      </a:r>
                    </a:p>
                  </a:txBody>
                  <a:tcPr/>
                </a:tc>
                <a:extLst>
                  <a:ext uri="{0D108BD9-81ED-4DB2-BD59-A6C34878D82A}">
                    <a16:rowId xmlns:a16="http://schemas.microsoft.com/office/drawing/2014/main" val="10003"/>
                  </a:ext>
                </a:extLst>
              </a:tr>
              <a:tr h="838396">
                <a:tc>
                  <a:txBody>
                    <a:bodyPr/>
                    <a:lstStyle/>
                    <a:p>
                      <a:pPr>
                        <a:lnSpc>
                          <a:spcPct val="100000"/>
                        </a:lnSpc>
                        <a:spcBef>
                          <a:spcPts val="600"/>
                        </a:spcBef>
                        <a:spcAft>
                          <a:spcPts val="0"/>
                        </a:spcAft>
                      </a:pPr>
                      <a:r>
                        <a:rPr lang="es-US" sz="1800" b="0">
                          <a:solidFill>
                            <a:srgbClr val="00529B"/>
                          </a:solidFill>
                          <a:latin typeface="+mn-lt"/>
                          <a:cs typeface="Arial" panose="020B0604020202020204" pitchFamily="34" charset="0"/>
                        </a:rPr>
                        <a:t>Departamentos Estatales de Seguros</a:t>
                      </a:r>
                    </a:p>
                  </a:txBody>
                  <a:tcPr/>
                </a:tc>
                <a:tc>
                  <a:txBody>
                    <a:bodyPr/>
                    <a:lstStyle/>
                    <a:p>
                      <a:pPr marL="233363" marR="0" lvl="0" indent="-233363" algn="l" defTabSz="6858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s-US" sz="1800" b="0" u="sng">
                          <a:solidFill>
                            <a:srgbClr val="00529B"/>
                          </a:solidFill>
                          <a:latin typeface="+mn-lt"/>
                          <a:cs typeface="Arial" panose="020B0604020202020204" pitchFamily="34" charset="0"/>
                        </a:rPr>
                        <a:t>content.naic.org/state-insurance-departments</a:t>
                      </a:r>
                    </a:p>
                  </a:txBody>
                  <a:tcPr/>
                </a:tc>
                <a:extLst>
                  <a:ext uri="{0D108BD9-81ED-4DB2-BD59-A6C34878D82A}">
                    <a16:rowId xmlns:a16="http://schemas.microsoft.com/office/drawing/2014/main" val="4177350473"/>
                  </a:ext>
                </a:extLst>
              </a:tr>
              <a:tr h="341726">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00000"/>
                        </a:lnSpc>
                        <a:spcBef>
                          <a:spcPts val="600"/>
                        </a:spcBef>
                        <a:spcAft>
                          <a:spcPts val="0"/>
                        </a:spcAft>
                      </a:pPr>
                      <a:r>
                        <a:rPr lang="es-US" sz="1800" b="0">
                          <a:solidFill>
                            <a:srgbClr val="00529B"/>
                          </a:solidFill>
                          <a:latin typeface="+mn-lt"/>
                        </a:rPr>
                        <a:t>ESRD National Coordinating Center</a:t>
                      </a: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33363" marR="0" lvl="0" indent="-233363" algn="l" defTabSz="6858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s-US" sz="1800" b="0" dirty="0">
                          <a:solidFill>
                            <a:srgbClr val="00529B"/>
                          </a:solidFill>
                          <a:latin typeface="+mn-lt"/>
                          <a:hlinkClick r:id="rId8">
                            <a:extLst>
                              <a:ext uri="{A12FA001-AC4F-418D-AE19-62706E023703}">
                                <ahyp:hlinkClr xmlns:ahyp="http://schemas.microsoft.com/office/drawing/2018/hyperlinkcolor" val="tx"/>
                              </a:ext>
                            </a:extLst>
                          </a:hlinkClick>
                        </a:rPr>
                        <a:t>esrdncc.org</a:t>
                      </a:r>
                      <a:r>
                        <a:rPr lang="es-US" sz="1800" b="0" dirty="0">
                          <a:solidFill>
                            <a:srgbClr val="00529B"/>
                          </a:solidFill>
                          <a:latin typeface="+mn-lt"/>
                        </a:rPr>
                        <a:t> </a:t>
                      </a:r>
                    </a:p>
                  </a:txBody>
                  <a:tcPr/>
                </a:tc>
                <a:extLst>
                  <a:ext uri="{0D108BD9-81ED-4DB2-BD59-A6C34878D82A}">
                    <a16:rowId xmlns:a16="http://schemas.microsoft.com/office/drawing/2014/main" val="10004"/>
                  </a:ext>
                </a:extLst>
              </a:tr>
            </a:tbl>
          </a:graphicData>
        </a:graphic>
      </p:graphicFrame>
      <p:pic>
        <p:nvPicPr>
          <p:cNvPr id="7" name="Picture 6">
            <a:extLst>
              <a:ext uri="{FF2B5EF4-FFF2-40B4-BE49-F238E27FC236}">
                <a16:creationId xmlns:a16="http://schemas.microsoft.com/office/drawing/2014/main" id="{C8A06BEA-F4D6-63F7-4D83-CD3D765407DE}"/>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6487436" y="4057649"/>
            <a:ext cx="1334571" cy="645043"/>
          </a:xfrm>
          <a:prstGeom prst="rect">
            <a:avLst/>
          </a:prstGeom>
        </p:spPr>
      </p:pic>
      <p:sp>
        <p:nvSpPr>
          <p:cNvPr id="6" name="Slide Number Placeholder 5">
            <a:extLst>
              <a:ext uri="{FF2B5EF4-FFF2-40B4-BE49-F238E27FC236}">
                <a16:creationId xmlns:a16="http://schemas.microsoft.com/office/drawing/2014/main" id="{F4061D45-9B2D-DA2F-A864-43AF0A9F2701}"/>
              </a:ext>
            </a:extLst>
          </p:cNvPr>
          <p:cNvSpPr>
            <a:spLocks noGrp="1"/>
          </p:cNvSpPr>
          <p:nvPr>
            <p:ph type="sldNum" sz="quarter" idx="12"/>
          </p:nvPr>
        </p:nvSpPr>
        <p:spPr/>
        <p:txBody>
          <a:bodyPr/>
          <a:lstStyle/>
          <a:p>
            <a:fld id="{48F63A3B-78C7-47BE-AE5E-E10140E04643}" type="slidenum">
              <a:rPr lang="en-US" smtClean="0"/>
              <a:pPr/>
              <a:t>56</a:t>
            </a:fld>
            <a:endParaRPr lang="en-US"/>
          </a:p>
        </p:txBody>
      </p:sp>
      <p:sp>
        <p:nvSpPr>
          <p:cNvPr id="3" name="Date Placeholder 2">
            <a:extLst>
              <a:ext uri="{FF2B5EF4-FFF2-40B4-BE49-F238E27FC236}">
                <a16:creationId xmlns:a16="http://schemas.microsoft.com/office/drawing/2014/main" id="{C8A6FB44-CFF8-601D-8F78-71EEAB4A605D}"/>
              </a:ext>
              <a:ext uri="{C183D7F6-B498-43B3-948B-1728B52AA6E4}">
                <adec:decorative xmlns:adec="http://schemas.microsoft.com/office/drawing/2017/decorative" val="1"/>
              </a:ext>
            </a:extLst>
          </p:cNvPr>
          <p:cNvSpPr>
            <a:spLocks noGrp="1"/>
          </p:cNvSpPr>
          <p:nvPr>
            <p:ph type="dt" sz="half" idx="10"/>
          </p:nvPr>
        </p:nvSpPr>
        <p:spPr/>
        <p:txBody>
          <a:bodyPr/>
          <a:lstStyle/>
          <a:p>
            <a:r>
              <a:rPr lang="es-US"/>
              <a:t>Febrero de 2025</a:t>
            </a:r>
          </a:p>
        </p:txBody>
      </p:sp>
      <p:sp>
        <p:nvSpPr>
          <p:cNvPr id="8" name="Footer Placeholder 3">
            <a:extLst>
              <a:ext uri="{FF2B5EF4-FFF2-40B4-BE49-F238E27FC236}">
                <a16:creationId xmlns:a16="http://schemas.microsoft.com/office/drawing/2014/main" id="{3C353364-0852-3F9D-6A88-6AE483A8BADF}"/>
              </a:ext>
              <a:ext uri="{C183D7F6-B498-43B3-948B-1728B52AA6E4}">
                <adec:decorative xmlns:adec="http://schemas.microsoft.com/office/drawing/2017/decorative" val="1"/>
              </a:ext>
            </a:extLst>
          </p:cNvPr>
          <p:cNvSpPr>
            <a:spLocks noGrp="1"/>
          </p:cNvSpPr>
          <p:nvPr>
            <p:ph type="ftr" sz="quarter" idx="11"/>
          </p:nvPr>
        </p:nvSpPr>
        <p:spPr>
          <a:xfrm>
            <a:off x="2086378" y="6492240"/>
            <a:ext cx="9086046" cy="365125"/>
          </a:xfrm>
        </p:spPr>
        <p:txBody>
          <a:bodyPr/>
          <a:lstStyle/>
          <a:p>
            <a:r>
              <a:rPr lang="es-US" dirty="0"/>
              <a:t>Medicare para personas con enfermedad renal en etapa terminal (ESRD)</a:t>
            </a:r>
          </a:p>
        </p:txBody>
      </p:sp>
    </p:spTree>
    <p:custDataLst>
      <p:tags r:id="rId1"/>
    </p:custDataLst>
    <p:extLst>
      <p:ext uri="{BB962C8B-B14F-4D97-AF65-F5344CB8AC3E}">
        <p14:creationId xmlns:p14="http://schemas.microsoft.com/office/powerpoint/2010/main" val="14152202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Autofit/>
          </a:bodyPr>
          <a:lstStyle/>
          <a:p>
            <a:pPr>
              <a:lnSpc>
                <a:spcPct val="100000"/>
              </a:lnSpc>
            </a:pPr>
            <a:r>
              <a:rPr lang="es-US" sz="2800" dirty="0"/>
              <a:t>Guía de recursos relacionados con la enfermedad </a:t>
            </a:r>
            <a:br>
              <a:rPr lang="es-US" sz="2800" dirty="0"/>
            </a:br>
            <a:r>
              <a:rPr lang="es-US" sz="2800" dirty="0"/>
              <a:t>renal en etapa terminal (ESRD) (continuación)</a:t>
            </a:r>
          </a:p>
        </p:txBody>
      </p:sp>
      <p:graphicFrame>
        <p:nvGraphicFramePr>
          <p:cNvPr id="5" name="Table 4" descr="Table listing various ESRD resources." title="End-Stage Renal Disease (ESRD) Resource Guide (continued)"/>
          <p:cNvGraphicFramePr>
            <a:graphicFrameLocks noGrp="1"/>
          </p:cNvGraphicFramePr>
          <p:nvPr>
            <p:extLst>
              <p:ext uri="{D42A27DB-BD31-4B8C-83A1-F6EECF244321}">
                <p14:modId xmlns:p14="http://schemas.microsoft.com/office/powerpoint/2010/main" val="2258870830"/>
              </p:ext>
            </p:extLst>
          </p:nvPr>
        </p:nvGraphicFramePr>
        <p:xfrm>
          <a:off x="914400" y="1463040"/>
          <a:ext cx="10280822" cy="4036264"/>
        </p:xfrm>
        <a:graphic>
          <a:graphicData uri="http://schemas.openxmlformats.org/drawingml/2006/table">
            <a:tbl>
              <a:tblPr firstRow="1" bandRow="1">
                <a:tableStyleId>{5FD0F851-EC5A-4D38-B0AD-8093EC10F338}</a:tableStyleId>
              </a:tblPr>
              <a:tblGrid>
                <a:gridCol w="5115697">
                  <a:extLst>
                    <a:ext uri="{9D8B030D-6E8A-4147-A177-3AD203B41FA5}">
                      <a16:colId xmlns:a16="http://schemas.microsoft.com/office/drawing/2014/main" val="20000"/>
                    </a:ext>
                  </a:extLst>
                </a:gridCol>
                <a:gridCol w="5165125">
                  <a:extLst>
                    <a:ext uri="{9D8B030D-6E8A-4147-A177-3AD203B41FA5}">
                      <a16:colId xmlns:a16="http://schemas.microsoft.com/office/drawing/2014/main" val="20001"/>
                    </a:ext>
                  </a:extLst>
                </a:gridCol>
              </a:tblGrid>
              <a:tr h="862376">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s-US" sz="1800" b="0">
                          <a:solidFill>
                            <a:srgbClr val="00529B"/>
                          </a:solidFill>
                        </a:rPr>
                        <a:t>Programa Nacional de Educación sobre la Enfermedad Renal</a:t>
                      </a:r>
                    </a:p>
                    <a:p>
                      <a:pPr algn="l" rtl="0">
                        <a:spcBef>
                          <a:spcPts val="600"/>
                        </a:spcBef>
                      </a:pPr>
                      <a:endParaRPr lang="en-US" sz="1800" b="0" dirty="0">
                        <a:solidFill>
                          <a:srgbClr val="00529B"/>
                        </a:solidFill>
                        <a:latin typeface="Arial" panose="020B0604020202020204" pitchFamily="34" charset="0"/>
                        <a:cs typeface="Arial" panose="020B0604020202020204" pitchFamily="34" charset="0"/>
                      </a:endParaRPr>
                    </a:p>
                  </a:txBody>
                  <a:tcPr/>
                </a:tc>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s-US" sz="1800" b="0" u="sng">
                          <a:solidFill>
                            <a:srgbClr val="00529B"/>
                          </a:solidFill>
                          <a:hlinkClick r:id="rId4">
                            <a:extLst>
                              <a:ext uri="{A12FA001-AC4F-418D-AE19-62706E023703}">
                                <ahyp:hlinkClr xmlns:ahyp="http://schemas.microsoft.com/office/drawing/2018/hyperlinkcolor" val="tx"/>
                              </a:ext>
                            </a:extLst>
                          </a:hlinkClick>
                        </a:rPr>
                        <a:t>NIDDK.nih.gov/health-information/health-communication-programs/nkdep/Pages/default.aspx</a:t>
                      </a:r>
                    </a:p>
                  </a:txBody>
                  <a:tcPr/>
                </a:tc>
                <a:extLst>
                  <a:ext uri="{0D108BD9-81ED-4DB2-BD59-A6C34878D82A}">
                    <a16:rowId xmlns:a16="http://schemas.microsoft.com/office/drawing/2014/main" val="10000"/>
                  </a:ext>
                </a:extLst>
              </a:tr>
              <a:tr h="67552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s-US" sz="1800">
                          <a:solidFill>
                            <a:srgbClr val="00529B"/>
                          </a:solidFill>
                          <a:latin typeface="+mn-lt"/>
                        </a:rPr>
                        <a:t>Centro Nacional de Coordinación de la ESRD </a:t>
                      </a: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s-US" sz="1800" b="0" dirty="0">
                          <a:solidFill>
                            <a:srgbClr val="00529B"/>
                          </a:solidFill>
                          <a:latin typeface="+mn-lt"/>
                          <a:cs typeface="Arial" panose="020B0604020202020204" pitchFamily="34" charset="0"/>
                          <a:hlinkClick r:id="rId5">
                            <a:extLst>
                              <a:ext uri="{A12FA001-AC4F-418D-AE19-62706E023703}">
                                <ahyp:hlinkClr xmlns:ahyp="http://schemas.microsoft.com/office/drawing/2018/hyperlinkcolor" val="tx"/>
                              </a:ext>
                            </a:extLst>
                          </a:hlinkClick>
                        </a:rPr>
                        <a:t>esrdncc.org/en</a:t>
                      </a:r>
                      <a:r>
                        <a:rPr lang="es-US" sz="1800" b="0" dirty="0">
                          <a:solidFill>
                            <a:srgbClr val="00529B"/>
                          </a:solidFill>
                          <a:latin typeface="+mn-lt"/>
                          <a:cs typeface="Arial" panose="020B0604020202020204" pitchFamily="34" charset="0"/>
                        </a:rPr>
                        <a:t> </a:t>
                      </a:r>
                    </a:p>
                  </a:txBody>
                  <a:tcPr/>
                </a:tc>
                <a:extLst>
                  <a:ext uri="{0D108BD9-81ED-4DB2-BD59-A6C34878D82A}">
                    <a16:rowId xmlns:a16="http://schemas.microsoft.com/office/drawing/2014/main" val="10001"/>
                  </a:ext>
                </a:extLst>
              </a:tr>
              <a:tr h="70427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s-US" sz="1800">
                          <a:solidFill>
                            <a:srgbClr val="00529B"/>
                          </a:solidFill>
                        </a:rPr>
                        <a:t>Fundación Nacional del Riñón</a:t>
                      </a:r>
                    </a:p>
                    <a:p>
                      <a:pPr algn="l" rtl="0">
                        <a:spcBef>
                          <a:spcPts val="600"/>
                        </a:spcBef>
                      </a:pPr>
                      <a:endParaRPr lang="en-US" sz="1800" b="0" dirty="0">
                        <a:solidFill>
                          <a:srgbClr val="00529B"/>
                        </a:solidFill>
                        <a:latin typeface="Arial" panose="020B0604020202020204" pitchFamily="34" charset="0"/>
                        <a:cs typeface="Arial" panose="020B0604020202020204" pitchFamily="34" charset="0"/>
                      </a:endParaRP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s-US" sz="1800" dirty="0">
                          <a:solidFill>
                            <a:srgbClr val="00529B"/>
                          </a:solidFill>
                          <a:hlinkClick r:id="rId6">
                            <a:extLst>
                              <a:ext uri="{A12FA001-AC4F-418D-AE19-62706E023703}">
                                <ahyp:hlinkClr xmlns:ahyp="http://schemas.microsoft.com/office/drawing/2018/hyperlinkcolor" val="tx"/>
                              </a:ext>
                            </a:extLst>
                          </a:hlinkClick>
                        </a:rPr>
                        <a:t>kidney.org</a:t>
                      </a:r>
                      <a:endParaRPr lang="es-US" sz="1800" dirty="0">
                        <a:solidFill>
                          <a:srgbClr val="00529B"/>
                        </a:solidFill>
                        <a:hlinkClick r:id="rId7">
                          <a:extLst>
                            <a:ext uri="{A12FA001-AC4F-418D-AE19-62706E023703}">
                              <ahyp:hlinkClr xmlns:ahyp="http://schemas.microsoft.com/office/drawing/2018/hyperlinkcolor" val="tx"/>
                            </a:ext>
                          </a:extLst>
                        </a:hlinkClick>
                      </a:endParaRPr>
                    </a:p>
                  </a:txBody>
                  <a:tcPr/>
                </a:tc>
                <a:extLst>
                  <a:ext uri="{0D108BD9-81ED-4DB2-BD59-A6C34878D82A}">
                    <a16:rowId xmlns:a16="http://schemas.microsoft.com/office/drawing/2014/main" val="10003"/>
                  </a:ext>
                </a:extLst>
              </a:tr>
              <a:tr h="373696">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s-US" sz="1800">
                          <a:solidFill>
                            <a:srgbClr val="00529B"/>
                          </a:solidFill>
                        </a:rPr>
                        <a:t>American Kidney Fund</a:t>
                      </a: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s-US" sz="1800" dirty="0">
                          <a:solidFill>
                            <a:srgbClr val="00529B"/>
                          </a:solidFill>
                          <a:hlinkClick r:id="rId8">
                            <a:extLst>
                              <a:ext uri="{A12FA001-AC4F-418D-AE19-62706E023703}">
                                <ahyp:hlinkClr xmlns:ahyp="http://schemas.microsoft.com/office/drawing/2018/hyperlinkcolor" val="tx"/>
                              </a:ext>
                            </a:extLst>
                          </a:hlinkClick>
                        </a:rPr>
                        <a:t>akfinc.</a:t>
                      </a:r>
                      <a:r>
                        <a:rPr lang="es-US" sz="1800" dirty="0">
                          <a:solidFill>
                            <a:srgbClr val="00529B"/>
                          </a:solidFill>
                          <a:hlinkClick r:id="rId9">
                            <a:extLst>
                              <a:ext uri="{A12FA001-AC4F-418D-AE19-62706E023703}">
                                <ahyp:hlinkClr xmlns:ahyp="http://schemas.microsoft.com/office/drawing/2018/hyperlinkcolor" val="tx"/>
                              </a:ext>
                            </a:extLst>
                          </a:hlinkClick>
                        </a:rPr>
                        <a:t>org</a:t>
                      </a:r>
                    </a:p>
                  </a:txBody>
                  <a:tcPr/>
                </a:tc>
                <a:extLst>
                  <a:ext uri="{0D108BD9-81ED-4DB2-BD59-A6C34878D82A}">
                    <a16:rowId xmlns:a16="http://schemas.microsoft.com/office/drawing/2014/main" val="10004"/>
                  </a:ext>
                </a:extLst>
              </a:tr>
              <a:tr h="34974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s-US" sz="1800">
                          <a:solidFill>
                            <a:srgbClr val="00529B"/>
                          </a:solidFill>
                        </a:rPr>
                        <a:t>United Network for Organ Sharing (UNOS)</a:t>
                      </a: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s-US" sz="1800" dirty="0">
                          <a:solidFill>
                            <a:srgbClr val="00529B"/>
                          </a:solidFill>
                          <a:hlinkClick r:id="rId10">
                            <a:extLst>
                              <a:ext uri="{A12FA001-AC4F-418D-AE19-62706E023703}">
                                <ahyp:hlinkClr xmlns:ahyp="http://schemas.microsoft.com/office/drawing/2018/hyperlinkcolor" val="tx"/>
                              </a:ext>
                            </a:extLst>
                          </a:hlinkClick>
                        </a:rPr>
                        <a:t>unos.org</a:t>
                      </a:r>
                      <a:endParaRPr lang="es-US" sz="1800" dirty="0">
                        <a:solidFill>
                          <a:srgbClr val="00529B"/>
                        </a:solidFill>
                        <a:hlinkClick r:id="rId11">
                          <a:extLst>
                            <a:ext uri="{A12FA001-AC4F-418D-AE19-62706E023703}">
                              <ahyp:hlinkClr xmlns:ahyp="http://schemas.microsoft.com/office/drawing/2018/hyperlinkcolor" val="tx"/>
                            </a:ext>
                          </a:extLst>
                        </a:hlinkClick>
                      </a:endParaRPr>
                    </a:p>
                  </a:txBody>
                  <a:tcPr/>
                </a:tc>
                <a:extLst>
                  <a:ext uri="{0D108BD9-81ED-4DB2-BD59-A6C34878D82A}">
                    <a16:rowId xmlns:a16="http://schemas.microsoft.com/office/drawing/2014/main" val="10005"/>
                  </a:ext>
                </a:extLst>
              </a:tr>
              <a:tr h="86555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spcBef>
                          <a:spcPts val="600"/>
                        </a:spcBef>
                        <a:buNone/>
                      </a:pPr>
                      <a:r>
                        <a:rPr lang="es-US" sz="1800">
                          <a:solidFill>
                            <a:srgbClr val="00529B"/>
                          </a:solidFill>
                        </a:rPr>
                        <a:t>Informe de pruebas médicas de enfermedad renal en etapa terminal: Derecho a Medicare y/o inscripción del paciente (formulario CMS-2728-U3) </a:t>
                      </a: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s-US" sz="1800" u="sng" dirty="0">
                          <a:solidFill>
                            <a:srgbClr val="00529B"/>
                          </a:solidFill>
                          <a:hlinkClick r:id="rId12">
                            <a:extLst>
                              <a:ext uri="{A12FA001-AC4F-418D-AE19-62706E023703}">
                                <ahyp:hlinkClr xmlns:ahyp="http://schemas.microsoft.com/office/drawing/2018/hyperlinkcolor" val="tx"/>
                              </a:ext>
                            </a:extLst>
                          </a:hlinkClick>
                        </a:rPr>
                        <a:t>CMS.gov/Medicare/CMS-</a:t>
                      </a:r>
                      <a:r>
                        <a:rPr lang="es-US" sz="1800" u="sng" dirty="0" err="1">
                          <a:solidFill>
                            <a:srgbClr val="00529B"/>
                          </a:solidFill>
                          <a:hlinkClick r:id="rId12">
                            <a:extLst>
                              <a:ext uri="{A12FA001-AC4F-418D-AE19-62706E023703}">
                                <ahyp:hlinkClr xmlns:ahyp="http://schemas.microsoft.com/office/drawing/2018/hyperlinkcolor" val="tx"/>
                              </a:ext>
                            </a:extLst>
                          </a:hlinkClick>
                        </a:rPr>
                        <a:t>Forms</a:t>
                      </a:r>
                      <a:r>
                        <a:rPr lang="es-US" sz="1800" u="sng" dirty="0">
                          <a:solidFill>
                            <a:srgbClr val="00529B"/>
                          </a:solidFill>
                          <a:hlinkClick r:id="rId12">
                            <a:extLst>
                              <a:ext uri="{A12FA001-AC4F-418D-AE19-62706E023703}">
                                <ahyp:hlinkClr xmlns:ahyp="http://schemas.microsoft.com/office/drawing/2018/hyperlinkcolor" val="tx"/>
                              </a:ext>
                            </a:extLst>
                          </a:hlinkClick>
                        </a:rPr>
                        <a:t>/CMS-</a:t>
                      </a:r>
                      <a:r>
                        <a:rPr lang="es-US" sz="1800" u="sng" dirty="0" err="1">
                          <a:solidFill>
                            <a:srgbClr val="00529B"/>
                          </a:solidFill>
                          <a:hlinkClick r:id="rId12">
                            <a:extLst>
                              <a:ext uri="{A12FA001-AC4F-418D-AE19-62706E023703}">
                                <ahyp:hlinkClr xmlns:ahyp="http://schemas.microsoft.com/office/drawing/2018/hyperlinkcolor" val="tx"/>
                              </a:ext>
                            </a:extLst>
                          </a:hlinkClick>
                        </a:rPr>
                        <a:t>Forms</a:t>
                      </a:r>
                      <a:r>
                        <a:rPr lang="es-US" sz="1800" u="sng" dirty="0">
                          <a:solidFill>
                            <a:srgbClr val="00529B"/>
                          </a:solidFill>
                          <a:hlinkClick r:id="rId12">
                            <a:extLst>
                              <a:ext uri="{A12FA001-AC4F-418D-AE19-62706E023703}">
                                <ahyp:hlinkClr xmlns:ahyp="http://schemas.microsoft.com/office/drawing/2018/hyperlinkcolor" val="tx"/>
                              </a:ext>
                            </a:extLst>
                          </a:hlinkClick>
                        </a:rPr>
                        <a:t>/</a:t>
                      </a:r>
                      <a:r>
                        <a:rPr lang="es-US" sz="1800" u="sng" dirty="0" err="1">
                          <a:solidFill>
                            <a:srgbClr val="00529B"/>
                          </a:solidFill>
                          <a:hlinkClick r:id="rId12">
                            <a:extLst>
                              <a:ext uri="{A12FA001-AC4F-418D-AE19-62706E023703}">
                                <ahyp:hlinkClr xmlns:ahyp="http://schemas.microsoft.com/office/drawing/2018/hyperlinkcolor" val="tx"/>
                              </a:ext>
                            </a:extLst>
                          </a:hlinkClick>
                        </a:rPr>
                        <a:t>downloads</a:t>
                      </a:r>
                      <a:r>
                        <a:rPr lang="es-US" sz="1800" u="sng" dirty="0">
                          <a:solidFill>
                            <a:srgbClr val="00529B"/>
                          </a:solidFill>
                          <a:hlinkClick r:id="rId12">
                            <a:extLst>
                              <a:ext uri="{A12FA001-AC4F-418D-AE19-62706E023703}">
                                <ahyp:hlinkClr xmlns:ahyp="http://schemas.microsoft.com/office/drawing/2018/hyperlinkcolor" val="tx"/>
                              </a:ext>
                            </a:extLst>
                          </a:hlinkClick>
                        </a:rPr>
                        <a:t>/cms2728.pdf</a:t>
                      </a:r>
                    </a:p>
                  </a:txBody>
                  <a:tcPr/>
                </a:tc>
                <a:extLst>
                  <a:ext uri="{0D108BD9-81ED-4DB2-BD59-A6C34878D82A}">
                    <a16:rowId xmlns:a16="http://schemas.microsoft.com/office/drawing/2014/main" val="10006"/>
                  </a:ext>
                </a:extLst>
              </a:tr>
            </a:tbl>
          </a:graphicData>
        </a:graphic>
      </p:graphicFrame>
      <p:sp>
        <p:nvSpPr>
          <p:cNvPr id="6" name="Slide Number Placeholder 5">
            <a:extLst>
              <a:ext uri="{FF2B5EF4-FFF2-40B4-BE49-F238E27FC236}">
                <a16:creationId xmlns:a16="http://schemas.microsoft.com/office/drawing/2014/main" id="{24393E00-2B5E-6927-7B35-FA91A1709BDC}"/>
              </a:ext>
            </a:extLst>
          </p:cNvPr>
          <p:cNvSpPr>
            <a:spLocks noGrp="1"/>
          </p:cNvSpPr>
          <p:nvPr>
            <p:ph type="sldNum" sz="quarter" idx="12"/>
          </p:nvPr>
        </p:nvSpPr>
        <p:spPr/>
        <p:txBody>
          <a:bodyPr/>
          <a:lstStyle/>
          <a:p>
            <a:fld id="{48F63A3B-78C7-47BE-AE5E-E10140E04643}" type="slidenum">
              <a:rPr lang="en-US" smtClean="0"/>
              <a:pPr/>
              <a:t>57</a:t>
            </a:fld>
            <a:endParaRPr lang="en-US"/>
          </a:p>
        </p:txBody>
      </p:sp>
      <p:sp>
        <p:nvSpPr>
          <p:cNvPr id="3" name="Date Placeholder 2">
            <a:extLst>
              <a:ext uri="{FF2B5EF4-FFF2-40B4-BE49-F238E27FC236}">
                <a16:creationId xmlns:a16="http://schemas.microsoft.com/office/drawing/2014/main" id="{02011BD3-5C47-5BB6-F439-23D7410FF487}"/>
              </a:ext>
              <a:ext uri="{C183D7F6-B498-43B3-948B-1728B52AA6E4}">
                <adec:decorative xmlns:adec="http://schemas.microsoft.com/office/drawing/2017/decorative" val="1"/>
              </a:ext>
            </a:extLst>
          </p:cNvPr>
          <p:cNvSpPr>
            <a:spLocks noGrp="1"/>
          </p:cNvSpPr>
          <p:nvPr>
            <p:ph type="dt" sz="half" idx="10"/>
          </p:nvPr>
        </p:nvSpPr>
        <p:spPr/>
        <p:txBody>
          <a:bodyPr/>
          <a:lstStyle/>
          <a:p>
            <a:r>
              <a:rPr lang="es-US"/>
              <a:t>Febrero de 2025</a:t>
            </a:r>
          </a:p>
        </p:txBody>
      </p:sp>
      <p:sp>
        <p:nvSpPr>
          <p:cNvPr id="7" name="Footer Placeholder 3">
            <a:extLst>
              <a:ext uri="{FF2B5EF4-FFF2-40B4-BE49-F238E27FC236}">
                <a16:creationId xmlns:a16="http://schemas.microsoft.com/office/drawing/2014/main" id="{50FACD77-12FB-E0C3-4CA2-CF9903E58898}"/>
              </a:ext>
              <a:ext uri="{C183D7F6-B498-43B3-948B-1728B52AA6E4}">
                <adec:decorative xmlns:adec="http://schemas.microsoft.com/office/drawing/2017/decorative" val="1"/>
              </a:ext>
            </a:extLst>
          </p:cNvPr>
          <p:cNvSpPr>
            <a:spLocks noGrp="1"/>
          </p:cNvSpPr>
          <p:nvPr>
            <p:ph type="ftr" sz="quarter" idx="11"/>
          </p:nvPr>
        </p:nvSpPr>
        <p:spPr>
          <a:xfrm>
            <a:off x="2086378" y="6492240"/>
            <a:ext cx="9086046" cy="365125"/>
          </a:xfrm>
        </p:spPr>
        <p:txBody>
          <a:bodyPr/>
          <a:lstStyle/>
          <a:p>
            <a:r>
              <a:rPr lang="es-US" dirty="0"/>
              <a:t>Medicare para personas con enfermedad renal en etapa terminal (ESRD)</a:t>
            </a:r>
          </a:p>
        </p:txBody>
      </p:sp>
    </p:spTree>
    <p:custDataLst>
      <p:tags r:id="rId1"/>
    </p:custDataLst>
    <p:extLst>
      <p:ext uri="{BB962C8B-B14F-4D97-AF65-F5344CB8AC3E}">
        <p14:creationId xmlns:p14="http://schemas.microsoft.com/office/powerpoint/2010/main" val="31773262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100000"/>
              </a:lnSpc>
            </a:pPr>
            <a:r>
              <a:rPr lang="es-US" sz="2800" dirty="0">
                <a:latin typeface="Arial Black"/>
              </a:rPr>
              <a:t>Guía de recursos relacionados con la enfermedad renal en etapa terminal (ESRD): Productos de Medicare</a:t>
            </a:r>
          </a:p>
        </p:txBody>
      </p:sp>
      <p:sp>
        <p:nvSpPr>
          <p:cNvPr id="5" name="Text Placeholder 4">
            <a:extLst>
              <a:ext uri="{FF2B5EF4-FFF2-40B4-BE49-F238E27FC236}">
                <a16:creationId xmlns:a16="http://schemas.microsoft.com/office/drawing/2014/main" id="{603D6391-FC65-31B4-DB34-F0E4D28AE72C}"/>
              </a:ext>
            </a:extLst>
          </p:cNvPr>
          <p:cNvSpPr>
            <a:spLocks noGrp="1"/>
          </p:cNvSpPr>
          <p:nvPr>
            <p:ph type="body" sz="quarter" idx="13"/>
          </p:nvPr>
        </p:nvSpPr>
        <p:spPr>
          <a:xfrm>
            <a:off x="1061856" y="1365339"/>
            <a:ext cx="9977639" cy="711000"/>
          </a:xfrm>
        </p:spPr>
        <p:txBody>
          <a:bodyPr>
            <a:normAutofit fontScale="92500"/>
          </a:bodyPr>
          <a:lstStyle/>
          <a:p>
            <a:pPr marL="0" lvl="0" indent="0">
              <a:lnSpc>
                <a:spcPct val="100000"/>
              </a:lnSpc>
              <a:spcBef>
                <a:spcPts val="0"/>
              </a:spcBef>
              <a:spcAft>
                <a:spcPts val="1200"/>
              </a:spcAft>
              <a:buClrTx/>
              <a:buNone/>
            </a:pPr>
            <a:r>
              <a:rPr lang="es-US" sz="1800" b="1"/>
              <a:t>Para revisar los productos de Medicare mencionados en esta tabla y otros productos útiles, visite </a:t>
            </a:r>
            <a:r>
              <a:rPr lang="es-US" sz="1800" b="1" u="sng">
                <a:hlinkClick r:id="rId4">
                  <a:extLst>
                    <a:ext uri="{A12FA001-AC4F-418D-AE19-62706E023703}">
                      <ahyp:hlinkClr xmlns:ahyp="http://schemas.microsoft.com/office/drawing/2018/hyperlinkcolor" val="tx"/>
                    </a:ext>
                  </a:extLst>
                </a:hlinkClick>
              </a:rPr>
              <a:t>Medicare.gov/publications</a:t>
            </a:r>
            <a:r>
              <a:rPr lang="es-US" sz="1800" b="1"/>
              <a:t> y busque por palabra clave o número de producto.</a:t>
            </a:r>
          </a:p>
        </p:txBody>
      </p:sp>
      <p:graphicFrame>
        <p:nvGraphicFramePr>
          <p:cNvPr id="7" name="Table 6" title="End-Stage Renal Disease (ESRD) Resource Guide--Medicare Products"/>
          <p:cNvGraphicFramePr>
            <a:graphicFrameLocks noGrp="1"/>
          </p:cNvGraphicFramePr>
          <p:nvPr>
            <p:extLst>
              <p:ext uri="{D42A27DB-BD31-4B8C-83A1-F6EECF244321}">
                <p14:modId xmlns:p14="http://schemas.microsoft.com/office/powerpoint/2010/main" val="1169580965"/>
              </p:ext>
            </p:extLst>
          </p:nvPr>
        </p:nvGraphicFramePr>
        <p:xfrm>
          <a:off x="1113887" y="2251614"/>
          <a:ext cx="9964223" cy="2849880"/>
        </p:xfrm>
        <a:graphic>
          <a:graphicData uri="http://schemas.openxmlformats.org/drawingml/2006/table">
            <a:tbl>
              <a:tblPr firstRow="1" bandRow="1">
                <a:tableStyleId>{5FD0F851-EC5A-4D38-B0AD-8093EC10F338}</a:tableStyleId>
              </a:tblPr>
              <a:tblGrid>
                <a:gridCol w="6002442">
                  <a:extLst>
                    <a:ext uri="{9D8B030D-6E8A-4147-A177-3AD203B41FA5}">
                      <a16:colId xmlns:a16="http://schemas.microsoft.com/office/drawing/2014/main" val="20000"/>
                    </a:ext>
                  </a:extLst>
                </a:gridCol>
                <a:gridCol w="3961781">
                  <a:extLst>
                    <a:ext uri="{9D8B030D-6E8A-4147-A177-3AD203B41FA5}">
                      <a16:colId xmlns:a16="http://schemas.microsoft.com/office/drawing/2014/main" val="20001"/>
                    </a:ext>
                  </a:extLst>
                </a:gridCol>
              </a:tblGrid>
              <a:tr h="370840">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 typeface="+mj-lt"/>
                        <a:buNone/>
                        <a:tabLst/>
                        <a:defRPr/>
                      </a:pPr>
                      <a:r>
                        <a:rPr lang="es-US" sz="1600" b="0" dirty="0">
                          <a:solidFill>
                            <a:srgbClr val="00529B"/>
                          </a:solidFill>
                        </a:rPr>
                        <a:t>“Cobertura de Medicare de servicios de diálisis renal y trasplante </a:t>
                      </a:r>
                      <a:br>
                        <a:rPr lang="es-US" sz="1600" b="0" dirty="0">
                          <a:solidFill>
                            <a:srgbClr val="00529B"/>
                          </a:solidFill>
                        </a:rPr>
                      </a:br>
                      <a:r>
                        <a:rPr lang="es-US" sz="1600" b="0" dirty="0">
                          <a:solidFill>
                            <a:srgbClr val="00529B"/>
                          </a:solidFill>
                        </a:rPr>
                        <a:t>de riñón”</a:t>
                      </a:r>
                    </a:p>
                  </a:txBody>
                  <a:tcPr/>
                </a:tc>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indent="0">
                        <a:spcBef>
                          <a:spcPts val="600"/>
                        </a:spcBef>
                        <a:buFontTx/>
                        <a:buNone/>
                      </a:pPr>
                      <a:r>
                        <a:rPr lang="es-US" sz="1600" b="0">
                          <a:solidFill>
                            <a:srgbClr val="00529B"/>
                          </a:solidFill>
                        </a:rPr>
                        <a:t>Producto CMS n.° 10128</a:t>
                      </a:r>
                    </a:p>
                  </a:txBody>
                  <a:tcPr/>
                </a:tc>
                <a:extLst>
                  <a:ext uri="{0D108BD9-81ED-4DB2-BD59-A6C34878D82A}">
                    <a16:rowId xmlns:a16="http://schemas.microsoft.com/office/drawing/2014/main" val="10000"/>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 typeface="+mj-lt"/>
                        <a:buNone/>
                        <a:tabLst/>
                        <a:defRPr/>
                      </a:pPr>
                      <a:r>
                        <a:rPr lang="es-US" sz="1600" dirty="0">
                          <a:solidFill>
                            <a:srgbClr val="00529B"/>
                          </a:solidFill>
                        </a:rPr>
                        <a:t>“Primeros Pasos:</a:t>
                      </a:r>
                      <a:r>
                        <a:rPr lang="es-US" sz="1600" baseline="0" dirty="0">
                          <a:solidFill>
                            <a:srgbClr val="00529B"/>
                          </a:solidFill>
                        </a:rPr>
                        <a:t> </a:t>
                      </a:r>
                      <a:r>
                        <a:rPr lang="es-US" sz="1600" dirty="0">
                          <a:solidFill>
                            <a:srgbClr val="00529B"/>
                          </a:solidFill>
                        </a:rPr>
                        <a:t>Medicare para niños con enfermedad renal en </a:t>
                      </a:r>
                      <a:br>
                        <a:rPr lang="es-US" sz="1600" dirty="0">
                          <a:solidFill>
                            <a:srgbClr val="00529B"/>
                          </a:solidFill>
                        </a:rPr>
                      </a:br>
                      <a:r>
                        <a:rPr lang="es-US" sz="1600" dirty="0">
                          <a:solidFill>
                            <a:srgbClr val="00529B"/>
                          </a:solidFill>
                        </a:rPr>
                        <a:t>etapa terminal”.</a:t>
                      </a: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indent="0">
                        <a:spcBef>
                          <a:spcPts val="600"/>
                        </a:spcBef>
                        <a:buFontTx/>
                        <a:buNone/>
                      </a:pPr>
                      <a:r>
                        <a:rPr lang="es-US" sz="1600">
                          <a:solidFill>
                            <a:srgbClr val="00529B"/>
                          </a:solidFill>
                        </a:rPr>
                        <a:t>Producto CMS n.° 11392</a:t>
                      </a:r>
                    </a:p>
                  </a:txBody>
                  <a:tcPr/>
                </a:tc>
                <a:extLst>
                  <a:ext uri="{0D108BD9-81ED-4DB2-BD59-A6C34878D82A}">
                    <a16:rowId xmlns:a16="http://schemas.microsoft.com/office/drawing/2014/main" val="10001"/>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 typeface="+mj-lt"/>
                        <a:buNone/>
                        <a:tabLst/>
                        <a:defRPr/>
                      </a:pPr>
                      <a:r>
                        <a:rPr lang="es-US" sz="1600">
                          <a:solidFill>
                            <a:srgbClr val="00529B"/>
                          </a:solidFill>
                        </a:rPr>
                        <a:t>“Primeros Pasos: Beneficios de Cobertura de Medicare de Diálisis Renal y Trasplante de Riñón»</a:t>
                      </a: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indent="0">
                        <a:spcBef>
                          <a:spcPts val="600"/>
                        </a:spcBef>
                        <a:buFontTx/>
                        <a:buNone/>
                      </a:pPr>
                      <a:r>
                        <a:rPr lang="es-US" sz="1600">
                          <a:solidFill>
                            <a:srgbClr val="00529B"/>
                          </a:solidFill>
                        </a:rPr>
                        <a:t>Producto CMS n.° 11360</a:t>
                      </a:r>
                    </a:p>
                  </a:txBody>
                  <a:tcPr/>
                </a:tc>
                <a:extLst>
                  <a:ext uri="{0D108BD9-81ED-4DB2-BD59-A6C34878D82A}">
                    <a16:rowId xmlns:a16="http://schemas.microsoft.com/office/drawing/2014/main" val="10002"/>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0"/>
                        </a:spcBef>
                        <a:spcAft>
                          <a:spcPts val="0"/>
                        </a:spcAft>
                        <a:buClrTx/>
                        <a:buSzTx/>
                        <a:buFont typeface="+mj-lt"/>
                        <a:buNone/>
                        <a:tabLst/>
                        <a:defRPr/>
                      </a:pPr>
                      <a:r>
                        <a:rPr lang="es-US" sz="1600">
                          <a:solidFill>
                            <a:srgbClr val="00529B"/>
                          </a:solidFill>
                        </a:rPr>
                        <a:t>“Cobertura de Medicare de servicios de ambulancia” </a:t>
                      </a: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s-US" sz="1600">
                          <a:solidFill>
                            <a:srgbClr val="00529B"/>
                          </a:solidFill>
                        </a:rPr>
                        <a:t>Producto CMS n.° 11021</a:t>
                      </a:r>
                    </a:p>
                  </a:txBody>
                  <a:tcPr/>
                </a:tc>
                <a:extLst>
                  <a:ext uri="{0D108BD9-81ED-4DB2-BD59-A6C34878D82A}">
                    <a16:rowId xmlns:a16="http://schemas.microsoft.com/office/drawing/2014/main" val="10003"/>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0"/>
                        </a:spcBef>
                        <a:spcAft>
                          <a:spcPts val="0"/>
                        </a:spcAft>
                        <a:buClrTx/>
                        <a:buSzTx/>
                        <a:buFont typeface="+mj-lt"/>
                        <a:buNone/>
                        <a:tabLst/>
                        <a:defRPr/>
                      </a:pPr>
                      <a:r>
                        <a:rPr lang="es-US" sz="1600">
                          <a:solidFill>
                            <a:srgbClr val="00529B"/>
                          </a:solidFill>
                        </a:rPr>
                        <a:t>“Medicare y usted” </a:t>
                      </a: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s-US" sz="1600">
                          <a:solidFill>
                            <a:srgbClr val="00529B"/>
                          </a:solidFill>
                        </a:rPr>
                        <a:t>Producto CMS n.° 10050</a:t>
                      </a:r>
                    </a:p>
                  </a:txBody>
                  <a:tcPr/>
                </a:tc>
                <a:extLst>
                  <a:ext uri="{0D108BD9-81ED-4DB2-BD59-A6C34878D82A}">
                    <a16:rowId xmlns:a16="http://schemas.microsoft.com/office/drawing/2014/main" val="10004"/>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 typeface="+mj-lt"/>
                        <a:buNone/>
                        <a:tabLst/>
                        <a:defRPr/>
                      </a:pPr>
                      <a:r>
                        <a:rPr lang="es-US" sz="1600">
                          <a:solidFill>
                            <a:srgbClr val="00529B"/>
                          </a:solidFill>
                        </a:rPr>
                        <a:t>"Explicación de los planes de Medicare Advantage"</a:t>
                      </a:r>
                    </a:p>
                  </a:txBody>
                  <a:tcPr/>
                </a:tc>
                <a:tc>
                  <a:txBody>
                    <a:bodyPr/>
                    <a:lstStyle/>
                    <a:p>
                      <a:pPr marL="0" indent="0">
                        <a:spcBef>
                          <a:spcPts val="600"/>
                        </a:spcBef>
                        <a:buFontTx/>
                        <a:buNone/>
                      </a:pPr>
                      <a:r>
                        <a:rPr lang="es-US" sz="1600" dirty="0">
                          <a:solidFill>
                            <a:srgbClr val="00529B"/>
                          </a:solidFill>
                        </a:rPr>
                        <a:t>Producto CMS </a:t>
                      </a:r>
                      <a:r>
                        <a:rPr lang="es-US" sz="1600" dirty="0" err="1">
                          <a:solidFill>
                            <a:srgbClr val="00529B"/>
                          </a:solidFill>
                        </a:rPr>
                        <a:t>n.°</a:t>
                      </a:r>
                      <a:r>
                        <a:rPr lang="es-US" sz="1600" dirty="0">
                          <a:solidFill>
                            <a:srgbClr val="00529B"/>
                          </a:solidFill>
                        </a:rPr>
                        <a:t> 12026</a:t>
                      </a:r>
                    </a:p>
                  </a:txBody>
                  <a:tcPr/>
                </a:tc>
                <a:extLst>
                  <a:ext uri="{0D108BD9-81ED-4DB2-BD59-A6C34878D82A}">
                    <a16:rowId xmlns:a16="http://schemas.microsoft.com/office/drawing/2014/main" val="2743681544"/>
                  </a:ext>
                </a:extLst>
              </a:tr>
            </a:tbl>
          </a:graphicData>
        </a:graphic>
      </p:graphicFrame>
      <p:sp>
        <p:nvSpPr>
          <p:cNvPr id="6" name="Text Placeholder 5">
            <a:extLst>
              <a:ext uri="{FF2B5EF4-FFF2-40B4-BE49-F238E27FC236}">
                <a16:creationId xmlns:a16="http://schemas.microsoft.com/office/drawing/2014/main" id="{47AAA250-9D19-157A-A8B5-CE5C8471CAAF}"/>
              </a:ext>
            </a:extLst>
          </p:cNvPr>
          <p:cNvSpPr>
            <a:spLocks noGrp="1"/>
          </p:cNvSpPr>
          <p:nvPr>
            <p:ph type="body" sz="quarter" idx="14"/>
          </p:nvPr>
        </p:nvSpPr>
        <p:spPr>
          <a:xfrm>
            <a:off x="1061856" y="5360782"/>
            <a:ext cx="10053658" cy="1289050"/>
          </a:xfrm>
        </p:spPr>
        <p:txBody>
          <a:bodyPr/>
          <a:lstStyle/>
          <a:p>
            <a:pPr marL="0" lvl="0" indent="0">
              <a:lnSpc>
                <a:spcPct val="100000"/>
              </a:lnSpc>
              <a:spcBef>
                <a:spcPts val="600"/>
              </a:spcBef>
              <a:buClrTx/>
              <a:buNone/>
              <a:defRPr/>
            </a:pPr>
            <a:r>
              <a:rPr lang="es-US" sz="1800" dirty="0">
                <a:ea typeface="Calibri"/>
              </a:rPr>
              <a:t>Para pedir varias copias (solo socios), visite </a:t>
            </a:r>
            <a:r>
              <a:rPr lang="es-US" sz="1800" dirty="0">
                <a:ea typeface="Calibri"/>
                <a:hlinkClick r:id="rId5">
                  <a:extLst>
                    <a:ext uri="{A12FA001-AC4F-418D-AE19-62706E023703}">
                      <ahyp:hlinkClr xmlns:ahyp="http://schemas.microsoft.com/office/drawing/2018/hyperlinkcolor" val="tx"/>
                    </a:ext>
                  </a:extLst>
                </a:hlinkClick>
              </a:rPr>
              <a:t>Productordering.cms.hhs.gov</a:t>
            </a:r>
            <a:r>
              <a:rPr lang="es-US" sz="1800" dirty="0">
                <a:ea typeface="Calibri"/>
              </a:rPr>
              <a:t>. Debe registrar a </a:t>
            </a:r>
            <a:br>
              <a:rPr lang="es-US" sz="1800" dirty="0">
                <a:ea typeface="Calibri"/>
              </a:rPr>
            </a:br>
            <a:r>
              <a:rPr lang="es-US" sz="1800" dirty="0">
                <a:ea typeface="Calibri"/>
              </a:rPr>
              <a:t>su organización.</a:t>
            </a:r>
          </a:p>
        </p:txBody>
      </p:sp>
      <p:sp>
        <p:nvSpPr>
          <p:cNvPr id="9" name="Slide Number Placeholder 6">
            <a:extLst>
              <a:ext uri="{FF2B5EF4-FFF2-40B4-BE49-F238E27FC236}">
                <a16:creationId xmlns:a16="http://schemas.microsoft.com/office/drawing/2014/main" id="{91646A9C-7E07-4CC5-9DAC-ADE930D7165F}"/>
              </a:ext>
            </a:extLst>
          </p:cNvPr>
          <p:cNvSpPr>
            <a:spLocks noGrp="1"/>
          </p:cNvSpPr>
          <p:nvPr>
            <p:ph type="sldNum" sz="quarter" idx="12"/>
          </p:nvPr>
        </p:nvSpPr>
        <p:spPr/>
        <p:txBody>
          <a:bodyPr/>
          <a:lstStyle/>
          <a:p>
            <a:fld id="{0B2D781D-8844-5940-92D1-06EF0A7F581E}" type="slidenum">
              <a:rPr lang="en-US" smtClean="0"/>
              <a:t>58</a:t>
            </a:fld>
            <a:endParaRPr lang="en-US"/>
          </a:p>
        </p:txBody>
      </p:sp>
      <p:sp>
        <p:nvSpPr>
          <p:cNvPr id="3" name="Date Placeholder 2">
            <a:extLst>
              <a:ext uri="{FF2B5EF4-FFF2-40B4-BE49-F238E27FC236}">
                <a16:creationId xmlns:a16="http://schemas.microsoft.com/office/drawing/2014/main" id="{EE65AD23-8922-D94D-800B-4E71406353B4}"/>
              </a:ext>
              <a:ext uri="{C183D7F6-B498-43B3-948B-1728B52AA6E4}">
                <adec:decorative xmlns:adec="http://schemas.microsoft.com/office/drawing/2017/decorative" val="1"/>
              </a:ext>
            </a:extLst>
          </p:cNvPr>
          <p:cNvSpPr>
            <a:spLocks noGrp="1"/>
          </p:cNvSpPr>
          <p:nvPr>
            <p:ph type="dt" sz="half" idx="10"/>
          </p:nvPr>
        </p:nvSpPr>
        <p:spPr/>
        <p:txBody>
          <a:bodyPr/>
          <a:lstStyle/>
          <a:p>
            <a:r>
              <a:rPr lang="es-US"/>
              <a:t>Febrero de 2025</a:t>
            </a:r>
          </a:p>
        </p:txBody>
      </p:sp>
      <p:sp>
        <p:nvSpPr>
          <p:cNvPr id="8" name="Footer Placeholder 3">
            <a:extLst>
              <a:ext uri="{FF2B5EF4-FFF2-40B4-BE49-F238E27FC236}">
                <a16:creationId xmlns:a16="http://schemas.microsoft.com/office/drawing/2014/main" id="{3A02296B-20B2-F696-E2DE-8C2529F8C9C6}"/>
              </a:ext>
              <a:ext uri="{C183D7F6-B498-43B3-948B-1728B52AA6E4}">
                <adec:decorative xmlns:adec="http://schemas.microsoft.com/office/drawing/2017/decorative" val="1"/>
              </a:ext>
            </a:extLst>
          </p:cNvPr>
          <p:cNvSpPr>
            <a:spLocks noGrp="1"/>
          </p:cNvSpPr>
          <p:nvPr>
            <p:ph type="ftr" sz="quarter" idx="11"/>
          </p:nvPr>
        </p:nvSpPr>
        <p:spPr>
          <a:xfrm>
            <a:off x="2086378" y="6492240"/>
            <a:ext cx="9086046" cy="365125"/>
          </a:xfrm>
        </p:spPr>
        <p:txBody>
          <a:bodyPr/>
          <a:lstStyle/>
          <a:p>
            <a:r>
              <a:rPr lang="es-US" dirty="0"/>
              <a:t>Medicare para personas con enfermedad renal en etapa terminal (ESRD)</a:t>
            </a:r>
          </a:p>
        </p:txBody>
      </p:sp>
    </p:spTree>
    <p:custDataLst>
      <p:tags r:id="rId1"/>
    </p:custDataLst>
    <p:extLst>
      <p:ext uri="{BB962C8B-B14F-4D97-AF65-F5344CB8AC3E}">
        <p14:creationId xmlns:p14="http://schemas.microsoft.com/office/powerpoint/2010/main" val="319332843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02677"/>
          </a:xfrm>
        </p:spPr>
        <p:txBody>
          <a:bodyPr anchor="ctr">
            <a:normAutofit/>
          </a:bodyPr>
          <a:lstStyle/>
          <a:p>
            <a:r>
              <a:rPr lang="es-US" sz="3000"/>
              <a:t>Acrónimos</a:t>
            </a:r>
          </a:p>
        </p:txBody>
      </p:sp>
      <p:sp>
        <p:nvSpPr>
          <p:cNvPr id="8" name="Content Placeholder 7"/>
          <p:cNvSpPr>
            <a:spLocks noGrp="1"/>
          </p:cNvSpPr>
          <p:nvPr>
            <p:ph idx="4294967295"/>
          </p:nvPr>
        </p:nvSpPr>
        <p:spPr>
          <a:xfrm>
            <a:off x="472472" y="1066926"/>
            <a:ext cx="11398250" cy="5357224"/>
          </a:xfrm>
        </p:spPr>
        <p:txBody>
          <a:bodyPr numCol="2">
            <a:noAutofit/>
          </a:bodyPr>
          <a:lstStyle/>
          <a:p>
            <a:pPr marL="0" lvl="0" indent="0" defTabSz="685800">
              <a:lnSpc>
                <a:spcPct val="100000"/>
              </a:lnSpc>
              <a:spcBef>
                <a:spcPts val="0"/>
              </a:spcBef>
              <a:spcAft>
                <a:spcPts val="900"/>
              </a:spcAft>
              <a:buNone/>
            </a:pPr>
            <a:r>
              <a:rPr lang="es-US" sz="1700" b="1" dirty="0">
                <a:solidFill>
                  <a:srgbClr val="00529B"/>
                </a:solidFill>
              </a:rPr>
              <a:t>AKI </a:t>
            </a:r>
            <a:r>
              <a:rPr lang="es-US" sz="1700" dirty="0">
                <a:solidFill>
                  <a:srgbClr val="00529B"/>
                </a:solidFill>
              </a:rPr>
              <a:t>Lesión renal aguda</a:t>
            </a:r>
          </a:p>
          <a:p>
            <a:pPr marL="0" lvl="0" indent="0" defTabSz="685800">
              <a:lnSpc>
                <a:spcPct val="100000"/>
              </a:lnSpc>
              <a:spcBef>
                <a:spcPts val="0"/>
              </a:spcBef>
              <a:spcAft>
                <a:spcPts val="900"/>
              </a:spcAft>
              <a:buNone/>
            </a:pPr>
            <a:r>
              <a:rPr lang="es-US" sz="1700" b="1" dirty="0">
                <a:solidFill>
                  <a:srgbClr val="00529B"/>
                </a:solidFill>
              </a:rPr>
              <a:t>AVF</a:t>
            </a:r>
            <a:r>
              <a:rPr lang="es-US" sz="1700" dirty="0">
                <a:solidFill>
                  <a:srgbClr val="00529B"/>
                </a:solidFill>
              </a:rPr>
              <a:t> Fístula arteriovenosa </a:t>
            </a:r>
          </a:p>
          <a:p>
            <a:pPr marL="0" lvl="0" indent="0" defTabSz="685800">
              <a:lnSpc>
                <a:spcPct val="100000"/>
              </a:lnSpc>
              <a:spcBef>
                <a:spcPts val="0"/>
              </a:spcBef>
              <a:spcAft>
                <a:spcPts val="900"/>
              </a:spcAft>
              <a:buNone/>
            </a:pPr>
            <a:r>
              <a:rPr lang="es-US" sz="1700" b="1" dirty="0">
                <a:solidFill>
                  <a:srgbClr val="00529B"/>
                </a:solidFill>
              </a:rPr>
              <a:t>CMS</a:t>
            </a:r>
            <a:r>
              <a:rPr lang="es-US" sz="1700" dirty="0">
                <a:solidFill>
                  <a:srgbClr val="00529B"/>
                </a:solidFill>
              </a:rPr>
              <a:t> Centros de Servicios de Medicare y Medicaid </a:t>
            </a:r>
          </a:p>
          <a:p>
            <a:pPr marL="0" lvl="0" indent="0" defTabSz="685800">
              <a:lnSpc>
                <a:spcPct val="100000"/>
              </a:lnSpc>
              <a:spcBef>
                <a:spcPts val="0"/>
              </a:spcBef>
              <a:spcAft>
                <a:spcPts val="900"/>
              </a:spcAft>
              <a:buNone/>
            </a:pPr>
            <a:r>
              <a:rPr lang="es-US" sz="1700" b="1" dirty="0">
                <a:solidFill>
                  <a:srgbClr val="00529B"/>
                </a:solidFill>
              </a:rPr>
              <a:t>CKCC</a:t>
            </a:r>
            <a:r>
              <a:rPr lang="es-US" sz="1700" dirty="0">
                <a:solidFill>
                  <a:srgbClr val="00529B"/>
                </a:solidFill>
              </a:rPr>
              <a:t> Contratistas Integrales de Cuidados Renales</a:t>
            </a:r>
          </a:p>
          <a:p>
            <a:pPr marL="0" lvl="0" indent="0" defTabSz="685800">
              <a:lnSpc>
                <a:spcPct val="100000"/>
              </a:lnSpc>
              <a:spcBef>
                <a:spcPts val="0"/>
              </a:spcBef>
              <a:spcAft>
                <a:spcPts val="900"/>
              </a:spcAft>
              <a:buNone/>
            </a:pPr>
            <a:r>
              <a:rPr lang="es-US" sz="1700" b="1" dirty="0">
                <a:solidFill>
                  <a:srgbClr val="00529B"/>
                </a:solidFill>
              </a:rPr>
              <a:t>CKD</a:t>
            </a:r>
            <a:r>
              <a:rPr lang="es-US" sz="1700" dirty="0">
                <a:solidFill>
                  <a:srgbClr val="00529B"/>
                </a:solidFill>
              </a:rPr>
              <a:t> Enfermedad renal crónica </a:t>
            </a:r>
          </a:p>
          <a:p>
            <a:pPr marL="0" lvl="0" indent="0" defTabSz="685800">
              <a:lnSpc>
                <a:spcPct val="100000"/>
              </a:lnSpc>
              <a:spcBef>
                <a:spcPts val="0"/>
              </a:spcBef>
              <a:spcAft>
                <a:spcPts val="900"/>
              </a:spcAft>
              <a:buNone/>
            </a:pPr>
            <a:r>
              <a:rPr lang="es-US" sz="1700" b="1" dirty="0">
                <a:solidFill>
                  <a:srgbClr val="00529B"/>
                </a:solidFill>
              </a:rPr>
              <a:t>DFC</a:t>
            </a:r>
            <a:r>
              <a:rPr lang="es-US" sz="1700" dirty="0">
                <a:solidFill>
                  <a:srgbClr val="00529B"/>
                </a:solidFill>
              </a:rPr>
              <a:t> Comparación de centros de diálisis </a:t>
            </a:r>
          </a:p>
          <a:p>
            <a:pPr marL="0" lvl="0" indent="0" defTabSz="685800">
              <a:lnSpc>
                <a:spcPct val="100000"/>
              </a:lnSpc>
              <a:spcBef>
                <a:spcPts val="0"/>
              </a:spcBef>
              <a:spcAft>
                <a:spcPts val="900"/>
              </a:spcAft>
              <a:buNone/>
            </a:pPr>
            <a:r>
              <a:rPr lang="es-US" sz="1700" b="1" dirty="0">
                <a:solidFill>
                  <a:srgbClr val="00529B"/>
                </a:solidFill>
              </a:rPr>
              <a:t>ESA</a:t>
            </a:r>
            <a:r>
              <a:rPr lang="es-US" sz="1700" dirty="0">
                <a:solidFill>
                  <a:srgbClr val="00529B"/>
                </a:solidFill>
              </a:rPr>
              <a:t> Agentes estimulantes de la eritropoyetina </a:t>
            </a:r>
          </a:p>
          <a:p>
            <a:pPr marL="0" lvl="0" indent="0" defTabSz="685800">
              <a:lnSpc>
                <a:spcPct val="100000"/>
              </a:lnSpc>
              <a:spcBef>
                <a:spcPts val="0"/>
              </a:spcBef>
              <a:spcAft>
                <a:spcPts val="900"/>
              </a:spcAft>
              <a:buNone/>
            </a:pPr>
            <a:r>
              <a:rPr lang="es-US" sz="1700" b="1" dirty="0">
                <a:solidFill>
                  <a:srgbClr val="00529B"/>
                </a:solidFill>
              </a:rPr>
              <a:t>ESRD</a:t>
            </a:r>
            <a:r>
              <a:rPr lang="es-US" sz="1700" dirty="0">
                <a:solidFill>
                  <a:srgbClr val="00529B"/>
                </a:solidFill>
              </a:rPr>
              <a:t> Enfermedad renal en etapa terminal</a:t>
            </a:r>
          </a:p>
          <a:p>
            <a:pPr marL="0" indent="0" defTabSz="685800">
              <a:lnSpc>
                <a:spcPct val="100000"/>
              </a:lnSpc>
              <a:spcBef>
                <a:spcPts val="0"/>
              </a:spcBef>
              <a:spcAft>
                <a:spcPts val="900"/>
              </a:spcAft>
              <a:buNone/>
            </a:pPr>
            <a:r>
              <a:rPr lang="es-US" sz="1700" b="1" dirty="0">
                <a:solidFill>
                  <a:srgbClr val="00529B"/>
                </a:solidFill>
              </a:rPr>
              <a:t>ETC </a:t>
            </a:r>
            <a:r>
              <a:rPr lang="es-US" sz="1700" dirty="0">
                <a:solidFill>
                  <a:srgbClr val="00529B"/>
                </a:solidFill>
              </a:rPr>
              <a:t>Opciones de tratamiento para la enfermedad renal en etapa terminal</a:t>
            </a:r>
          </a:p>
          <a:p>
            <a:pPr marL="0" lvl="0" indent="0" defTabSz="685800">
              <a:lnSpc>
                <a:spcPct val="100000"/>
              </a:lnSpc>
              <a:spcBef>
                <a:spcPts val="0"/>
              </a:spcBef>
              <a:spcAft>
                <a:spcPts val="900"/>
              </a:spcAft>
              <a:buNone/>
            </a:pPr>
            <a:r>
              <a:rPr lang="es-US" sz="1700" b="1" dirty="0">
                <a:solidFill>
                  <a:srgbClr val="00529B"/>
                </a:solidFill>
              </a:rPr>
              <a:t>GEP</a:t>
            </a:r>
            <a:r>
              <a:rPr lang="es-US" sz="1700" dirty="0">
                <a:solidFill>
                  <a:srgbClr val="00529B"/>
                </a:solidFill>
              </a:rPr>
              <a:t> Período de Inscripción General</a:t>
            </a:r>
          </a:p>
          <a:p>
            <a:pPr marL="0" lvl="0" indent="0" defTabSz="685800">
              <a:lnSpc>
                <a:spcPct val="100000"/>
              </a:lnSpc>
              <a:spcBef>
                <a:spcPts val="0"/>
              </a:spcBef>
              <a:spcAft>
                <a:spcPts val="900"/>
              </a:spcAft>
              <a:buNone/>
            </a:pPr>
            <a:r>
              <a:rPr lang="es-US" sz="1700" b="1" dirty="0">
                <a:solidFill>
                  <a:srgbClr val="00529B"/>
                </a:solidFill>
              </a:rPr>
              <a:t>GHP</a:t>
            </a:r>
            <a:r>
              <a:rPr lang="es-US" sz="1700" dirty="0">
                <a:solidFill>
                  <a:srgbClr val="00529B"/>
                </a:solidFill>
              </a:rPr>
              <a:t> Plan de salud grupal </a:t>
            </a:r>
          </a:p>
          <a:p>
            <a:pPr marL="0" lvl="0" indent="0" defTabSz="685800">
              <a:lnSpc>
                <a:spcPct val="100000"/>
              </a:lnSpc>
              <a:spcBef>
                <a:spcPts val="0"/>
              </a:spcBef>
              <a:spcAft>
                <a:spcPts val="900"/>
              </a:spcAft>
              <a:buNone/>
            </a:pPr>
            <a:r>
              <a:rPr lang="es-US" sz="1700" b="1" dirty="0">
                <a:solidFill>
                  <a:srgbClr val="00529B"/>
                </a:solidFill>
              </a:rPr>
              <a:t>HHS</a:t>
            </a:r>
            <a:r>
              <a:rPr lang="es-US" sz="1700" dirty="0">
                <a:solidFill>
                  <a:srgbClr val="00529B"/>
                </a:solidFill>
              </a:rPr>
              <a:t> Departamento de Salud y Servicios Humanos de </a:t>
            </a:r>
            <a:br>
              <a:rPr lang="es-US" sz="1700" dirty="0">
                <a:solidFill>
                  <a:srgbClr val="00529B"/>
                </a:solidFill>
              </a:rPr>
            </a:br>
            <a:r>
              <a:rPr lang="es-US" sz="1700" dirty="0">
                <a:solidFill>
                  <a:srgbClr val="00529B"/>
                </a:solidFill>
              </a:rPr>
              <a:t>los EE. UU.</a:t>
            </a:r>
          </a:p>
          <a:p>
            <a:pPr marL="0" lvl="0" indent="0" defTabSz="685800">
              <a:lnSpc>
                <a:spcPct val="100000"/>
              </a:lnSpc>
              <a:spcBef>
                <a:spcPts val="0"/>
              </a:spcBef>
              <a:spcAft>
                <a:spcPts val="900"/>
              </a:spcAft>
              <a:buNone/>
            </a:pPr>
            <a:r>
              <a:rPr lang="es-US" sz="1700" b="1" dirty="0">
                <a:solidFill>
                  <a:srgbClr val="00529B"/>
                </a:solidFill>
              </a:rPr>
              <a:t>IEP</a:t>
            </a:r>
            <a:r>
              <a:rPr lang="es-US" sz="1700" dirty="0">
                <a:solidFill>
                  <a:srgbClr val="00529B"/>
                </a:solidFill>
              </a:rPr>
              <a:t> Período de Inscripción Inicial</a:t>
            </a:r>
          </a:p>
          <a:p>
            <a:pPr marL="0" lvl="0" indent="0" defTabSz="685800">
              <a:lnSpc>
                <a:spcPct val="100000"/>
              </a:lnSpc>
              <a:spcBef>
                <a:spcPts val="0"/>
              </a:spcBef>
              <a:spcAft>
                <a:spcPts val="900"/>
              </a:spcAft>
              <a:buNone/>
            </a:pPr>
            <a:r>
              <a:rPr lang="es-US" sz="1700" b="1" dirty="0">
                <a:solidFill>
                  <a:srgbClr val="00529B"/>
                </a:solidFill>
              </a:rPr>
              <a:t>KCF </a:t>
            </a:r>
            <a:r>
              <a:rPr lang="es-US" sz="1700" dirty="0">
                <a:solidFill>
                  <a:srgbClr val="00529B"/>
                </a:solidFill>
              </a:rPr>
              <a:t>Cuidado renal primero</a:t>
            </a:r>
          </a:p>
          <a:p>
            <a:pPr marL="0" lvl="0" indent="0" defTabSz="685800">
              <a:lnSpc>
                <a:spcPct val="100000"/>
              </a:lnSpc>
              <a:spcBef>
                <a:spcPts val="0"/>
              </a:spcBef>
              <a:spcAft>
                <a:spcPts val="900"/>
              </a:spcAft>
              <a:buNone/>
            </a:pPr>
            <a:r>
              <a:rPr lang="es-US" sz="1700" b="1" dirty="0">
                <a:solidFill>
                  <a:srgbClr val="00529B"/>
                </a:solidFill>
              </a:rPr>
              <a:t>MSN</a:t>
            </a:r>
            <a:r>
              <a:rPr lang="es-US" sz="1700" dirty="0">
                <a:solidFill>
                  <a:srgbClr val="00529B"/>
                </a:solidFill>
              </a:rPr>
              <a:t> Notificación de Resumen de Medicare</a:t>
            </a:r>
          </a:p>
          <a:p>
            <a:pPr marL="0" lvl="0" indent="0" defTabSz="685800">
              <a:lnSpc>
                <a:spcPct val="100000"/>
              </a:lnSpc>
              <a:spcBef>
                <a:spcPts val="0"/>
              </a:spcBef>
              <a:spcAft>
                <a:spcPts val="900"/>
              </a:spcAft>
              <a:buNone/>
            </a:pPr>
            <a:r>
              <a:rPr lang="es-US" sz="1700" b="1" dirty="0">
                <a:solidFill>
                  <a:srgbClr val="00529B"/>
                </a:solidFill>
              </a:rPr>
              <a:t>MSP</a:t>
            </a:r>
            <a:r>
              <a:rPr lang="es-US" sz="1700" dirty="0">
                <a:solidFill>
                  <a:srgbClr val="00529B"/>
                </a:solidFill>
              </a:rPr>
              <a:t> Programa de Ahorros de Medicare</a:t>
            </a:r>
          </a:p>
          <a:p>
            <a:pPr marL="0" lvl="0" indent="0" defTabSz="685800">
              <a:lnSpc>
                <a:spcPct val="100000"/>
              </a:lnSpc>
              <a:spcBef>
                <a:spcPts val="0"/>
              </a:spcBef>
              <a:spcAft>
                <a:spcPts val="900"/>
              </a:spcAft>
              <a:buNone/>
            </a:pPr>
            <a:r>
              <a:rPr lang="es-US" sz="1700" b="1" dirty="0">
                <a:solidFill>
                  <a:srgbClr val="00529B"/>
                </a:solidFill>
              </a:rPr>
              <a:t>NCC ESRD</a:t>
            </a:r>
            <a:r>
              <a:rPr lang="es-US" sz="1700" dirty="0">
                <a:solidFill>
                  <a:srgbClr val="00529B"/>
                </a:solidFill>
              </a:rPr>
              <a:t> Centro Nacional de Coordinación de la Enfermedad Renal en Etapa Terminal </a:t>
            </a:r>
          </a:p>
          <a:p>
            <a:pPr marL="0" lvl="0" indent="0" defTabSz="685800">
              <a:lnSpc>
                <a:spcPct val="100000"/>
              </a:lnSpc>
              <a:spcBef>
                <a:spcPts val="0"/>
              </a:spcBef>
              <a:spcAft>
                <a:spcPts val="900"/>
              </a:spcAft>
              <a:buNone/>
            </a:pPr>
            <a:r>
              <a:rPr lang="es-US" sz="1700" b="1" dirty="0">
                <a:solidFill>
                  <a:srgbClr val="00529B"/>
                </a:solidFill>
              </a:rPr>
              <a:t>NTP</a:t>
            </a:r>
            <a:r>
              <a:rPr lang="es-US" sz="1700" dirty="0">
                <a:solidFill>
                  <a:srgbClr val="00529B"/>
                </a:solidFill>
              </a:rPr>
              <a:t> Programa Nacional de Capacitación </a:t>
            </a:r>
          </a:p>
          <a:p>
            <a:pPr marL="0" lvl="0" indent="0" defTabSz="685800">
              <a:lnSpc>
                <a:spcPct val="100000"/>
              </a:lnSpc>
              <a:spcBef>
                <a:spcPts val="0"/>
              </a:spcBef>
              <a:spcAft>
                <a:spcPts val="900"/>
              </a:spcAft>
              <a:buNone/>
            </a:pPr>
            <a:r>
              <a:rPr lang="es-US" sz="1700" b="1" dirty="0">
                <a:solidFill>
                  <a:srgbClr val="00529B"/>
                </a:solidFill>
              </a:rPr>
              <a:t>OEP</a:t>
            </a:r>
            <a:r>
              <a:rPr lang="es-US" sz="1700" dirty="0">
                <a:solidFill>
                  <a:srgbClr val="00529B"/>
                </a:solidFill>
              </a:rPr>
              <a:t> Período de Inscripción Abierta</a:t>
            </a:r>
          </a:p>
          <a:p>
            <a:pPr marL="0" lvl="0" indent="0" defTabSz="685800">
              <a:lnSpc>
                <a:spcPct val="100000"/>
              </a:lnSpc>
              <a:spcBef>
                <a:spcPts val="0"/>
              </a:spcBef>
              <a:spcAft>
                <a:spcPts val="900"/>
              </a:spcAft>
              <a:buNone/>
            </a:pPr>
            <a:r>
              <a:rPr lang="es-US" sz="1700" b="1" dirty="0">
                <a:solidFill>
                  <a:srgbClr val="00529B"/>
                </a:solidFill>
              </a:rPr>
              <a:t>PPO</a:t>
            </a:r>
            <a:r>
              <a:rPr lang="es-US" sz="1700" dirty="0">
                <a:solidFill>
                  <a:srgbClr val="00529B"/>
                </a:solidFill>
              </a:rPr>
              <a:t> Organización de Proveedores Preferidos</a:t>
            </a:r>
          </a:p>
          <a:p>
            <a:pPr marL="0" lvl="0" indent="0" defTabSz="685800">
              <a:lnSpc>
                <a:spcPct val="100000"/>
              </a:lnSpc>
              <a:spcBef>
                <a:spcPts val="0"/>
              </a:spcBef>
              <a:spcAft>
                <a:spcPts val="900"/>
              </a:spcAft>
              <a:buNone/>
            </a:pPr>
            <a:r>
              <a:rPr lang="es-US" sz="1700" b="1" dirty="0">
                <a:solidFill>
                  <a:srgbClr val="00529B"/>
                </a:solidFill>
              </a:rPr>
              <a:t>PPS </a:t>
            </a:r>
            <a:r>
              <a:rPr lang="es-US" sz="1700" dirty="0">
                <a:solidFill>
                  <a:srgbClr val="00529B"/>
                </a:solidFill>
              </a:rPr>
              <a:t>Sistema de pago prospectivo </a:t>
            </a:r>
          </a:p>
          <a:p>
            <a:pPr marL="0" lvl="0" indent="0" defTabSz="685800">
              <a:lnSpc>
                <a:spcPct val="100000"/>
              </a:lnSpc>
              <a:spcBef>
                <a:spcPts val="0"/>
              </a:spcBef>
              <a:spcAft>
                <a:spcPts val="900"/>
              </a:spcAft>
              <a:buNone/>
            </a:pPr>
            <a:r>
              <a:rPr lang="es-US" sz="1700" b="1" dirty="0">
                <a:solidFill>
                  <a:srgbClr val="00529B"/>
                </a:solidFill>
              </a:rPr>
              <a:t>QMB</a:t>
            </a:r>
            <a:r>
              <a:rPr lang="es-US" sz="1700" dirty="0">
                <a:solidFill>
                  <a:srgbClr val="00529B"/>
                </a:solidFill>
              </a:rPr>
              <a:t> Beneficiario Calificado de Medicare</a:t>
            </a:r>
          </a:p>
          <a:p>
            <a:pPr marL="0" lvl="0" indent="0" defTabSz="685800">
              <a:lnSpc>
                <a:spcPct val="100000"/>
              </a:lnSpc>
              <a:spcBef>
                <a:spcPts val="0"/>
              </a:spcBef>
              <a:spcAft>
                <a:spcPts val="900"/>
              </a:spcAft>
              <a:buNone/>
            </a:pPr>
            <a:r>
              <a:rPr lang="es-US" sz="1700" b="1" dirty="0">
                <a:solidFill>
                  <a:srgbClr val="00529B"/>
                </a:solidFill>
              </a:rPr>
              <a:t>RRB</a:t>
            </a:r>
            <a:r>
              <a:rPr lang="es-US" sz="1700" dirty="0">
                <a:solidFill>
                  <a:srgbClr val="00529B"/>
                </a:solidFill>
              </a:rPr>
              <a:t> Junta de Retiro Ferroviario</a:t>
            </a:r>
          </a:p>
          <a:p>
            <a:pPr marL="0" lvl="0" indent="0" defTabSz="685800">
              <a:lnSpc>
                <a:spcPct val="100000"/>
              </a:lnSpc>
              <a:spcBef>
                <a:spcPts val="0"/>
              </a:spcBef>
              <a:spcAft>
                <a:spcPts val="900"/>
              </a:spcAft>
              <a:buNone/>
            </a:pPr>
            <a:r>
              <a:rPr lang="es-US" sz="1700" b="1" dirty="0">
                <a:solidFill>
                  <a:srgbClr val="00529B"/>
                </a:solidFill>
              </a:rPr>
              <a:t>SEP</a:t>
            </a:r>
            <a:r>
              <a:rPr lang="es-US" sz="1700" dirty="0">
                <a:solidFill>
                  <a:srgbClr val="00529B"/>
                </a:solidFill>
              </a:rPr>
              <a:t> Período de Inscripción Especial</a:t>
            </a:r>
          </a:p>
          <a:p>
            <a:pPr marL="0" lvl="0" indent="0" defTabSz="685800">
              <a:lnSpc>
                <a:spcPct val="100000"/>
              </a:lnSpc>
              <a:spcBef>
                <a:spcPts val="0"/>
              </a:spcBef>
              <a:spcAft>
                <a:spcPts val="900"/>
              </a:spcAft>
              <a:buNone/>
            </a:pPr>
            <a:r>
              <a:rPr lang="es-US" sz="1700" b="1" dirty="0">
                <a:solidFill>
                  <a:srgbClr val="00529B"/>
                </a:solidFill>
              </a:rPr>
              <a:t>SHIP</a:t>
            </a:r>
            <a:r>
              <a:rPr lang="es-US" sz="1700" dirty="0">
                <a:solidFill>
                  <a:srgbClr val="00529B"/>
                </a:solidFill>
              </a:rPr>
              <a:t> Programa Estatal de Asistencia sobre Seguros </a:t>
            </a:r>
            <a:br>
              <a:rPr lang="es-US" sz="1700" dirty="0">
                <a:solidFill>
                  <a:srgbClr val="00529B"/>
                </a:solidFill>
              </a:rPr>
            </a:br>
            <a:r>
              <a:rPr lang="es-US" sz="1700" dirty="0">
                <a:solidFill>
                  <a:srgbClr val="00529B"/>
                </a:solidFill>
              </a:rPr>
              <a:t>de Salud </a:t>
            </a:r>
          </a:p>
          <a:p>
            <a:pPr marL="0" lvl="0" indent="0" defTabSz="685800">
              <a:lnSpc>
                <a:spcPct val="100000"/>
              </a:lnSpc>
              <a:spcBef>
                <a:spcPts val="0"/>
              </a:spcBef>
              <a:spcAft>
                <a:spcPts val="900"/>
              </a:spcAft>
              <a:buNone/>
            </a:pPr>
            <a:r>
              <a:rPr lang="es-US" sz="1700" b="1" dirty="0">
                <a:solidFill>
                  <a:srgbClr val="00529B"/>
                </a:solidFill>
              </a:rPr>
              <a:t>TTY</a:t>
            </a:r>
            <a:r>
              <a:rPr lang="es-US" sz="1700" dirty="0">
                <a:solidFill>
                  <a:srgbClr val="00529B"/>
                </a:solidFill>
              </a:rPr>
              <a:t> Teletipo/teléfono de texto </a:t>
            </a:r>
          </a:p>
        </p:txBody>
      </p:sp>
      <p:sp>
        <p:nvSpPr>
          <p:cNvPr id="6" name="Slide Number Placeholder 6">
            <a:extLst>
              <a:ext uri="{FF2B5EF4-FFF2-40B4-BE49-F238E27FC236}">
                <a16:creationId xmlns:a16="http://schemas.microsoft.com/office/drawing/2014/main" id="{731960CE-B2F8-4130-8107-AB716622ADA3}"/>
              </a:ext>
            </a:extLst>
          </p:cNvPr>
          <p:cNvSpPr>
            <a:spLocks noGrp="1"/>
          </p:cNvSpPr>
          <p:nvPr>
            <p:ph type="sldNum" sz="quarter" idx="12"/>
          </p:nvPr>
        </p:nvSpPr>
        <p:spPr/>
        <p:txBody>
          <a:bodyPr/>
          <a:lstStyle/>
          <a:p>
            <a:fld id="{0B2D781D-8844-5940-92D1-06EF0A7F581E}" type="slidenum">
              <a:rPr lang="en-US" smtClean="0"/>
              <a:t>59</a:t>
            </a:fld>
            <a:endParaRPr lang="en-US"/>
          </a:p>
        </p:txBody>
      </p:sp>
      <p:sp>
        <p:nvSpPr>
          <p:cNvPr id="3" name="Date Placeholder 2">
            <a:extLst>
              <a:ext uri="{FF2B5EF4-FFF2-40B4-BE49-F238E27FC236}">
                <a16:creationId xmlns:a16="http://schemas.microsoft.com/office/drawing/2014/main" id="{C1D15B42-6C8F-3747-9887-1FBF678C9301}"/>
              </a:ext>
              <a:ext uri="{C183D7F6-B498-43B3-948B-1728B52AA6E4}">
                <adec:decorative xmlns:adec="http://schemas.microsoft.com/office/drawing/2017/decorative" val="1"/>
              </a:ext>
            </a:extLst>
          </p:cNvPr>
          <p:cNvSpPr>
            <a:spLocks noGrp="1"/>
          </p:cNvSpPr>
          <p:nvPr>
            <p:ph type="dt" sz="half" idx="10"/>
          </p:nvPr>
        </p:nvSpPr>
        <p:spPr/>
        <p:txBody>
          <a:bodyPr/>
          <a:lstStyle/>
          <a:p>
            <a:r>
              <a:rPr lang="es-US"/>
              <a:t>Febrero de 2025</a:t>
            </a:r>
          </a:p>
        </p:txBody>
      </p:sp>
      <p:sp>
        <p:nvSpPr>
          <p:cNvPr id="5" name="Footer Placeholder 3">
            <a:extLst>
              <a:ext uri="{FF2B5EF4-FFF2-40B4-BE49-F238E27FC236}">
                <a16:creationId xmlns:a16="http://schemas.microsoft.com/office/drawing/2014/main" id="{58648DF1-0D3F-4FEA-0264-D671F0D2A72E}"/>
              </a:ext>
              <a:ext uri="{C183D7F6-B498-43B3-948B-1728B52AA6E4}">
                <adec:decorative xmlns:adec="http://schemas.microsoft.com/office/drawing/2017/decorative" val="1"/>
              </a:ext>
            </a:extLst>
          </p:cNvPr>
          <p:cNvSpPr>
            <a:spLocks noGrp="1"/>
          </p:cNvSpPr>
          <p:nvPr>
            <p:ph type="ftr" sz="quarter" idx="11"/>
          </p:nvPr>
        </p:nvSpPr>
        <p:spPr>
          <a:xfrm>
            <a:off x="2086378" y="6492240"/>
            <a:ext cx="9086046" cy="365125"/>
          </a:xfrm>
        </p:spPr>
        <p:txBody>
          <a:bodyPr/>
          <a:lstStyle/>
          <a:p>
            <a:r>
              <a:rPr lang="es-US" dirty="0"/>
              <a:t>Medicare para personas con enfermedad renal en etapa terminal (ESRD)</a:t>
            </a:r>
          </a:p>
        </p:txBody>
      </p:sp>
    </p:spTree>
    <p:custDataLst>
      <p:tags r:id="rId1"/>
    </p:custDataLst>
    <p:extLst>
      <p:ext uri="{BB962C8B-B14F-4D97-AF65-F5344CB8AC3E}">
        <p14:creationId xmlns:p14="http://schemas.microsoft.com/office/powerpoint/2010/main" val="15123461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3000"/>
              <a:t>¿Qué es la enfermedad renal en etapa terminal (ESRD)?</a:t>
            </a:r>
          </a:p>
        </p:txBody>
      </p:sp>
      <p:sp>
        <p:nvSpPr>
          <p:cNvPr id="5" name="Text Placeholder 4">
            <a:extLst>
              <a:ext uri="{FF2B5EF4-FFF2-40B4-BE49-F238E27FC236}">
                <a16:creationId xmlns:a16="http://schemas.microsoft.com/office/drawing/2014/main" id="{C0BCF9D0-AABB-9055-D6B1-11EB10B35066}"/>
              </a:ext>
            </a:extLst>
          </p:cNvPr>
          <p:cNvSpPr>
            <a:spLocks noGrp="1"/>
          </p:cNvSpPr>
          <p:nvPr>
            <p:ph type="body" sz="quarter" idx="13"/>
          </p:nvPr>
        </p:nvSpPr>
        <p:spPr>
          <a:xfrm>
            <a:off x="4475614" y="1434125"/>
            <a:ext cx="3108960" cy="1554480"/>
          </a:xfrm>
          <a:solidFill>
            <a:srgbClr val="FFC000"/>
          </a:solidFill>
          <a:effectLst>
            <a:outerShdw blurRad="50800" dist="38100" dir="2700000" algn="tl" rotWithShape="0">
              <a:prstClr val="black">
                <a:alpha val="40000"/>
              </a:prstClr>
            </a:outerShdw>
          </a:effectLst>
        </p:spPr>
        <p:txBody>
          <a:bodyPr anchor="ctr">
            <a:normAutofit fontScale="92500"/>
          </a:bodyPr>
          <a:lstStyle/>
          <a:p>
            <a:pPr marL="0" lvl="0" indent="0" algn="ctr">
              <a:buNone/>
            </a:pPr>
            <a:r>
              <a:rPr lang="es-US" b="1" dirty="0">
                <a:latin typeface="+mn-lt"/>
              </a:rPr>
              <a:t>ESRD: </a:t>
            </a:r>
            <a:br>
              <a:rPr lang="es-US" b="1" dirty="0">
                <a:latin typeface="+mn-lt"/>
              </a:rPr>
            </a:br>
            <a:r>
              <a:rPr lang="es-US" dirty="0">
                <a:latin typeface="+mn-lt"/>
              </a:rPr>
              <a:t>Insuficiencia renal permanente que requiere tratamiento de diálisis regular o trasplante de riñón.</a:t>
            </a:r>
          </a:p>
        </p:txBody>
      </p:sp>
      <p:sp>
        <p:nvSpPr>
          <p:cNvPr id="6" name="Text Placeholder 5">
            <a:extLst>
              <a:ext uri="{FF2B5EF4-FFF2-40B4-BE49-F238E27FC236}">
                <a16:creationId xmlns:a16="http://schemas.microsoft.com/office/drawing/2014/main" id="{78BC0462-1636-9FD1-9352-E091E3316843}"/>
              </a:ext>
            </a:extLst>
          </p:cNvPr>
          <p:cNvSpPr>
            <a:spLocks noGrp="1"/>
          </p:cNvSpPr>
          <p:nvPr>
            <p:ph type="body" sz="quarter" idx="14"/>
          </p:nvPr>
        </p:nvSpPr>
        <p:spPr>
          <a:xfrm>
            <a:off x="1061855" y="3723323"/>
            <a:ext cx="3108960" cy="1554480"/>
          </a:xfrm>
          <a:solidFill>
            <a:srgbClr val="C0DFFF"/>
          </a:solidFill>
          <a:effectLst>
            <a:outerShdw blurRad="50800" dist="38100" dir="2700000" algn="tl" rotWithShape="0">
              <a:prstClr val="black">
                <a:alpha val="40000"/>
              </a:prstClr>
            </a:outerShdw>
          </a:effectLst>
        </p:spPr>
        <p:txBody>
          <a:bodyPr anchor="t"/>
          <a:lstStyle/>
          <a:p>
            <a:pPr marL="0" lvl="0" indent="0" algn="ctr">
              <a:buNone/>
            </a:pPr>
            <a:r>
              <a:rPr lang="es-US" b="1" dirty="0">
                <a:latin typeface="+mn-lt"/>
              </a:rPr>
              <a:t>Diálisis: </a:t>
            </a:r>
            <a:br>
              <a:rPr lang="es-US" b="1" dirty="0">
                <a:latin typeface="+mn-lt"/>
              </a:rPr>
            </a:br>
            <a:r>
              <a:rPr lang="es-US" dirty="0">
                <a:latin typeface="+mn-lt"/>
              </a:rPr>
              <a:t>Limpia la sangre cuando los riñones no funcionan.</a:t>
            </a:r>
          </a:p>
        </p:txBody>
      </p:sp>
      <p:sp>
        <p:nvSpPr>
          <p:cNvPr id="7" name="Text Placeholder 6">
            <a:extLst>
              <a:ext uri="{FF2B5EF4-FFF2-40B4-BE49-F238E27FC236}">
                <a16:creationId xmlns:a16="http://schemas.microsoft.com/office/drawing/2014/main" id="{87224C6B-6C6F-8BCE-6D0D-EA84C66BE38C}"/>
              </a:ext>
            </a:extLst>
          </p:cNvPr>
          <p:cNvSpPr>
            <a:spLocks noGrp="1"/>
          </p:cNvSpPr>
          <p:nvPr>
            <p:ph type="body" sz="quarter" idx="15"/>
          </p:nvPr>
        </p:nvSpPr>
        <p:spPr>
          <a:xfrm>
            <a:off x="4475614" y="3723323"/>
            <a:ext cx="3108960" cy="1554480"/>
          </a:xfrm>
          <a:solidFill>
            <a:srgbClr val="C0DFFF"/>
          </a:solidFill>
          <a:effectLst>
            <a:outerShdw blurRad="50800" dist="38100" dir="2700000" algn="tl" rotWithShape="0">
              <a:prstClr val="black">
                <a:alpha val="40000"/>
              </a:prstClr>
            </a:outerShdw>
          </a:effectLst>
        </p:spPr>
        <p:txBody>
          <a:bodyPr anchor="t">
            <a:normAutofit/>
          </a:bodyPr>
          <a:lstStyle/>
          <a:p>
            <a:pPr marL="0" lvl="0" indent="0" algn="ctr">
              <a:buNone/>
            </a:pPr>
            <a:r>
              <a:rPr lang="es-US" b="1" dirty="0">
                <a:latin typeface="+mn-lt"/>
              </a:rPr>
              <a:t>Trasplante de riñón: </a:t>
            </a:r>
            <a:br>
              <a:rPr lang="es-US" b="1" dirty="0">
                <a:latin typeface="+mn-lt"/>
              </a:rPr>
            </a:br>
            <a:r>
              <a:rPr lang="es-US" dirty="0">
                <a:latin typeface="+mn-lt"/>
              </a:rPr>
              <a:t>Tipo de cirugía en la que se coloca el riñón sano de otra persona en su cuerpo.</a:t>
            </a:r>
          </a:p>
        </p:txBody>
      </p:sp>
      <p:sp>
        <p:nvSpPr>
          <p:cNvPr id="8" name="Text Placeholder 7">
            <a:extLst>
              <a:ext uri="{FF2B5EF4-FFF2-40B4-BE49-F238E27FC236}">
                <a16:creationId xmlns:a16="http://schemas.microsoft.com/office/drawing/2014/main" id="{C7CE0F9A-1454-9E4E-E922-55893AC61CA8}"/>
              </a:ext>
            </a:extLst>
          </p:cNvPr>
          <p:cNvSpPr>
            <a:spLocks noGrp="1"/>
          </p:cNvSpPr>
          <p:nvPr>
            <p:ph type="body" sz="quarter" idx="16"/>
          </p:nvPr>
        </p:nvSpPr>
        <p:spPr>
          <a:xfrm>
            <a:off x="7889373" y="3723323"/>
            <a:ext cx="3108960" cy="1554480"/>
          </a:xfrm>
          <a:solidFill>
            <a:srgbClr val="C0DFFF"/>
          </a:solidFill>
          <a:effectLst>
            <a:outerShdw blurRad="50800" dist="38100" dir="2700000" algn="tl" rotWithShape="0">
              <a:prstClr val="black">
                <a:alpha val="40000"/>
              </a:prstClr>
            </a:outerShdw>
          </a:effectLst>
        </p:spPr>
        <p:txBody>
          <a:bodyPr anchor="t">
            <a:normAutofit/>
          </a:bodyPr>
          <a:lstStyle/>
          <a:p>
            <a:pPr marL="0" lvl="0" indent="0" algn="ctr">
              <a:buNone/>
            </a:pPr>
            <a:r>
              <a:rPr lang="es-US" b="1" dirty="0">
                <a:latin typeface="+mn-lt"/>
              </a:rPr>
              <a:t>Tratamiento conservador: </a:t>
            </a:r>
            <a:r>
              <a:rPr lang="es-US" dirty="0">
                <a:latin typeface="+mn-lt"/>
              </a:rPr>
              <a:t>Cuidados continuos, </a:t>
            </a:r>
            <a:br>
              <a:rPr lang="es-US" dirty="0">
                <a:latin typeface="+mn-lt"/>
              </a:rPr>
            </a:br>
            <a:r>
              <a:rPr lang="es-US" dirty="0">
                <a:latin typeface="+mn-lt"/>
              </a:rPr>
              <a:t>como el control de los síntomas sin diálisis ni trasplante renal. </a:t>
            </a:r>
          </a:p>
        </p:txBody>
      </p:sp>
      <p:cxnSp>
        <p:nvCxnSpPr>
          <p:cNvPr id="14" name="Connector: Elbow 13">
            <a:extLst>
              <a:ext uri="{FF2B5EF4-FFF2-40B4-BE49-F238E27FC236}">
                <a16:creationId xmlns:a16="http://schemas.microsoft.com/office/drawing/2014/main" id="{01B963E6-4701-064A-0B14-DBEE045B62D7}"/>
              </a:ext>
              <a:ext uri="{C183D7F6-B498-43B3-948B-1728B52AA6E4}">
                <adec:decorative xmlns:adec="http://schemas.microsoft.com/office/drawing/2017/decorative" val="1"/>
              </a:ext>
            </a:extLst>
          </p:cNvPr>
          <p:cNvCxnSpPr>
            <a:stCxn id="5" idx="2"/>
            <a:endCxn id="6" idx="0"/>
          </p:cNvCxnSpPr>
          <p:nvPr/>
        </p:nvCxnSpPr>
        <p:spPr>
          <a:xfrm rot="5400000">
            <a:off x="3955856" y="1649085"/>
            <a:ext cx="734718" cy="3413759"/>
          </a:xfrm>
          <a:prstGeom prst="bentConnector3">
            <a:avLst/>
          </a:prstGeom>
          <a:ln w="3810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95B9432-F06C-BC4F-CBBC-85C09F349D79}"/>
              </a:ext>
              <a:ext uri="{C183D7F6-B498-43B3-948B-1728B52AA6E4}">
                <adec:decorative xmlns:adec="http://schemas.microsoft.com/office/drawing/2017/decorative" val="1"/>
              </a:ext>
            </a:extLst>
          </p:cNvPr>
          <p:cNvCxnSpPr>
            <a:stCxn id="5" idx="2"/>
            <a:endCxn id="7" idx="0"/>
          </p:cNvCxnSpPr>
          <p:nvPr/>
        </p:nvCxnSpPr>
        <p:spPr>
          <a:xfrm>
            <a:off x="6030094" y="2988605"/>
            <a:ext cx="0" cy="73471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0" name="Connector: Elbow 19">
            <a:extLst>
              <a:ext uri="{FF2B5EF4-FFF2-40B4-BE49-F238E27FC236}">
                <a16:creationId xmlns:a16="http://schemas.microsoft.com/office/drawing/2014/main" id="{9A1B6140-EFFC-1A44-0286-C610D33D20DE}"/>
              </a:ext>
              <a:ext uri="{C183D7F6-B498-43B3-948B-1728B52AA6E4}">
                <adec:decorative xmlns:adec="http://schemas.microsoft.com/office/drawing/2017/decorative" val="1"/>
              </a:ext>
            </a:extLst>
          </p:cNvPr>
          <p:cNvCxnSpPr>
            <a:stCxn id="5" idx="2"/>
            <a:endCxn id="8" idx="0"/>
          </p:cNvCxnSpPr>
          <p:nvPr/>
        </p:nvCxnSpPr>
        <p:spPr>
          <a:xfrm rot="16200000" flipH="1">
            <a:off x="7369614" y="1649084"/>
            <a:ext cx="734718" cy="3413759"/>
          </a:xfrm>
          <a:prstGeom prst="bentConnector3">
            <a:avLst>
              <a:gd name="adj1" fmla="val 50000"/>
            </a:avLst>
          </a:prstGeom>
          <a:ln w="38100"/>
        </p:spPr>
        <p:style>
          <a:lnRef idx="1">
            <a:schemeClr val="accent1"/>
          </a:lnRef>
          <a:fillRef idx="0">
            <a:schemeClr val="accent1"/>
          </a:fillRef>
          <a:effectRef idx="0">
            <a:schemeClr val="accent1"/>
          </a:effectRef>
          <a:fontRef idx="minor">
            <a:schemeClr val="tx1"/>
          </a:fontRef>
        </p:style>
      </p:cxnSp>
      <p:sp>
        <p:nvSpPr>
          <p:cNvPr id="29" name="Slide Number Placeholder 5">
            <a:extLst>
              <a:ext uri="{FF2B5EF4-FFF2-40B4-BE49-F238E27FC236}">
                <a16:creationId xmlns:a16="http://schemas.microsoft.com/office/drawing/2014/main" id="{25979FB8-7C1E-4A37-B413-A386AE2AC8FE}"/>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6</a:t>
            </a:fld>
            <a:endParaRPr lang="en-US"/>
          </a:p>
        </p:txBody>
      </p:sp>
      <p:sp>
        <p:nvSpPr>
          <p:cNvPr id="2" name="Date Placeholder 1">
            <a:extLst>
              <a:ext uri="{C183D7F6-B498-43B3-948B-1728B52AA6E4}">
                <adec:decorative xmlns:adec="http://schemas.microsoft.com/office/drawing/2017/decorative" val="1"/>
              </a:ext>
            </a:extLst>
          </p:cNvPr>
          <p:cNvSpPr>
            <a:spLocks noGrp="1"/>
          </p:cNvSpPr>
          <p:nvPr>
            <p:ph type="dt" sz="half" idx="10"/>
          </p:nvPr>
        </p:nvSpPr>
        <p:spPr/>
        <p:txBody>
          <a:bodyPr/>
          <a:lstStyle/>
          <a:p>
            <a:r>
              <a:rPr lang="es-US"/>
              <a:t>Febrero de 2025</a:t>
            </a:r>
          </a:p>
        </p:txBody>
      </p:sp>
      <p:sp>
        <p:nvSpPr>
          <p:cNvPr id="9" name="Footer Placeholder 3">
            <a:extLst>
              <a:ext uri="{FF2B5EF4-FFF2-40B4-BE49-F238E27FC236}">
                <a16:creationId xmlns:a16="http://schemas.microsoft.com/office/drawing/2014/main" id="{9DD51B83-12F5-2EE0-721E-E5607434C4D7}"/>
              </a:ext>
              <a:ext uri="{C183D7F6-B498-43B3-948B-1728B52AA6E4}">
                <adec:decorative xmlns:adec="http://schemas.microsoft.com/office/drawing/2017/decorative" val="1"/>
              </a:ext>
            </a:extLst>
          </p:cNvPr>
          <p:cNvSpPr>
            <a:spLocks noGrp="1"/>
          </p:cNvSpPr>
          <p:nvPr>
            <p:ph type="ftr" sz="quarter" idx="11"/>
          </p:nvPr>
        </p:nvSpPr>
        <p:spPr>
          <a:xfrm>
            <a:off x="2086378" y="6492240"/>
            <a:ext cx="9086046" cy="365125"/>
          </a:xfrm>
        </p:spPr>
        <p:txBody>
          <a:bodyPr/>
          <a:lstStyle/>
          <a:p>
            <a:r>
              <a:rPr lang="es-US" dirty="0"/>
              <a:t>Medicare para personas con enfermedad renal en etapa terminal (ESRD)</a:t>
            </a:r>
          </a:p>
        </p:txBody>
      </p:sp>
    </p:spTree>
    <p:custDataLst>
      <p:tags r:id="rId1"/>
    </p:custDataLst>
    <p:extLst>
      <p:ext uri="{BB962C8B-B14F-4D97-AF65-F5344CB8AC3E}">
        <p14:creationId xmlns:p14="http://schemas.microsoft.com/office/powerpoint/2010/main" val="660762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bg/>
                                          </p:spTgt>
                                        </p:tgtEl>
                                        <p:attrNameLst>
                                          <p:attrName>style.visibility</p:attrName>
                                        </p:attrNameLst>
                                      </p:cBhvr>
                                      <p:to>
                                        <p:strVal val="visible"/>
                                      </p:to>
                                    </p:set>
                                    <p:animEffect transition="in" filter="wipe(up)">
                                      <p:cBhvr>
                                        <p:cTn id="11" dur="500"/>
                                        <p:tgtEl>
                                          <p:spTgt spid="6">
                                            <p:bg/>
                                          </p:spTgt>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wipe(up)">
                                      <p:cBhvr>
                                        <p:cTn id="14" dur="500"/>
                                        <p:tgtEl>
                                          <p:spTgt spid="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up)">
                                      <p:cBhvr>
                                        <p:cTn id="19" dur="500"/>
                                        <p:tgtEl>
                                          <p:spTgt spid="18"/>
                                        </p:tgtEl>
                                      </p:cBhvr>
                                    </p:animEffect>
                                  </p:childTnLst>
                                </p:cTn>
                              </p:par>
                            </p:childTnLst>
                          </p:cTn>
                        </p:par>
                        <p:par>
                          <p:cTn id="20" fill="hold">
                            <p:stCondLst>
                              <p:cond delay="500"/>
                            </p:stCondLst>
                            <p:childTnLst>
                              <p:par>
                                <p:cTn id="21" presetID="22" presetClass="entr" presetSubtype="1" fill="hold" grpId="0" nodeType="afterEffect">
                                  <p:stCondLst>
                                    <p:cond delay="0"/>
                                  </p:stCondLst>
                                  <p:childTnLst>
                                    <p:set>
                                      <p:cBhvr>
                                        <p:cTn id="22" dur="1" fill="hold">
                                          <p:stCondLst>
                                            <p:cond delay="0"/>
                                          </p:stCondLst>
                                        </p:cTn>
                                        <p:tgtEl>
                                          <p:spTgt spid="7">
                                            <p:bg/>
                                          </p:spTgt>
                                        </p:tgtEl>
                                        <p:attrNameLst>
                                          <p:attrName>style.visibility</p:attrName>
                                        </p:attrNameLst>
                                      </p:cBhvr>
                                      <p:to>
                                        <p:strVal val="visible"/>
                                      </p:to>
                                    </p:set>
                                    <p:animEffect transition="in" filter="wipe(up)">
                                      <p:cBhvr>
                                        <p:cTn id="23" dur="500"/>
                                        <p:tgtEl>
                                          <p:spTgt spid="7">
                                            <p:bg/>
                                          </p:spTgt>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7">
                                            <p:txEl>
                                              <p:pRg st="0" end="0"/>
                                            </p:txEl>
                                          </p:spTgt>
                                        </p:tgtEl>
                                        <p:attrNameLst>
                                          <p:attrName>style.visibility</p:attrName>
                                        </p:attrNameLst>
                                      </p:cBhvr>
                                      <p:to>
                                        <p:strVal val="visible"/>
                                      </p:to>
                                    </p:set>
                                    <p:animEffect transition="in" filter="wipe(up)">
                                      <p:cBhvr>
                                        <p:cTn id="26" dur="500"/>
                                        <p:tgtEl>
                                          <p:spTgt spid="7">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up)">
                                      <p:cBhvr>
                                        <p:cTn id="31" dur="500"/>
                                        <p:tgtEl>
                                          <p:spTgt spid="20"/>
                                        </p:tgtEl>
                                      </p:cBhvr>
                                    </p:animEffect>
                                  </p:childTnLst>
                                </p:cTn>
                              </p:par>
                            </p:childTnLst>
                          </p:cTn>
                        </p:par>
                        <p:par>
                          <p:cTn id="32" fill="hold">
                            <p:stCondLst>
                              <p:cond delay="500"/>
                            </p:stCondLst>
                            <p:childTnLst>
                              <p:par>
                                <p:cTn id="33" presetID="22" presetClass="entr" presetSubtype="1" fill="hold" grpId="0" nodeType="afterEffect">
                                  <p:stCondLst>
                                    <p:cond delay="0"/>
                                  </p:stCondLst>
                                  <p:childTnLst>
                                    <p:set>
                                      <p:cBhvr>
                                        <p:cTn id="34" dur="1" fill="hold">
                                          <p:stCondLst>
                                            <p:cond delay="0"/>
                                          </p:stCondLst>
                                        </p:cTn>
                                        <p:tgtEl>
                                          <p:spTgt spid="8">
                                            <p:bg/>
                                          </p:spTgt>
                                        </p:tgtEl>
                                        <p:attrNameLst>
                                          <p:attrName>style.visibility</p:attrName>
                                        </p:attrNameLst>
                                      </p:cBhvr>
                                      <p:to>
                                        <p:strVal val="visible"/>
                                      </p:to>
                                    </p:set>
                                    <p:animEffect transition="in" filter="wipe(up)">
                                      <p:cBhvr>
                                        <p:cTn id="35" dur="500"/>
                                        <p:tgtEl>
                                          <p:spTgt spid="8">
                                            <p:bg/>
                                          </p:spTgt>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8">
                                            <p:txEl>
                                              <p:pRg st="0" end="0"/>
                                            </p:txEl>
                                          </p:spTgt>
                                        </p:tgtEl>
                                        <p:attrNameLst>
                                          <p:attrName>style.visibility</p:attrName>
                                        </p:attrNameLst>
                                      </p:cBhvr>
                                      <p:to>
                                        <p:strVal val="visible"/>
                                      </p:to>
                                    </p:set>
                                    <p:animEffect transition="in" filter="wipe(up)">
                                      <p:cBhvr>
                                        <p:cTn id="38"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P spid="7" grpId="0" uiExpand="1" build="p" animBg="1"/>
      <p:bldP spid="8" grpId="0" uiExpand="1" build="p"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592667F-B6EB-F84A-95CF-1B156979F98A}"/>
              </a:ext>
            </a:extLst>
          </p:cNvPr>
          <p:cNvSpPr>
            <a:spLocks noGrp="1"/>
          </p:cNvSpPr>
          <p:nvPr>
            <p:ph type="title"/>
          </p:nvPr>
        </p:nvSpPr>
        <p:spPr>
          <a:xfrm>
            <a:off x="0" y="34928"/>
            <a:ext cx="12192000" cy="915378"/>
          </a:xfrm>
        </p:spPr>
        <p:txBody>
          <a:bodyPr anchor="ctr">
            <a:normAutofit/>
          </a:bodyPr>
          <a:lstStyle/>
          <a:p>
            <a:r>
              <a:rPr lang="es-US" sz="3000" b="0"/>
              <a:t>Manténgase conectado</a:t>
            </a:r>
          </a:p>
        </p:txBody>
      </p:sp>
      <p:pic>
        <p:nvPicPr>
          <p:cNvPr id="4" name="Picture 3">
            <a:extLst>
              <a:ext uri="{FF2B5EF4-FFF2-40B4-BE49-F238E27FC236}">
                <a16:creationId xmlns:a16="http://schemas.microsoft.com/office/drawing/2014/main" id="{CCBCF2B4-AEDB-4B55-A88F-819A5954BE2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516393" y="1833369"/>
            <a:ext cx="2371550" cy="1774090"/>
          </a:xfrm>
          <a:prstGeom prst="rect">
            <a:avLst/>
          </a:prstGeom>
        </p:spPr>
      </p:pic>
      <p:sp>
        <p:nvSpPr>
          <p:cNvPr id="19" name="Content Placeholder 4" descr="To view available training materials, &#10;or subscribe to our email list, visit&#10;CMSnationaltrainingprogram.cms.gov.&#10;">
            <a:extLst>
              <a:ext uri="{FF2B5EF4-FFF2-40B4-BE49-F238E27FC236}">
                <a16:creationId xmlns:a16="http://schemas.microsoft.com/office/drawing/2014/main" id="{39097DD6-2657-4632-88E9-E3F5D9541969}"/>
              </a:ext>
            </a:extLst>
          </p:cNvPr>
          <p:cNvSpPr txBox="1">
            <a:spLocks/>
          </p:cNvSpPr>
          <p:nvPr/>
        </p:nvSpPr>
        <p:spPr>
          <a:xfrm>
            <a:off x="1009490" y="3781512"/>
            <a:ext cx="5385357" cy="199410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US" sz="2400" b="0" i="0" u="none" strike="noStrike" cap="none" normalizeH="0" baseline="0" noProof="0">
                <a:ln>
                  <a:noFill/>
                </a:ln>
                <a:solidFill>
                  <a:srgbClr val="4472C4">
                    <a:lumMod val="75000"/>
                  </a:srgbClr>
                </a:solidFill>
                <a:effectLst/>
                <a:uLnTx/>
                <a:uFillTx/>
                <a:latin typeface="Arial" panose="020B0604020202020204" pitchFamily="34" charset="0"/>
                <a:cs typeface="Arial" panose="020B0604020202020204" pitchFamily="34" charset="0"/>
              </a:rPr>
              <a:t>Para obtener acceso a los materiales de capacitación disponibles o para suscribirse a nuestra lista de correo electrónico, visite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US" sz="2400" b="0" i="0" u="none" strike="noStrike" cap="none" normalizeH="0" baseline="0" noProof="0">
                <a:ln>
                  <a:noFill/>
                </a:ln>
                <a:solidFill>
                  <a:srgbClr val="4472C4">
                    <a:lumMod val="75000"/>
                  </a:srgbClr>
                </a:solidFill>
                <a:effectLst/>
                <a:uLnTx/>
                <a:uFillTx/>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CMSnationaltrainingprogram.cms.gov</a:t>
            </a:r>
            <a:r>
              <a:rPr kumimoji="0" lang="es-US" sz="2400" b="0" i="0" u="none" strike="noStrike" cap="none" normalizeH="0" baseline="0" noProof="0">
                <a:ln>
                  <a:noFill/>
                </a:ln>
                <a:solidFill>
                  <a:srgbClr val="4472C4">
                    <a:lumMod val="75000"/>
                  </a:srgbClr>
                </a:solidFill>
                <a:effectLst/>
                <a:uLnTx/>
                <a:uFillTx/>
                <a:latin typeface="Arial" panose="020B0604020202020204" pitchFamily="34" charset="0"/>
                <a:cs typeface="Arial" panose="020B0604020202020204" pitchFamily="34" charset="0"/>
              </a:rPr>
              <a:t>.</a:t>
            </a:r>
          </a:p>
        </p:txBody>
      </p:sp>
      <p:pic>
        <p:nvPicPr>
          <p:cNvPr id="16" name="Picture 15">
            <a:extLst>
              <a:ext uri="{FF2B5EF4-FFF2-40B4-BE49-F238E27FC236}">
                <a16:creationId xmlns:a16="http://schemas.microsoft.com/office/drawing/2014/main" id="{2889E4BB-7439-40D5-B891-396CDACBA923}"/>
              </a:ext>
              <a:ext uri="{C183D7F6-B498-43B3-948B-1728B52AA6E4}">
                <adec:decorative xmlns:adec="http://schemas.microsoft.com/office/drawing/2017/decorative" val="1"/>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7353233" y="1288783"/>
            <a:ext cx="2863263" cy="2863263"/>
          </a:xfrm>
          <a:prstGeom prst="rect">
            <a:avLst/>
          </a:prstGeom>
        </p:spPr>
      </p:pic>
      <p:sp>
        <p:nvSpPr>
          <p:cNvPr id="17" name="TextBox 16" descr="Contact us at training@cms.hhs.gov">
            <a:extLst>
              <a:ext uri="{FF2B5EF4-FFF2-40B4-BE49-F238E27FC236}">
                <a16:creationId xmlns:a16="http://schemas.microsoft.com/office/drawing/2014/main" id="{F990184A-D12C-4809-AB01-53F2D8FCCEA6}"/>
              </a:ext>
            </a:extLst>
          </p:cNvPr>
          <p:cNvSpPr txBox="1"/>
          <p:nvPr/>
        </p:nvSpPr>
        <p:spPr>
          <a:xfrm>
            <a:off x="7135805" y="3722819"/>
            <a:ext cx="329812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2400" b="0" i="0" u="none" strike="noStrike" cap="none" normalizeH="0" baseline="0" noProof="0">
                <a:ln>
                  <a:noFill/>
                </a:ln>
                <a:solidFill>
                  <a:srgbClr val="4472C4">
                    <a:lumMod val="75000"/>
                  </a:srgbClr>
                </a:solidFill>
                <a:effectLst/>
                <a:uLnTx/>
                <a:uFillTx/>
                <a:latin typeface="Arial" panose="020B0604020202020204" pitchFamily="34" charset="0"/>
                <a:ea typeface="+mn-ea"/>
                <a:cs typeface="Arial" panose="020B0604020202020204" pitchFamily="34" charset="0"/>
              </a:rPr>
              <a:t>Comuníquese con nosotros en </a:t>
            </a:r>
            <a:r>
              <a:rPr kumimoji="0" lang="es-US" sz="2400" b="0" i="0" u="none" strike="noStrike" cap="none" normalizeH="0" baseline="0" noProof="0">
                <a:ln>
                  <a:noFill/>
                </a:ln>
                <a:solidFill>
                  <a:srgbClr val="4472C4">
                    <a:lumMod val="75000"/>
                  </a:srgbClr>
                </a:solidFill>
                <a:effectLst/>
                <a:uLnTx/>
                <a:uFillTx/>
                <a:latin typeface="Arial" panose="020B0604020202020204" pitchFamily="34" charset="0"/>
                <a:ea typeface="+mn-ea"/>
                <a:cs typeface="Arial" panose="020B0604020202020204" pitchFamily="34" charset="0"/>
                <a:hlinkClick r:id="rId8">
                  <a:extLst>
                    <a:ext uri="{A12FA001-AC4F-418D-AE19-62706E023703}">
                      <ahyp:hlinkClr xmlns:ahyp="http://schemas.microsoft.com/office/drawing/2018/hyperlinkcolor" val="tx"/>
                    </a:ext>
                  </a:extLst>
                </a:hlinkClick>
              </a:rPr>
              <a:t>training@cms.hhs.gov</a:t>
            </a:r>
            <a:r>
              <a:rPr kumimoji="0" lang="es-US" sz="2400" b="0" i="0" u="none" strike="noStrike" cap="none" normalizeH="0" baseline="0" noProof="0">
                <a:ln>
                  <a:noFill/>
                </a:ln>
                <a:solidFill>
                  <a:srgbClr val="4472C4">
                    <a:lumMod val="75000"/>
                  </a:srgbClr>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Slide Number Placeholder 6">
            <a:extLst>
              <a:ext uri="{FF2B5EF4-FFF2-40B4-BE49-F238E27FC236}">
                <a16:creationId xmlns:a16="http://schemas.microsoft.com/office/drawing/2014/main" id="{720D5D4D-F13A-4DD5-9903-DEBA32407A64}"/>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solidFill>
                  <a:srgbClr val="8FAADC"/>
                </a:solidFill>
              </a:rPr>
              <a:t>60</a:t>
            </a:fld>
            <a:endParaRPr lang="en-US">
              <a:solidFill>
                <a:srgbClr val="8FAADC"/>
              </a:solidFill>
            </a:endParaRPr>
          </a:p>
        </p:txBody>
      </p:sp>
      <p:sp>
        <p:nvSpPr>
          <p:cNvPr id="2" name="Date Placeholder 1">
            <a:extLst>
              <a:ext uri="{FF2B5EF4-FFF2-40B4-BE49-F238E27FC236}">
                <a16:creationId xmlns:a16="http://schemas.microsoft.com/office/drawing/2014/main" id="{D17EC8DC-A4E9-0447-80A5-4CA4BC67AF06}"/>
              </a:ext>
              <a:ext uri="{C183D7F6-B498-43B3-948B-1728B52AA6E4}">
                <adec:decorative xmlns:adec="http://schemas.microsoft.com/office/drawing/2017/decorative" val="0"/>
              </a:ext>
            </a:extLst>
          </p:cNvPr>
          <p:cNvSpPr>
            <a:spLocks noGrp="1"/>
          </p:cNvSpPr>
          <p:nvPr>
            <p:ph type="dt" sz="half" idx="10"/>
          </p:nvPr>
        </p:nvSpPr>
        <p:spPr>
          <a:xfrm>
            <a:off x="838200" y="6492240"/>
            <a:ext cx="2743200" cy="365125"/>
          </a:xfrm>
        </p:spPr>
        <p:txBody>
          <a:bodyPr/>
          <a:lstStyle/>
          <a:p>
            <a:r>
              <a:rPr lang="es-US">
                <a:solidFill>
                  <a:srgbClr val="8FAADC"/>
                </a:solidFill>
              </a:rPr>
              <a:t>Febrero de 2025</a:t>
            </a:r>
          </a:p>
        </p:txBody>
      </p:sp>
      <p:sp>
        <p:nvSpPr>
          <p:cNvPr id="5" name="Footer Placeholder 3">
            <a:extLst>
              <a:ext uri="{FF2B5EF4-FFF2-40B4-BE49-F238E27FC236}">
                <a16:creationId xmlns:a16="http://schemas.microsoft.com/office/drawing/2014/main" id="{45829B32-BBB2-6D64-97C5-78876CDBDBE2}"/>
              </a:ext>
              <a:ext uri="{C183D7F6-B498-43B3-948B-1728B52AA6E4}">
                <adec:decorative xmlns:adec="http://schemas.microsoft.com/office/drawing/2017/decorative" val="1"/>
              </a:ext>
            </a:extLst>
          </p:cNvPr>
          <p:cNvSpPr>
            <a:spLocks noGrp="1"/>
          </p:cNvSpPr>
          <p:nvPr>
            <p:ph type="ftr" sz="quarter" idx="11"/>
          </p:nvPr>
        </p:nvSpPr>
        <p:spPr>
          <a:xfrm>
            <a:off x="2086378" y="6492240"/>
            <a:ext cx="9086046" cy="365125"/>
          </a:xfrm>
        </p:spPr>
        <p:txBody>
          <a:bodyPr/>
          <a:lstStyle/>
          <a:p>
            <a:r>
              <a:rPr lang="es-US" dirty="0"/>
              <a:t>Medicare para personas con enfermedad renal en etapa terminal (ESRD)</a:t>
            </a:r>
          </a:p>
        </p:txBody>
      </p:sp>
    </p:spTree>
    <p:custDataLst>
      <p:tags r:id="rId1"/>
    </p:custDataLst>
    <p:extLst>
      <p:ext uri="{BB962C8B-B14F-4D97-AF65-F5344CB8AC3E}">
        <p14:creationId xmlns:p14="http://schemas.microsoft.com/office/powerpoint/2010/main" val="42790512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p:txBody>
          <a:bodyPr anchor="ctr">
            <a:noAutofit/>
          </a:bodyPr>
          <a:lstStyle/>
          <a:p>
            <a:pPr>
              <a:lnSpc>
                <a:spcPct val="100000"/>
              </a:lnSpc>
            </a:pPr>
            <a:r>
              <a:rPr lang="es-US" sz="2800" dirty="0"/>
              <a:t>Elegibilidad para Medicare basada en la enfermedad </a:t>
            </a:r>
            <a:br>
              <a:rPr lang="es-US" sz="2800" dirty="0"/>
            </a:br>
            <a:r>
              <a:rPr lang="es-US" sz="2800" dirty="0"/>
              <a:t>renal en etapa terminal (ESRD)</a:t>
            </a:r>
          </a:p>
        </p:txBody>
      </p:sp>
      <p:sp>
        <p:nvSpPr>
          <p:cNvPr id="5" name="Content Placeholder 4">
            <a:extLst>
              <a:ext uri="{FF2B5EF4-FFF2-40B4-BE49-F238E27FC236}">
                <a16:creationId xmlns:a16="http://schemas.microsoft.com/office/drawing/2014/main" id="{710F3EA5-7453-3044-8A3D-84393179DEE8}"/>
              </a:ext>
            </a:extLst>
          </p:cNvPr>
          <p:cNvSpPr>
            <a:spLocks noGrp="1"/>
          </p:cNvSpPr>
          <p:nvPr>
            <p:ph type="body" sz="quarter" idx="4294967295"/>
          </p:nvPr>
        </p:nvSpPr>
        <p:spPr>
          <a:xfrm>
            <a:off x="914400" y="1371600"/>
            <a:ext cx="10759044" cy="4815444"/>
          </a:xfrm>
        </p:spPr>
        <p:txBody>
          <a:bodyPr>
            <a:normAutofit lnSpcReduction="10000"/>
          </a:bodyPr>
          <a:lstStyle/>
          <a:p>
            <a:pPr marL="0" lvl="0" indent="0" defTabSz="685800" fontAlgn="base">
              <a:lnSpc>
                <a:spcPct val="100000"/>
              </a:lnSpc>
              <a:spcBef>
                <a:spcPts val="0"/>
              </a:spcBef>
              <a:spcAft>
                <a:spcPts val="1200"/>
              </a:spcAft>
              <a:buFont typeface="Wingdings" pitchFamily="2" charset="2"/>
              <a:buNone/>
            </a:pPr>
            <a:r>
              <a:rPr lang="es-US" sz="2800" b="1">
                <a:solidFill>
                  <a:srgbClr val="00529B"/>
                </a:solidFill>
              </a:rPr>
              <a:t>Puede obtener Medicare sin importar su edad si:</a:t>
            </a:r>
          </a:p>
          <a:p>
            <a:pPr marL="548640" lvl="1" indent="-274320" defTabSz="685800" fontAlgn="base">
              <a:lnSpc>
                <a:spcPct val="100000"/>
              </a:lnSpc>
              <a:spcBef>
                <a:spcPts val="0"/>
              </a:spcBef>
              <a:spcAft>
                <a:spcPts val="1200"/>
              </a:spcAft>
              <a:buFont typeface="Wingdings" panose="05000000000000000000" pitchFamily="2" charset="2"/>
              <a:buChar char="§"/>
            </a:pPr>
            <a:r>
              <a:rPr lang="es-US" sz="2400">
                <a:solidFill>
                  <a:srgbClr val="00529B"/>
                </a:solidFill>
              </a:rPr>
              <a:t>Sus riñones ya no funcionan</a:t>
            </a:r>
          </a:p>
          <a:p>
            <a:pPr marL="548640" lvl="1" indent="-274320" defTabSz="685800" fontAlgn="base">
              <a:lnSpc>
                <a:spcPct val="100000"/>
              </a:lnSpc>
              <a:spcBef>
                <a:spcPts val="0"/>
              </a:spcBef>
              <a:spcAft>
                <a:spcPts val="1200"/>
              </a:spcAft>
              <a:buFont typeface="Wingdings" panose="05000000000000000000" pitchFamily="2" charset="2"/>
              <a:buChar char="§"/>
            </a:pPr>
            <a:r>
              <a:rPr lang="es-US" sz="2400">
                <a:solidFill>
                  <a:srgbClr val="00529B"/>
                </a:solidFill>
              </a:rPr>
              <a:t>Necesita diálisis periódicamente o se ha sometido a un trasplante de riñón, </a:t>
            </a:r>
            <a:r>
              <a:rPr lang="es-US" sz="2400" b="1">
                <a:solidFill>
                  <a:srgbClr val="00529B"/>
                </a:solidFill>
              </a:rPr>
              <a:t>y</a:t>
            </a:r>
            <a:r>
              <a:rPr lang="es-US" sz="2400">
                <a:solidFill>
                  <a:srgbClr val="00529B"/>
                </a:solidFill>
              </a:rPr>
              <a:t> una de las siguientes opciones se aplica a usted:</a:t>
            </a:r>
          </a:p>
          <a:p>
            <a:pPr marL="822960" lvl="2" indent="-274320" defTabSz="685800" fontAlgn="base">
              <a:lnSpc>
                <a:spcPct val="100000"/>
              </a:lnSpc>
              <a:spcBef>
                <a:spcPts val="0"/>
              </a:spcBef>
              <a:spcAft>
                <a:spcPts val="1200"/>
              </a:spcAft>
            </a:pPr>
            <a:r>
              <a:rPr lang="es-US">
                <a:solidFill>
                  <a:srgbClr val="00529B"/>
                </a:solidFill>
                <a:latin typeface="Arial" panose="020B0604020202020204" pitchFamily="34" charset="0"/>
                <a:cs typeface="Arial" panose="020B0604020202020204" pitchFamily="34" charset="0"/>
              </a:rPr>
              <a:t>Trabajó el tiempo requerido según el régimen del Seguro Social, la Junta de Retiro Ferroviario (RRB) o como empleado del gobierno</a:t>
            </a:r>
          </a:p>
          <a:p>
            <a:pPr marL="822960" lvl="2" indent="-274320" defTabSz="685800" fontAlgn="base">
              <a:lnSpc>
                <a:spcPct val="100000"/>
              </a:lnSpc>
              <a:spcBef>
                <a:spcPts val="0"/>
              </a:spcBef>
              <a:spcAft>
                <a:spcPts val="1200"/>
              </a:spcAft>
            </a:pPr>
            <a:r>
              <a:rPr lang="es-US">
                <a:solidFill>
                  <a:srgbClr val="00529B"/>
                </a:solidFill>
                <a:latin typeface="Arial" panose="020B0604020202020204" pitchFamily="34" charset="0"/>
                <a:cs typeface="Arial" panose="020B0604020202020204" pitchFamily="34" charset="0"/>
              </a:rPr>
              <a:t>Ya recibe o es elegible para recibir beneficios del Seguro Social o de la Junta de Retiro Ferroviario</a:t>
            </a:r>
          </a:p>
          <a:p>
            <a:pPr marL="822960" lvl="2" indent="-274320" defTabSz="685800" fontAlgn="base">
              <a:lnSpc>
                <a:spcPct val="100000"/>
              </a:lnSpc>
              <a:spcBef>
                <a:spcPts val="0"/>
              </a:spcBef>
              <a:spcAft>
                <a:spcPts val="1200"/>
              </a:spcAft>
            </a:pPr>
            <a:r>
              <a:rPr lang="es-US">
                <a:solidFill>
                  <a:srgbClr val="00529B"/>
                </a:solidFill>
                <a:latin typeface="Arial" panose="020B0604020202020204" pitchFamily="34" charset="0"/>
                <a:cs typeface="Arial" panose="020B0604020202020204" pitchFamily="34" charset="0"/>
              </a:rPr>
              <a:t>Usted es cónyuge o hijo dependiente de una persona que cumple con uno de los requisitos mencionados arriba</a:t>
            </a:r>
          </a:p>
          <a:p>
            <a:pPr marL="0" lvl="2" indent="0" defTabSz="685800" fontAlgn="base">
              <a:lnSpc>
                <a:spcPct val="100000"/>
              </a:lnSpc>
              <a:spcBef>
                <a:spcPts val="1800"/>
              </a:spcBef>
              <a:spcAft>
                <a:spcPts val="1200"/>
              </a:spcAft>
              <a:buNone/>
            </a:pPr>
            <a:r>
              <a:rPr lang="es-US" sz="1600" b="1">
                <a:solidFill>
                  <a:srgbClr val="00529B"/>
                </a:solidFill>
                <a:latin typeface="Arial"/>
                <a:cs typeface="Arial"/>
              </a:rPr>
              <a:t>NOTA</a:t>
            </a:r>
            <a:r>
              <a:rPr lang="es-US" sz="1600">
                <a:solidFill>
                  <a:srgbClr val="00529B"/>
                </a:solidFill>
                <a:latin typeface="Arial"/>
                <a:cs typeface="Arial"/>
              </a:rPr>
              <a:t>: Medicare paga los servicios de diálisis prestados a los beneficiarios de Medicare que padecen una lesión renal aguda (AKI). </a:t>
            </a:r>
          </a:p>
        </p:txBody>
      </p:sp>
      <p:pic>
        <p:nvPicPr>
          <p:cNvPr id="10" name="Picture 9">
            <a:extLst>
              <a:ext uri="{FF2B5EF4-FFF2-40B4-BE49-F238E27FC236}">
                <a16:creationId xmlns:a16="http://schemas.microsoft.com/office/drawing/2014/main" id="{F1EC07EB-B970-45A1-A12A-60A1C4604B1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63830" y="5561612"/>
            <a:ext cx="274320" cy="274320"/>
          </a:xfrm>
          <a:prstGeom prst="rect">
            <a:avLst/>
          </a:prstGeom>
        </p:spPr>
      </p:pic>
      <p:sp>
        <p:nvSpPr>
          <p:cNvPr id="6" name="Slide Number Placeholder 5">
            <a:extLst>
              <a:ext uri="{FF2B5EF4-FFF2-40B4-BE49-F238E27FC236}">
                <a16:creationId xmlns:a16="http://schemas.microsoft.com/office/drawing/2014/main" id="{FA8AA440-117F-36B4-F707-9597DF23DB25}"/>
              </a:ext>
            </a:extLst>
          </p:cNvPr>
          <p:cNvSpPr>
            <a:spLocks noGrp="1"/>
          </p:cNvSpPr>
          <p:nvPr>
            <p:ph type="sldNum" sz="quarter" idx="12"/>
          </p:nvPr>
        </p:nvSpPr>
        <p:spPr/>
        <p:txBody>
          <a:bodyPr/>
          <a:lstStyle/>
          <a:p>
            <a:fld id="{48F63A3B-78C7-47BE-AE5E-E10140E04643}" type="slidenum">
              <a:rPr lang="en-US" smtClean="0"/>
              <a:pPr/>
              <a:t>7</a:t>
            </a:fld>
            <a:endParaRPr lang="en-US"/>
          </a:p>
        </p:txBody>
      </p:sp>
      <p:sp>
        <p:nvSpPr>
          <p:cNvPr id="2" name="Date Placeholder 1">
            <a:extLst>
              <a:ext uri="{FF2B5EF4-FFF2-40B4-BE49-F238E27FC236}">
                <a16:creationId xmlns:a16="http://schemas.microsoft.com/office/drawing/2014/main" id="{978138E4-BAA7-1627-AFA6-F3EE84FA46C5}"/>
              </a:ext>
              <a:ext uri="{C183D7F6-B498-43B3-948B-1728B52AA6E4}">
                <adec:decorative xmlns:adec="http://schemas.microsoft.com/office/drawing/2017/decorative" val="1"/>
              </a:ext>
            </a:extLst>
          </p:cNvPr>
          <p:cNvSpPr>
            <a:spLocks noGrp="1"/>
          </p:cNvSpPr>
          <p:nvPr>
            <p:ph type="dt" sz="half" idx="10"/>
          </p:nvPr>
        </p:nvSpPr>
        <p:spPr/>
        <p:txBody>
          <a:bodyPr/>
          <a:lstStyle/>
          <a:p>
            <a:r>
              <a:rPr lang="es-US"/>
              <a:t>Febrero de 2025</a:t>
            </a:r>
          </a:p>
        </p:txBody>
      </p:sp>
      <p:sp>
        <p:nvSpPr>
          <p:cNvPr id="7" name="Footer Placeholder 3">
            <a:extLst>
              <a:ext uri="{FF2B5EF4-FFF2-40B4-BE49-F238E27FC236}">
                <a16:creationId xmlns:a16="http://schemas.microsoft.com/office/drawing/2014/main" id="{B557AE6A-4B43-DA93-17BF-69774E78A92A}"/>
              </a:ext>
              <a:ext uri="{C183D7F6-B498-43B3-948B-1728B52AA6E4}">
                <adec:decorative xmlns:adec="http://schemas.microsoft.com/office/drawing/2017/decorative" val="1"/>
              </a:ext>
            </a:extLst>
          </p:cNvPr>
          <p:cNvSpPr>
            <a:spLocks noGrp="1"/>
          </p:cNvSpPr>
          <p:nvPr>
            <p:ph type="ftr" sz="quarter" idx="11"/>
          </p:nvPr>
        </p:nvSpPr>
        <p:spPr>
          <a:xfrm>
            <a:off x="2086378" y="6492240"/>
            <a:ext cx="9086046" cy="365125"/>
          </a:xfrm>
        </p:spPr>
        <p:txBody>
          <a:bodyPr/>
          <a:lstStyle/>
          <a:p>
            <a:r>
              <a:rPr lang="es-US" dirty="0"/>
              <a:t>Medicare para personas con enfermedad renal en etapa terminal (ESRD)</a:t>
            </a:r>
          </a:p>
        </p:txBody>
      </p:sp>
    </p:spTree>
    <p:custDataLst>
      <p:tags r:id="rId1"/>
    </p:custDataLst>
    <p:extLst>
      <p:ext uri="{BB962C8B-B14F-4D97-AF65-F5344CB8AC3E}">
        <p14:creationId xmlns:p14="http://schemas.microsoft.com/office/powerpoint/2010/main" val="361947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5">
                                            <p:txEl>
                                              <p:pRg st="3" end="3"/>
                                            </p:tx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0"/>
                                  </p:stCondLst>
                                  <p:childTnLst>
                                    <p:set>
                                      <p:cBhvr>
                                        <p:cTn id="19" dur="1" fill="hold">
                                          <p:stCondLst>
                                            <p:cond delay="0"/>
                                          </p:stCondLst>
                                        </p:cTn>
                                        <p:tgtEl>
                                          <p:spTgt spid="5">
                                            <p:txEl>
                                              <p:pRg st="5" end="5"/>
                                            </p:txEl>
                                          </p:spTgt>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nodeType="after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pPr>
              <a:lnSpc>
                <a:spcPct val="100000"/>
              </a:lnSpc>
            </a:pPr>
            <a:r>
              <a:rPr lang="es-US" sz="2800" dirty="0">
                <a:solidFill>
                  <a:prstClr val="white"/>
                </a:solidFill>
              </a:rPr>
              <a:t>Elegibilidad para Medicare basada en la enfermedad </a:t>
            </a:r>
            <a:br>
              <a:rPr lang="es-US" sz="2800" dirty="0">
                <a:solidFill>
                  <a:prstClr val="white"/>
                </a:solidFill>
              </a:rPr>
            </a:br>
            <a:r>
              <a:rPr lang="es-US" sz="2800" dirty="0">
                <a:solidFill>
                  <a:prstClr val="white"/>
                </a:solidFill>
              </a:rPr>
              <a:t>renal en etapa terminal (ESRD) (continuación)</a:t>
            </a:r>
          </a:p>
        </p:txBody>
      </p:sp>
      <p:sp>
        <p:nvSpPr>
          <p:cNvPr id="5" name="Content Placeholder 4"/>
          <p:cNvSpPr>
            <a:spLocks noGrp="1"/>
          </p:cNvSpPr>
          <p:nvPr>
            <p:ph type="body" sz="quarter" idx="4294967295"/>
          </p:nvPr>
        </p:nvSpPr>
        <p:spPr>
          <a:xfrm>
            <a:off x="914400" y="1371600"/>
            <a:ext cx="10644187" cy="4167187"/>
          </a:xfrm>
        </p:spPr>
        <p:txBody>
          <a:bodyPr>
            <a:normAutofit fontScale="92500"/>
          </a:bodyPr>
          <a:lstStyle/>
          <a:p>
            <a:pPr marL="0" lvl="0" indent="0" defTabSz="685800">
              <a:lnSpc>
                <a:spcPct val="100000"/>
              </a:lnSpc>
              <a:spcBef>
                <a:spcPts val="0"/>
              </a:spcBef>
              <a:spcAft>
                <a:spcPts val="1200"/>
              </a:spcAft>
              <a:buFont typeface="Wingdings" pitchFamily="2" charset="2"/>
              <a:buNone/>
            </a:pPr>
            <a:r>
              <a:rPr lang="es-US" sz="2800">
                <a:solidFill>
                  <a:srgbClr val="00529B"/>
                </a:solidFill>
              </a:rPr>
              <a:t>Necesita tanto la Parte A (seguro de hospital) como la Parte B (seguro médico) de Medicare para tener cobertura completa.</a:t>
            </a:r>
          </a:p>
          <a:p>
            <a:pPr marL="0" lvl="0" indent="0" defTabSz="685800">
              <a:lnSpc>
                <a:spcPct val="100000"/>
              </a:lnSpc>
              <a:spcBef>
                <a:spcPts val="600"/>
              </a:spcBef>
              <a:spcAft>
                <a:spcPts val="1200"/>
              </a:spcAft>
              <a:buFont typeface="Wingdings" pitchFamily="2" charset="2"/>
              <a:buNone/>
            </a:pPr>
            <a:r>
              <a:rPr lang="es-US" sz="2800" b="1">
                <a:solidFill>
                  <a:srgbClr val="00529B"/>
                </a:solidFill>
              </a:rPr>
              <a:t>Para obtener más información sobre la inscripción y elegibilidad:</a:t>
            </a:r>
          </a:p>
          <a:p>
            <a:pPr marL="1376363" lvl="1" indent="0" defTabSz="685800">
              <a:lnSpc>
                <a:spcPct val="100000"/>
              </a:lnSpc>
              <a:spcBef>
                <a:spcPts val="3000"/>
              </a:spcBef>
              <a:buNone/>
              <a:tabLst>
                <a:tab pos="1376363" algn="l"/>
              </a:tabLst>
            </a:pPr>
            <a:r>
              <a:rPr lang="es-US" sz="2400">
                <a:solidFill>
                  <a:srgbClr val="00529B"/>
                </a:solidFill>
              </a:rPr>
              <a:t>Póngase en contacto con el Seguro Social en </a:t>
            </a:r>
            <a:r>
              <a:rPr lang="es-US" sz="2400">
                <a:solidFill>
                  <a:srgbClr val="00529B"/>
                </a:solidFill>
                <a:hlinkClick r:id="rId4">
                  <a:extLst>
                    <a:ext uri="{A12FA001-AC4F-418D-AE19-62706E023703}">
                      <ahyp:hlinkClr xmlns:ahyp="http://schemas.microsoft.com/office/drawing/2018/hyperlinkcolor" val="tx"/>
                    </a:ext>
                  </a:extLst>
                </a:hlinkClick>
              </a:rPr>
              <a:t>SSA.gov</a:t>
            </a:r>
            <a:r>
              <a:rPr lang="es-US" sz="2400">
                <a:solidFill>
                  <a:srgbClr val="00529B"/>
                </a:solidFill>
              </a:rPr>
              <a:t> </a:t>
            </a:r>
          </a:p>
          <a:p>
            <a:pPr marL="1376363" lvl="1" indent="0" defTabSz="685800">
              <a:lnSpc>
                <a:spcPct val="100000"/>
              </a:lnSpc>
              <a:spcBef>
                <a:spcPts val="6000"/>
              </a:spcBef>
              <a:buNone/>
              <a:tabLst>
                <a:tab pos="1376363" algn="l"/>
              </a:tabLst>
            </a:pPr>
            <a:r>
              <a:rPr lang="es-US" sz="2400">
                <a:solidFill>
                  <a:srgbClr val="00529B"/>
                </a:solidFill>
              </a:rPr>
              <a:t>Los jubilados ferroviarios pueden comunicarse con la RRB en </a:t>
            </a:r>
            <a:r>
              <a:rPr lang="es-US" sz="2400">
                <a:solidFill>
                  <a:srgbClr val="00529B"/>
                </a:solidFill>
                <a:hlinkClick r:id="rId5">
                  <a:extLst>
                    <a:ext uri="{A12FA001-AC4F-418D-AE19-62706E023703}">
                      <ahyp:hlinkClr xmlns:ahyp="http://schemas.microsoft.com/office/drawing/2018/hyperlinkcolor" val="tx"/>
                    </a:ext>
                  </a:extLst>
                </a:hlinkClick>
              </a:rPr>
              <a:t>RRB.gov</a:t>
            </a:r>
            <a:r>
              <a:rPr lang="es-US" sz="2400">
                <a:solidFill>
                  <a:srgbClr val="00529B"/>
                </a:solidFill>
              </a:rPr>
              <a:t> </a:t>
            </a:r>
          </a:p>
          <a:p>
            <a:pPr marL="1376363" lvl="1" indent="0" defTabSz="685800">
              <a:lnSpc>
                <a:spcPct val="100000"/>
              </a:lnSpc>
              <a:spcBef>
                <a:spcPts val="0"/>
              </a:spcBef>
              <a:buNone/>
              <a:tabLst>
                <a:tab pos="1376363" algn="l"/>
              </a:tabLst>
            </a:pPr>
            <a:r>
              <a:rPr lang="es-US" sz="2400">
                <a:solidFill>
                  <a:srgbClr val="00529B"/>
                </a:solidFill>
              </a:rPr>
              <a:t>o 1-877-772-5772 (TTY: 1-312-751-4701)</a:t>
            </a:r>
          </a:p>
        </p:txBody>
      </p:sp>
      <p:pic>
        <p:nvPicPr>
          <p:cNvPr id="6146" name="Picture 2">
            <a:extLst>
              <a:ext uri="{FF2B5EF4-FFF2-40B4-BE49-F238E27FC236}">
                <a16:creationId xmlns:a16="http://schemas.microsoft.com/office/drawing/2014/main" id="{1536332B-9423-438D-8B5D-69F047E3EB6F}"/>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6654" y="3173363"/>
            <a:ext cx="1026336" cy="102633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2ADAFD4-2AD9-449E-96D6-38E929163CB4}"/>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31786" y="4258540"/>
            <a:ext cx="1256071" cy="1256071"/>
          </a:xfrm>
          <a:prstGeom prst="rect">
            <a:avLst/>
          </a:prstGeom>
          <a:noFill/>
          <a:ln>
            <a:noFill/>
          </a:ln>
        </p:spPr>
      </p:pic>
      <p:sp>
        <p:nvSpPr>
          <p:cNvPr id="7" name="Slide Number Placeholder 6">
            <a:extLst>
              <a:ext uri="{FF2B5EF4-FFF2-40B4-BE49-F238E27FC236}">
                <a16:creationId xmlns:a16="http://schemas.microsoft.com/office/drawing/2014/main" id="{6BA6D593-14C6-34DE-B186-82BEF4525753}"/>
              </a:ext>
            </a:extLst>
          </p:cNvPr>
          <p:cNvSpPr>
            <a:spLocks noGrp="1"/>
          </p:cNvSpPr>
          <p:nvPr>
            <p:ph type="sldNum" sz="quarter" idx="12"/>
          </p:nvPr>
        </p:nvSpPr>
        <p:spPr/>
        <p:txBody>
          <a:bodyPr/>
          <a:lstStyle/>
          <a:p>
            <a:fld id="{48F63A3B-78C7-47BE-AE5E-E10140E04643}" type="slidenum">
              <a:rPr lang="en-US" smtClean="0"/>
              <a:pPr/>
              <a:t>8</a:t>
            </a:fld>
            <a:endParaRPr lang="en-US"/>
          </a:p>
        </p:txBody>
      </p:sp>
      <p:sp>
        <p:nvSpPr>
          <p:cNvPr id="2" name="Date Placeholder 1">
            <a:extLst>
              <a:ext uri="{FF2B5EF4-FFF2-40B4-BE49-F238E27FC236}">
                <a16:creationId xmlns:a16="http://schemas.microsoft.com/office/drawing/2014/main" id="{24F65BE7-578F-089D-F102-0C48A0D09105}"/>
              </a:ext>
              <a:ext uri="{C183D7F6-B498-43B3-948B-1728B52AA6E4}">
                <adec:decorative xmlns:adec="http://schemas.microsoft.com/office/drawing/2017/decorative" val="1"/>
              </a:ext>
            </a:extLst>
          </p:cNvPr>
          <p:cNvSpPr>
            <a:spLocks noGrp="1"/>
          </p:cNvSpPr>
          <p:nvPr>
            <p:ph type="dt" sz="half" idx="10"/>
          </p:nvPr>
        </p:nvSpPr>
        <p:spPr/>
        <p:txBody>
          <a:bodyPr/>
          <a:lstStyle/>
          <a:p>
            <a:r>
              <a:rPr lang="es-US"/>
              <a:t>Febrero de 2025</a:t>
            </a:r>
          </a:p>
        </p:txBody>
      </p:sp>
      <p:sp>
        <p:nvSpPr>
          <p:cNvPr id="8" name="Footer Placeholder 3">
            <a:extLst>
              <a:ext uri="{FF2B5EF4-FFF2-40B4-BE49-F238E27FC236}">
                <a16:creationId xmlns:a16="http://schemas.microsoft.com/office/drawing/2014/main" id="{B0273B59-FA1E-85A6-DCDE-4A7AE11C2B14}"/>
              </a:ext>
              <a:ext uri="{C183D7F6-B498-43B3-948B-1728B52AA6E4}">
                <adec:decorative xmlns:adec="http://schemas.microsoft.com/office/drawing/2017/decorative" val="1"/>
              </a:ext>
            </a:extLst>
          </p:cNvPr>
          <p:cNvSpPr>
            <a:spLocks noGrp="1"/>
          </p:cNvSpPr>
          <p:nvPr>
            <p:ph type="ftr" sz="quarter" idx="11"/>
          </p:nvPr>
        </p:nvSpPr>
        <p:spPr>
          <a:xfrm>
            <a:off x="2086378" y="6492240"/>
            <a:ext cx="9086046" cy="365125"/>
          </a:xfrm>
        </p:spPr>
        <p:txBody>
          <a:bodyPr/>
          <a:lstStyle/>
          <a:p>
            <a:r>
              <a:rPr lang="es-US" dirty="0"/>
              <a:t>Medicare para personas con enfermedad renal en etapa terminal (ESRD)</a:t>
            </a:r>
          </a:p>
        </p:txBody>
      </p:sp>
    </p:spTree>
    <p:custDataLst>
      <p:tags r:id="rId1"/>
    </p:custDataLst>
    <p:extLst>
      <p:ext uri="{BB962C8B-B14F-4D97-AF65-F5344CB8AC3E}">
        <p14:creationId xmlns:p14="http://schemas.microsoft.com/office/powerpoint/2010/main" val="21229054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FFD4FC4-33F2-1197-9D51-81A851E1945A}"/>
              </a:ext>
            </a:extLst>
          </p:cNvPr>
          <p:cNvSpPr>
            <a:spLocks noGrp="1"/>
          </p:cNvSpPr>
          <p:nvPr>
            <p:ph type="title"/>
          </p:nvPr>
        </p:nvSpPr>
        <p:spPr/>
        <p:txBody>
          <a:bodyPr anchor="ctr">
            <a:normAutofit/>
          </a:bodyPr>
          <a:lstStyle/>
          <a:p>
            <a:r>
              <a:rPr lang="es-US" dirty="0"/>
              <a:t>Opciones de Medicare para la enfermedad </a:t>
            </a:r>
            <a:br>
              <a:rPr lang="es-US" dirty="0"/>
            </a:br>
            <a:r>
              <a:rPr lang="es-US" dirty="0"/>
              <a:t>renal en etapa terminal (ESRD)</a:t>
            </a:r>
          </a:p>
        </p:txBody>
      </p:sp>
      <p:sp>
        <p:nvSpPr>
          <p:cNvPr id="26" name="Content Placeholder 5">
            <a:extLst>
              <a:ext uri="{FF2B5EF4-FFF2-40B4-BE49-F238E27FC236}">
                <a16:creationId xmlns:a16="http://schemas.microsoft.com/office/drawing/2014/main" id="{ABB44722-9325-B2C3-8601-2909D8E7EF94}"/>
              </a:ext>
            </a:extLst>
          </p:cNvPr>
          <p:cNvSpPr txBox="1">
            <a:spLocks/>
          </p:cNvSpPr>
          <p:nvPr/>
        </p:nvSpPr>
        <p:spPr>
          <a:xfrm>
            <a:off x="1174408" y="1021300"/>
            <a:ext cx="3923127" cy="400110"/>
          </a:xfrm>
          <a:prstGeom prst="rect">
            <a:avLst/>
          </a:prstGeom>
          <a:solidFill>
            <a:srgbClr val="DEEBF7"/>
          </a:solidFill>
        </p:spPr>
        <p:txBody>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itchFamily="2" charset="2"/>
              <a:buNone/>
            </a:pPr>
            <a:r>
              <a:rPr lang="es-US" sz="2000" b="1" dirty="0">
                <a:solidFill>
                  <a:srgbClr val="00529B"/>
                </a:solidFill>
                <a:latin typeface="+mn-lt"/>
              </a:rPr>
              <a:t>Medicare Original</a:t>
            </a:r>
          </a:p>
        </p:txBody>
      </p:sp>
      <p:pic>
        <p:nvPicPr>
          <p:cNvPr id="24" name="Picture 23" descr="Captura de pantalla que muestra que Medicare Original incluye la Parte A y la Parte B.">
            <a:extLst>
              <a:ext uri="{FF2B5EF4-FFF2-40B4-BE49-F238E27FC236}">
                <a16:creationId xmlns:a16="http://schemas.microsoft.com/office/drawing/2014/main" id="{FCB895B5-7BB8-A97A-7751-92D3C7AA5C91}"/>
              </a:ext>
            </a:extLst>
          </p:cNvPr>
          <p:cNvPicPr>
            <a:picLocks noChangeAspect="1"/>
          </p:cNvPicPr>
          <p:nvPr/>
        </p:nvPicPr>
        <p:blipFill>
          <a:blip r:embed="rId4"/>
          <a:stretch>
            <a:fillRect/>
          </a:stretch>
        </p:blipFill>
        <p:spPr>
          <a:xfrm>
            <a:off x="997345" y="1680439"/>
            <a:ext cx="4277252" cy="3749040"/>
          </a:xfrm>
          <a:prstGeom prst="rect">
            <a:avLst/>
          </a:prstGeom>
        </p:spPr>
      </p:pic>
      <p:sp>
        <p:nvSpPr>
          <p:cNvPr id="22" name="Content Placeholder 6">
            <a:extLst>
              <a:ext uri="{FF2B5EF4-FFF2-40B4-BE49-F238E27FC236}">
                <a16:creationId xmlns:a16="http://schemas.microsoft.com/office/drawing/2014/main" id="{E81496DC-D8CC-2EEF-D7AB-4127BDF6C669}"/>
              </a:ext>
            </a:extLst>
          </p:cNvPr>
          <p:cNvSpPr txBox="1">
            <a:spLocks/>
          </p:cNvSpPr>
          <p:nvPr/>
        </p:nvSpPr>
        <p:spPr>
          <a:xfrm>
            <a:off x="1085089" y="5474444"/>
            <a:ext cx="4657146" cy="1077218"/>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ClrTx/>
              <a:buFont typeface="Wingdings" pitchFamily="2" charset="2"/>
              <a:buNone/>
            </a:pPr>
            <a:r>
              <a:rPr lang="es-US" sz="1600" dirty="0"/>
              <a:t>Puede ayudar a pagar algunos gastos que otras partes no cubren. Esto incluye el Seguro Complementario de Medicare (</a:t>
            </a:r>
            <a:r>
              <a:rPr lang="es-US" sz="1600" dirty="0" err="1"/>
              <a:t>Medigap</a:t>
            </a:r>
            <a:r>
              <a:rPr lang="es-US" sz="1600" dirty="0"/>
              <a:t>). O puede utilizar la cobertura de una empresa o sindicato actual o anterior, o Medicaid </a:t>
            </a:r>
            <a:br>
              <a:rPr lang="es-US" sz="1600" dirty="0"/>
            </a:br>
            <a:r>
              <a:rPr lang="es-US" sz="1600" dirty="0"/>
              <a:t>(si lo tiene).</a:t>
            </a:r>
          </a:p>
        </p:txBody>
      </p:sp>
      <p:cxnSp>
        <p:nvCxnSpPr>
          <p:cNvPr id="23" name="Straight Connector 22">
            <a:extLst>
              <a:ext uri="{FF2B5EF4-FFF2-40B4-BE49-F238E27FC236}">
                <a16:creationId xmlns:a16="http://schemas.microsoft.com/office/drawing/2014/main" id="{1EDFE4FE-A93E-2CCB-642E-FEA148B01C5D}"/>
              </a:ext>
              <a:ext uri="{C183D7F6-B498-43B3-948B-1728B52AA6E4}">
                <adec:decorative xmlns:adec="http://schemas.microsoft.com/office/drawing/2017/decorative" val="1"/>
              </a:ext>
            </a:extLst>
          </p:cNvPr>
          <p:cNvCxnSpPr/>
          <p:nvPr/>
        </p:nvCxnSpPr>
        <p:spPr>
          <a:xfrm>
            <a:off x="5742240" y="1415895"/>
            <a:ext cx="0" cy="4278128"/>
          </a:xfrm>
          <a:prstGeom prst="line">
            <a:avLst/>
          </a:prstGeom>
          <a:noFill/>
          <a:ln w="12700" cap="flat" cmpd="sng" algn="ctr">
            <a:solidFill>
              <a:schemeClr val="accent5">
                <a:lumMod val="60000"/>
                <a:lumOff val="40000"/>
              </a:schemeClr>
            </a:solidFill>
            <a:prstDash val="solid"/>
            <a:miter lim="800000"/>
          </a:ln>
          <a:effectLst/>
        </p:spPr>
      </p:cxnSp>
      <p:sp>
        <p:nvSpPr>
          <p:cNvPr id="27" name="Content Placeholder 10">
            <a:extLst>
              <a:ext uri="{FF2B5EF4-FFF2-40B4-BE49-F238E27FC236}">
                <a16:creationId xmlns:a16="http://schemas.microsoft.com/office/drawing/2014/main" id="{61FB7B01-D4E9-AFEB-FF22-821754B38610}"/>
              </a:ext>
            </a:extLst>
          </p:cNvPr>
          <p:cNvSpPr txBox="1">
            <a:spLocks/>
          </p:cNvSpPr>
          <p:nvPr/>
        </p:nvSpPr>
        <p:spPr>
          <a:xfrm>
            <a:off x="5822728" y="1021300"/>
            <a:ext cx="6232635" cy="402419"/>
          </a:xfrm>
          <a:prstGeom prst="rect">
            <a:avLst/>
          </a:prstGeom>
          <a:solidFill>
            <a:srgbClr val="DEEBF7"/>
          </a:solidFill>
        </p:spPr>
        <p:txBody>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Tx/>
              <a:buFont typeface="Wingdings" pitchFamily="2" charset="2"/>
              <a:buNone/>
              <a:defRPr/>
            </a:pPr>
            <a:r>
              <a:rPr lang="es-US" sz="2000" b="1" dirty="0">
                <a:solidFill>
                  <a:srgbClr val="00529B"/>
                </a:solidFill>
                <a:latin typeface="Calibri" panose="020F0502020204030204"/>
                <a:cs typeface="+mn-cs"/>
              </a:rPr>
              <a:t>Medicare </a:t>
            </a:r>
            <a:r>
              <a:rPr lang="es-US" sz="2000" b="1" dirty="0" err="1">
                <a:solidFill>
                  <a:srgbClr val="00529B"/>
                </a:solidFill>
                <a:latin typeface="Calibri" panose="020F0502020204030204"/>
                <a:cs typeface="+mn-cs"/>
              </a:rPr>
              <a:t>Advantage</a:t>
            </a:r>
            <a:r>
              <a:rPr lang="es-US" sz="2000" b="1" dirty="0">
                <a:solidFill>
                  <a:srgbClr val="00529B"/>
                </a:solidFill>
                <a:latin typeface="Calibri" panose="020F0502020204030204"/>
                <a:cs typeface="+mn-cs"/>
              </a:rPr>
              <a:t> (también conocido como la Parte C)</a:t>
            </a:r>
          </a:p>
        </p:txBody>
      </p:sp>
      <p:pic>
        <p:nvPicPr>
          <p:cNvPr id="25" name="Picture 24" descr="Captura de pantalla que muestra que Medicare Advantage incluye la Parte A y la Parte B, y la mayoría de los planes incluyen la Parte D y algunos beneficios adicionales.">
            <a:extLst>
              <a:ext uri="{FF2B5EF4-FFF2-40B4-BE49-F238E27FC236}">
                <a16:creationId xmlns:a16="http://schemas.microsoft.com/office/drawing/2014/main" id="{855A56EF-899A-1A26-0CBF-0C2F47E9706D}"/>
              </a:ext>
            </a:extLst>
          </p:cNvPr>
          <p:cNvPicPr>
            <a:picLocks noChangeAspect="1"/>
          </p:cNvPicPr>
          <p:nvPr/>
        </p:nvPicPr>
        <p:blipFill>
          <a:blip r:embed="rId5"/>
          <a:stretch>
            <a:fillRect/>
          </a:stretch>
        </p:blipFill>
        <p:spPr>
          <a:xfrm>
            <a:off x="6898263" y="1680439"/>
            <a:ext cx="4424151" cy="3749040"/>
          </a:xfrm>
          <a:prstGeom prst="rect">
            <a:avLst/>
          </a:prstGeom>
        </p:spPr>
      </p:pic>
      <p:sp>
        <p:nvSpPr>
          <p:cNvPr id="6" name="Slide Number Placeholder 5">
            <a:extLst>
              <a:ext uri="{FF2B5EF4-FFF2-40B4-BE49-F238E27FC236}">
                <a16:creationId xmlns:a16="http://schemas.microsoft.com/office/drawing/2014/main" id="{82B59786-9ECC-94B1-F361-62CB3BCE0170}"/>
              </a:ext>
            </a:extLst>
          </p:cNvPr>
          <p:cNvSpPr>
            <a:spLocks noGrp="1"/>
          </p:cNvSpPr>
          <p:nvPr>
            <p:ph type="sldNum" sz="quarter" idx="12"/>
          </p:nvPr>
        </p:nvSpPr>
        <p:spPr/>
        <p:txBody>
          <a:bodyPr/>
          <a:lstStyle/>
          <a:p>
            <a:fld id="{0B2D781D-8844-5940-92D1-06EF0A7F581E}" type="slidenum">
              <a:rPr lang="en-US" smtClean="0"/>
              <a:pPr/>
              <a:t>9</a:t>
            </a:fld>
            <a:endParaRPr lang="en-US"/>
          </a:p>
        </p:txBody>
      </p:sp>
      <p:sp>
        <p:nvSpPr>
          <p:cNvPr id="4" name="Date Placeholder 3">
            <a:extLst>
              <a:ext uri="{FF2B5EF4-FFF2-40B4-BE49-F238E27FC236}">
                <a16:creationId xmlns:a16="http://schemas.microsoft.com/office/drawing/2014/main" id="{8B1671C3-0B0C-A8BF-7F07-635991F2E28C}"/>
              </a:ext>
              <a:ext uri="{C183D7F6-B498-43B3-948B-1728B52AA6E4}">
                <adec:decorative xmlns:adec="http://schemas.microsoft.com/office/drawing/2017/decorative" val="1"/>
              </a:ext>
            </a:extLst>
          </p:cNvPr>
          <p:cNvSpPr>
            <a:spLocks noGrp="1"/>
          </p:cNvSpPr>
          <p:nvPr>
            <p:ph type="dt" sz="half" idx="10"/>
          </p:nvPr>
        </p:nvSpPr>
        <p:spPr/>
        <p:txBody>
          <a:bodyPr/>
          <a:lstStyle/>
          <a:p>
            <a:r>
              <a:rPr lang="es-US"/>
              <a:t>Febrero de 2025</a:t>
            </a:r>
          </a:p>
        </p:txBody>
      </p:sp>
      <p:sp>
        <p:nvSpPr>
          <p:cNvPr id="2" name="Footer Placeholder 3">
            <a:extLst>
              <a:ext uri="{FF2B5EF4-FFF2-40B4-BE49-F238E27FC236}">
                <a16:creationId xmlns:a16="http://schemas.microsoft.com/office/drawing/2014/main" id="{C7EAE249-A565-4971-FB52-E587AD5AA5CE}"/>
              </a:ext>
              <a:ext uri="{C183D7F6-B498-43B3-948B-1728B52AA6E4}">
                <adec:decorative xmlns:adec="http://schemas.microsoft.com/office/drawing/2017/decorative" val="1"/>
              </a:ext>
            </a:extLst>
          </p:cNvPr>
          <p:cNvSpPr>
            <a:spLocks noGrp="1"/>
          </p:cNvSpPr>
          <p:nvPr>
            <p:ph type="ftr" sz="quarter" idx="11"/>
          </p:nvPr>
        </p:nvSpPr>
        <p:spPr>
          <a:xfrm>
            <a:off x="2086378" y="6492240"/>
            <a:ext cx="9086046" cy="365125"/>
          </a:xfrm>
        </p:spPr>
        <p:txBody>
          <a:bodyPr/>
          <a:lstStyle/>
          <a:p>
            <a:r>
              <a:rPr lang="es-US" dirty="0"/>
              <a:t>Medicare para personas con enfermedad renal en etapa terminal (ESRD)</a:t>
            </a:r>
          </a:p>
        </p:txBody>
      </p:sp>
    </p:spTree>
    <p:custDataLst>
      <p:tags r:id="rId1"/>
    </p:custDataLst>
    <p:extLst>
      <p:ext uri="{BB962C8B-B14F-4D97-AF65-F5344CB8AC3E}">
        <p14:creationId xmlns:p14="http://schemas.microsoft.com/office/powerpoint/2010/main" val="79254733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1"/>
  <p:tag name="MMPROD_UIDATA" val="&lt;database version=&quot;10.0&quot;&gt;&lt;object type=&quot;1&quot; unique_id=&quot;10001&quot;&gt;&lt;object type=&quot;2&quot; unique_id=&quot;17349&quot;&gt;&lt;object type=&quot;3&quot; unique_id=&quot;17350&quot;&gt;&lt;property id=&quot;20148&quot; value=&quot;5&quot;/&gt;&lt;property id=&quot;20300&quot; value=&quot;Slide 1 - &amp;quot;Module Title&amp;quot;&quot;/&gt;&lt;property id=&quot;20307&quot; value=&quot;359&quot;/&gt;&lt;/object&gt;&lt;object type=&quot;3&quot; unique_id=&quot;17351&quot;&gt;&lt;property id=&quot;20148&quot; value=&quot;5&quot;/&gt;&lt;property id=&quot;20300&quot; value=&quot;Slide 2 - &amp;quot;Contents&amp;quot;&quot;/&gt;&lt;property id=&quot;20307&quot; value=&quot;360&quot;/&gt;&lt;/object&gt;&lt;object type=&quot;3&quot; unique_id=&quot;17352&quot;&gt;&lt;property id=&quot;20148&quot; value=&quot;5&quot;/&gt;&lt;property id=&quot;20300&quot; value=&quot;Slide 3 - &amp;quot;Session Objectives&amp;quot;&quot;/&gt;&lt;property id=&quot;20307&quot; value=&quot;378&quot;/&gt;&lt;/object&gt;&lt;object type=&quot;3&quot; unique_id=&quot;17353&quot;&gt;&lt;property id=&quot;20148&quot; value=&quot;5&quot;/&gt;&lt;property id=&quot;20300&quot; value=&quot;Slide 4&quot;/&gt;&lt;property id=&quot;20307&quot; value=&quot;363&quot;/&gt;&lt;/object&gt;&lt;object type=&quot;3&quot; unique_id=&quot;17355&quot;&gt;&lt;property id=&quot;20148&quot; value=&quot;5&quot;/&gt;&lt;property id=&quot;20300&quot; value=&quot;Slide 5 - &amp;quot;Check Your Knowledge&amp;quot;&quot;/&gt;&lt;property id=&quot;20307&quot; value=&quot;371&quot;/&gt;&lt;/object&gt;&lt;object type=&quot;3&quot; unique_id=&quot;17356&quot;&gt;&lt;property id=&quot;20148&quot; value=&quot;5&quot;/&gt;&lt;property id=&quot;20300&quot; value=&quot;Slide 6&quot;/&gt;&lt;property id=&quot;20307&quot; value=&quot;365&quot;/&gt;&lt;/object&gt;&lt;object type=&quot;3&quot; unique_id=&quot;17358&quot;&gt;&lt;property id=&quot;20148&quot; value=&quot;5&quot;/&gt;&lt;property id=&quot;20300&quot; value=&quot;Slide 8 - &amp;quot;Check Your Knowledge&amp;quot;&quot;/&gt;&lt;property id=&quot;20307&quot; value=&quot;372&quot;/&gt;&lt;/object&gt;&lt;object type=&quot;3&quot; unique_id=&quot;17359&quot;&gt;&lt;property id=&quot;20148&quot; value=&quot;5&quot;/&gt;&lt;property id=&quot;20300&quot; value=&quot;Slide 9&quot;/&gt;&lt;property id=&quot;20307&quot; value=&quot;367&quot;/&gt;&lt;/object&gt;&lt;object type=&quot;3&quot; unique_id=&quot;17361&quot;&gt;&lt;property id=&quot;20148&quot; value=&quot;5&quot;/&gt;&lt;property id=&quot;20300&quot; value=&quot;Slide 10 - &amp;quot;Check Your Knowledge&amp;quot;&quot;/&gt;&lt;property id=&quot;20307&quot; value=&quot;373&quot;/&gt;&lt;/object&gt;&lt;object type=&quot;3&quot; unique_id=&quot;17362&quot;&gt;&lt;property id=&quot;20148&quot; value=&quot;5&quot;/&gt;&lt;property id=&quot;20300&quot; value=&quot;Slide 11&quot;/&gt;&lt;property id=&quot;20307&quot; value=&quot;369&quot;/&gt;&lt;/object&gt;&lt;object type=&quot;3&quot; unique_id=&quot;17364&quot;&gt;&lt;property id=&quot;20148&quot; value=&quot;5&quot;/&gt;&lt;property id=&quot;20300&quot; value=&quot;Slide 12 - &amp;quot;Check Your Knowledge&amp;quot;&quot;/&gt;&lt;property id=&quot;20307&quot; value=&quot;374&quot;/&gt;&lt;/object&gt;&lt;object type=&quot;3&quot; unique_id=&quot;17365&quot;&gt;&lt;property id=&quot;20148&quot; value=&quot;5&quot;/&gt;&lt;property id=&quot;20300&quot; value=&quot;Slide 13 - &amp;quot;Medicare Resources&amp;quot;&quot;/&gt;&lt;property id=&quot;20307&quot; value=&quot;375&quot;/&gt;&lt;/object&gt;&lt;object type=&quot;3&quot; unique_id=&quot;17366&quot;&gt;&lt;property id=&quot;20148&quot; value=&quot;5&quot;/&gt;&lt;property id=&quot;20300&quot; value=&quot;Slide 14 - &amp;quot;Medicare Products&amp;quot;&quot;/&gt;&lt;property id=&quot;20307&quot; value=&quot;377&quot;/&gt;&lt;/object&gt;&lt;object type=&quot;3&quot; unique_id=&quot;17367&quot;&gt;&lt;property id=&quot;20148&quot; value=&quot;5&quot;/&gt;&lt;property id=&quot;20300&quot; value=&quot;Slide 15 - &amp;quot;Acronyms&amp;quot;&quot;/&gt;&lt;property id=&quot;20307&quot; value=&quot;376&quot;/&gt;&lt;/object&gt;&lt;object type=&quot;3&quot; unique_id=&quot;17368&quot;&gt;&lt;property id=&quot;20148&quot; value=&quot;5&quot;/&gt;&lt;property id=&quot;20300&quot; value=&quot;Slide 16 - &amp;quot;CMS National Training Program (NTP)&amp;quot;&quot;/&gt;&lt;property id=&quot;20307&quot; value=&quot;362&quot;/&gt;&lt;/object&gt;&lt;object type=&quot;3&quot; unique_id=&quot;17432&quot;&gt;&lt;property id=&quot;20148&quot; value=&quot;5&quot;/&gt;&lt;property id=&quot;20300&quot; value=&quot;Slide 7&quot;/&gt;&lt;property id=&quot;20307&quot; value=&quot;383&quot;/&gt;&lt;/object&gt;&lt;/object&gt;&lt;object type=&quot;8&quot; unique_id=&quot;17389&quot;&gt;&lt;/object&gt;&lt;/object&gt;&lt;/database&gt;"/>
  <p:tag name="SECTOMILLISECCONVERTED" val="1"/>
  <p:tag name="ARTICULATE_DESIGN_ID_2_THEME1" val="NUMWOh9B"/>
  <p:tag name="ARTICULATE_DESIGN_ID_OFFICE THEME" val="XXfJxC8f"/>
  <p:tag name="ARTICULATE_PROJECT_OPEN" val="0"/>
  <p:tag name="ARTICULATE_SLIDE_COUNT" val="6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2_Theme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77254AEF-A684-4F02-B996-A0376BEE75CC}" vid="{54EDAF11-0903-443E-B1C4-CD357D6DF5B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D9DC2E4582D5D4982FF35358BA9F759" ma:contentTypeVersion="10" ma:contentTypeDescription="Create a new document." ma:contentTypeScope="" ma:versionID="78dde404ef07e78e79e76422616c8a53">
  <xsd:schema xmlns:xsd="http://www.w3.org/2001/XMLSchema" xmlns:xs="http://www.w3.org/2001/XMLSchema" xmlns:p="http://schemas.microsoft.com/office/2006/metadata/properties" xmlns:ns2="2f988a62-6330-4bf6-856a-0a838bb88c35" xmlns:ns3="f10d27d4-cb4b-47d3-9f3b-886ddac8491f" targetNamespace="http://schemas.microsoft.com/office/2006/metadata/properties" ma:root="true" ma:fieldsID="94588a58cd5cf7816ce81727dd5b53c8" ns2:_="" ns3:_="">
    <xsd:import namespace="2f988a62-6330-4bf6-856a-0a838bb88c35"/>
    <xsd:import namespace="f10d27d4-cb4b-47d3-9f3b-886ddac8491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988a62-6330-4bf6-856a-0a838bb88c3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10d27d4-cb4b-47d3-9f3b-886ddac8491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48B4765-4813-4D52-9B21-BD50AD4D4661}">
  <ds:schemaRefs>
    <ds:schemaRef ds:uri="http://purl.org/dc/terms/"/>
    <ds:schemaRef ds:uri="2f988a62-6330-4bf6-856a-0a838bb88c35"/>
    <ds:schemaRef ds:uri="http://schemas.microsoft.com/office/infopath/2007/PartnerControls"/>
    <ds:schemaRef ds:uri="http://schemas.microsoft.com/office/2006/documentManagement/types"/>
    <ds:schemaRef ds:uri="http://purl.org/dc/elements/1.1/"/>
    <ds:schemaRef ds:uri="http://purl.org/dc/dcmitype/"/>
    <ds:schemaRef ds:uri="http://schemas.openxmlformats.org/package/2006/metadata/core-properties"/>
    <ds:schemaRef ds:uri="f10d27d4-cb4b-47d3-9f3b-886ddac8491f"/>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74DED8DC-D4A9-45B1-88AE-BBB6C1BF8143}">
  <ds:schemaRefs>
    <ds:schemaRef ds:uri="2f988a62-6330-4bf6-856a-0a838bb88c35"/>
    <ds:schemaRef ds:uri="f10d27d4-cb4b-47d3-9f3b-886ddac8491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10DA078-C7AD-4557-B5DA-33B252B4780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Theme2</Template>
  <TotalTime>119714</TotalTime>
  <Words>20064</Words>
  <Application>Microsoft Office PowerPoint</Application>
  <PresentationFormat>Widescreen</PresentationFormat>
  <Paragraphs>1027</Paragraphs>
  <Slides>60</Slides>
  <Notes>60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60</vt:i4>
      </vt:variant>
    </vt:vector>
  </HeadingPairs>
  <TitlesOfParts>
    <vt:vector size="67" baseType="lpstr">
      <vt:lpstr>Arial</vt:lpstr>
      <vt:lpstr>Arial Black</vt:lpstr>
      <vt:lpstr>Calibri</vt:lpstr>
      <vt:lpstr>Courier New</vt:lpstr>
      <vt:lpstr>Wingdings</vt:lpstr>
      <vt:lpstr>2_Theme1</vt:lpstr>
      <vt:lpstr>Office Theme</vt:lpstr>
      <vt:lpstr>Medicare para personas con enfermedad renal en etapa terminal (ESRD, por sus siglas en inglés)</vt:lpstr>
      <vt:lpstr>Contenido</vt:lpstr>
      <vt:lpstr>Objetivos de la Sesión</vt:lpstr>
      <vt:lpstr>Lección 1</vt:lpstr>
      <vt:lpstr>Objetivos de la lección 1 </vt:lpstr>
      <vt:lpstr>¿Qué es la enfermedad renal en etapa terminal (ESRD)?</vt:lpstr>
      <vt:lpstr>Elegibilidad para Medicare basada en la enfermedad  renal en etapa terminal (ESRD)</vt:lpstr>
      <vt:lpstr>Elegibilidad para Medicare basada en la enfermedad  renal en etapa terminal (ESRD) (continuación)</vt:lpstr>
      <vt:lpstr>Opciones de Medicare para la enfermedad  renal en etapa terminal (ESRD)</vt:lpstr>
      <vt:lpstr>Opciones de Medicare: Medicare Original</vt:lpstr>
      <vt:lpstr>Opciones de Medicare: Medicare Original (continuación)</vt:lpstr>
      <vt:lpstr>Opciones de Medicare: Medicare Advantage</vt:lpstr>
      <vt:lpstr>Medicaid y la enfermedad renal en etapa terminal (ESRD)</vt:lpstr>
      <vt:lpstr>Compruebe sus conocimientos: Pregunta 1</vt:lpstr>
      <vt:lpstr>Lección 2</vt:lpstr>
      <vt:lpstr>Objetivos de la lección 2 </vt:lpstr>
      <vt:lpstr>Cómo inscribirse en la Parte A (seguro de hospital) y  la Parte B (seguro médico) de Medicare</vt:lpstr>
      <vt:lpstr>Derecho a Medicare con base en ESRD, edad y discapacidad</vt:lpstr>
      <vt:lpstr>Cuando inicia la cobertura de Medicare con base en la enfermedad renal en etapa terminal (ESRD)</vt:lpstr>
      <vt:lpstr>Cuándo termina o continúa la cobertura de Medicare por enfermedad renal en etapa terminal (ESRD)</vt:lpstr>
      <vt:lpstr>Cuándo se reanuda la cobertura de Medicare por  enfermedad renal en etapa terminal (ESRD)</vt:lpstr>
      <vt:lpstr>Cobertura de Medicare y del plan de salud grupal (GHP)</vt:lpstr>
      <vt:lpstr>Consideraciones de inscripción:  Período de coordinación de 30 meses</vt:lpstr>
      <vt:lpstr>Consideraciones de inscripción:  Medicamentos para trasplantes</vt:lpstr>
      <vt:lpstr>Beneficio de medicamentos inmunosupresores </vt:lpstr>
      <vt:lpstr>Compruebe sus conocimientos: Pregunta 2</vt:lpstr>
      <vt:lpstr>Compruebe sus conocimientos: Pregunta 3</vt:lpstr>
      <vt:lpstr>Lección 3</vt:lpstr>
      <vt:lpstr>Objetivos de la lección 3 </vt:lpstr>
      <vt:lpstr>Opciones de tratamiento</vt:lpstr>
      <vt:lpstr>Opciones de tratamiento: Diálisis</vt:lpstr>
      <vt:lpstr>Servicios de diálisis y suministros cubiertos</vt:lpstr>
      <vt:lpstr>Capacitación y equipo para diálisis en el hogar</vt:lpstr>
      <vt:lpstr>Transporte en ambulancia para diálisis</vt:lpstr>
      <vt:lpstr>Servicios y suministros de diálisis NO cubiertos por Medicare</vt:lpstr>
      <vt:lpstr>Opciones de tratamiento: Trasplante de riñón</vt:lpstr>
      <vt:lpstr>Parte A de Medicare (seguro de hospital) Cobertura de trasplantes para pacientes</vt:lpstr>
      <vt:lpstr>Parte B de Medicare (seguro médico) Cobertura de trasplantes para pacientes</vt:lpstr>
      <vt:lpstr>Opciones de tratamiento: Tratamiento conservador</vt:lpstr>
      <vt:lpstr>Compruebe sus conocimientos: Pregunta 4</vt:lpstr>
      <vt:lpstr>Compruebe sus conocimientos: Pregunta 5</vt:lpstr>
      <vt:lpstr>Lección 4</vt:lpstr>
      <vt:lpstr>Objetivos de la lección 4 </vt:lpstr>
      <vt:lpstr>Enfermedad renal en etapa terminal (ESRD) y  Seguro Suplementario de Medicare (Medigap)</vt:lpstr>
      <vt:lpstr>Enfermedad renal en etapa terminal (ESRD) y  los planes Medicare Advantage</vt:lpstr>
      <vt:lpstr>Enfermedad renal en etapa terminal (ESRD) y  cobertura de Medicare para medicamentos recetados</vt:lpstr>
      <vt:lpstr>Compruebe sus conocimientos: Pregunta 6</vt:lpstr>
      <vt:lpstr>Lección 5</vt:lpstr>
      <vt:lpstr>Objetivos de la lección 5 </vt:lpstr>
      <vt:lpstr>Modelos de pago innovadores de los CMS para  transformar la atención renal</vt:lpstr>
      <vt:lpstr>Centros de diálisis</vt:lpstr>
      <vt:lpstr>Redes de la enfermedad renal en etapa terminal (ESRD)</vt:lpstr>
      <vt:lpstr>Compruebe sus conocimientos: Pregunta 7</vt:lpstr>
      <vt:lpstr>Puntos clave para recordar</vt:lpstr>
      <vt:lpstr>Puntos clave para recordar (continuación)</vt:lpstr>
      <vt:lpstr>Guía de recursos relacionados con la enfermedad  renal en etapa terminal (ESRD)</vt:lpstr>
      <vt:lpstr>Guía de recursos relacionados con la enfermedad  renal en etapa terminal (ESRD) (continuación)</vt:lpstr>
      <vt:lpstr>Guía de recursos relacionados con la enfermedad renal en etapa terminal (ESRD): Productos de Medicare</vt:lpstr>
      <vt:lpstr>Acrónimos</vt:lpstr>
      <vt:lpstr>Manténgase conectado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Koelbl, Judith (CMS/OC)</dc:creator>
  <cp:lastModifiedBy>Long, Leslie (CMS/OC)</cp:lastModifiedBy>
  <cp:revision>870</cp:revision>
  <cp:lastPrinted>2024-12-23T17:00:26Z</cp:lastPrinted>
  <dcterms:created xsi:type="dcterms:W3CDTF">2019-11-14T20:32:59Z</dcterms:created>
  <dcterms:modified xsi:type="dcterms:W3CDTF">2025-03-25T18:39:15Z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0x0101007D9DC2E4582D5D4982FF35358BA9F759</vt:lpwstr>
  </property>
  <property fmtid="{D5CDD505-2E9C-101B-9397-08002B2CF9AE}" pid="3" name="ArticulateGUID">
    <vt:lpwstr>153CBE8B-46E6-45C6-BD1E-C40806ADF041</vt:lpwstr>
  </property>
  <property fmtid="{D5CDD505-2E9C-101B-9397-08002B2CF9AE}" pid="4" name="ArticulatePath">
    <vt:lpwstr>https://synergye365.sharepoint.com/sites/CMS2018/Shared Documents/CMS PPT Redesign/PPT 4 - Medicare for People with End-Stage Renal Disease (ESRD)/2021_Medicare for People with ESRD_DT_cm</vt:lpwstr>
  </property>
</Properties>
</file>