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6" r:id="rId3"/>
  </p:sldMasterIdLst>
  <p:notesMasterIdLst>
    <p:notesMasterId r:id="rId19"/>
  </p:notesMasterIdLst>
  <p:sldIdLst>
    <p:sldId id="259" r:id="rId4"/>
    <p:sldId id="262" r:id="rId5"/>
    <p:sldId id="257" r:id="rId6"/>
    <p:sldId id="258" r:id="rId7"/>
    <p:sldId id="277" r:id="rId8"/>
    <p:sldId id="272" r:id="rId9"/>
    <p:sldId id="281" r:id="rId10"/>
    <p:sldId id="267" r:id="rId11"/>
    <p:sldId id="268" r:id="rId12"/>
    <p:sldId id="278" r:id="rId13"/>
    <p:sldId id="279" r:id="rId14"/>
    <p:sldId id="280" r:id="rId15"/>
    <p:sldId id="271" r:id="rId16"/>
    <p:sldId id="273" r:id="rId17"/>
    <p:sldId id="274"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422"/>
  </p:normalViewPr>
  <p:slideViewPr>
    <p:cSldViewPr snapToGrid="0">
      <p:cViewPr varScale="1">
        <p:scale>
          <a:sx n="68" d="100"/>
          <a:sy n="68" d="100"/>
        </p:scale>
        <p:origin x="13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1D25D-3F6C-4A6C-A61D-B77AA64AAF5D}" type="datetimeFigureOut">
              <a:rPr lang="en-US" smtClean="0"/>
              <a:t>09/26/2019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9D1DA-3AE8-4455-9C20-270A22277BC6}" type="slidenum">
              <a:rPr lang="en-US" smtClean="0"/>
              <a:t>‹#›</a:t>
            </a:fld>
            <a:endParaRPr lang="en-US" dirty="0"/>
          </a:p>
        </p:txBody>
      </p:sp>
    </p:spTree>
    <p:extLst>
      <p:ext uri="{BB962C8B-B14F-4D97-AF65-F5344CB8AC3E}">
        <p14:creationId xmlns:p14="http://schemas.microsoft.com/office/powerpoint/2010/main" val="1653096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lvl="1" indent="0" defTabSz="689916">
              <a:spcBef>
                <a:spcPts val="600"/>
              </a:spcBef>
              <a:buSzPct val="60000"/>
              <a:buFont typeface="Courier New" panose="02070309020205020404" pitchFamily="49" charset="0"/>
              <a:buNone/>
            </a:pPr>
            <a:endParaRPr lang="en-US" dirty="0"/>
          </a:p>
          <a:p>
            <a:pPr marL="114300" indent="0">
              <a:spcBef>
                <a:spcPts val="600"/>
              </a:spcBef>
              <a:buFont typeface="Arial" panose="020B0604020202020204" pitchFamily="34" charset="0"/>
              <a:buNone/>
            </a:pPr>
            <a:endParaRPr lang="en-US" dirty="0"/>
          </a:p>
          <a:p>
            <a:pPr marL="116472" indent="-116472">
              <a:spcBef>
                <a:spcPts val="600"/>
              </a:spcBef>
            </a:pPr>
            <a:endParaRPr lang="en-US" dirty="0"/>
          </a:p>
        </p:txBody>
      </p:sp>
    </p:spTree>
    <p:extLst>
      <p:ext uri="{BB962C8B-B14F-4D97-AF65-F5344CB8AC3E}">
        <p14:creationId xmlns:p14="http://schemas.microsoft.com/office/powerpoint/2010/main" val="2510078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Integrated with the new Plan Finder, we’ve now packaged all of the information previously available in our Coverage Wizard tool in a way that supports consumers who are looking for a plan but also want more information about Medicare coverage options. </a:t>
            </a:r>
            <a:r>
              <a:rPr lang="en-US" dirty="0" smtClean="0"/>
              <a:t>This</a:t>
            </a:r>
            <a:r>
              <a:rPr lang="en-US" baseline="0" dirty="0" smtClean="0"/>
              <a:t> is a</a:t>
            </a:r>
            <a:r>
              <a:rPr lang="en-US" dirty="0" smtClean="0"/>
              <a:t>lso </a:t>
            </a:r>
            <a:r>
              <a:rPr lang="en-US" dirty="0"/>
              <a:t>accessible as a standalone tool (direct link or from the “Getting Started with Medicare” page).</a:t>
            </a:r>
          </a:p>
        </p:txBody>
      </p:sp>
      <p:sp>
        <p:nvSpPr>
          <p:cNvPr id="4" name="Slide Number Placeholder 3"/>
          <p:cNvSpPr>
            <a:spLocks noGrp="1"/>
          </p:cNvSpPr>
          <p:nvPr>
            <p:ph type="sldNum" sz="quarter" idx="5"/>
          </p:nvPr>
        </p:nvSpPr>
        <p:spPr/>
        <p:txBody>
          <a:bodyPr/>
          <a:lstStyle/>
          <a:p>
            <a:fld id="{0E29D1DA-3AE8-4455-9C20-270A22277BC6}" type="slidenum">
              <a:rPr lang="en-US" smtClean="0"/>
              <a:t>10</a:t>
            </a:fld>
            <a:endParaRPr lang="en-US" dirty="0"/>
          </a:p>
        </p:txBody>
      </p:sp>
    </p:spTree>
    <p:extLst>
      <p:ext uri="{BB962C8B-B14F-4D97-AF65-F5344CB8AC3E}">
        <p14:creationId xmlns:p14="http://schemas.microsoft.com/office/powerpoint/2010/main" val="280336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Coverage</a:t>
            </a:r>
            <a:r>
              <a:rPr lang="en-US" baseline="0" dirty="0" smtClean="0"/>
              <a:t> Wizard lets you explore the two ways you can take your Medicare benefits, Original Medicare or through a Medicare Advantage plan.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29D1DA-3AE8-4455-9C20-270A22277BC6}" type="slidenum">
              <a:rPr lang="en-US" smtClean="0"/>
              <a:t>11</a:t>
            </a:fld>
            <a:endParaRPr lang="en-US" dirty="0"/>
          </a:p>
        </p:txBody>
      </p:sp>
    </p:spTree>
    <p:extLst>
      <p:ext uri="{BB962C8B-B14F-4D97-AF65-F5344CB8AC3E}">
        <p14:creationId xmlns:p14="http://schemas.microsoft.com/office/powerpoint/2010/main" val="383712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You can explore</a:t>
            </a:r>
            <a:r>
              <a:rPr lang="en-US" baseline="0" dirty="0" smtClean="0"/>
              <a:t> what is covered through Original Medicare, and what happens when you add options like a Medicare Drug Plan or a Medigap Policy.  There’s lots of information here, organized in a way that our interviews with seniors show is the easiest way for them to understand and learn.</a:t>
            </a:r>
            <a:endParaRPr lang="en-US" dirty="0"/>
          </a:p>
        </p:txBody>
      </p:sp>
      <p:sp>
        <p:nvSpPr>
          <p:cNvPr id="4" name="Slide Number Placeholder 3"/>
          <p:cNvSpPr>
            <a:spLocks noGrp="1"/>
          </p:cNvSpPr>
          <p:nvPr>
            <p:ph type="sldNum" sz="quarter" idx="5"/>
          </p:nvPr>
        </p:nvSpPr>
        <p:spPr/>
        <p:txBody>
          <a:bodyPr/>
          <a:lstStyle/>
          <a:p>
            <a:fld id="{0E29D1DA-3AE8-4455-9C20-270A22277BC6}" type="slidenum">
              <a:rPr lang="en-US" smtClean="0"/>
              <a:t>12</a:t>
            </a:fld>
            <a:endParaRPr lang="en-US" dirty="0"/>
          </a:p>
        </p:txBody>
      </p:sp>
    </p:spTree>
    <p:extLst>
      <p:ext uri="{BB962C8B-B14F-4D97-AF65-F5344CB8AC3E}">
        <p14:creationId xmlns:p14="http://schemas.microsoft.com/office/powerpoint/2010/main" val="3666989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If</a:t>
            </a:r>
            <a:r>
              <a:rPr lang="en-US" baseline="0" dirty="0" smtClean="0"/>
              <a:t> you log in to the Plan Finder using your MyMedicare username and password, you’ll be able to start your personal drug list by accessing a suggested list based on your Medicare drug claims over the past year.  You can click the box next to each drug you still take, or just click the “Select all drugs” box at the top.  Then you can add new drugs or edit your dosages, etc.  There’s also a new “Live Chat” function when you’ve logged in that allows you to reach a Customer Service Rep at the 1-800-Medicare call center while you’re in the plan finder – but only if you log in.</a:t>
            </a:r>
            <a:endParaRPr lang="en-US" dirty="0"/>
          </a:p>
        </p:txBody>
      </p:sp>
      <p:sp>
        <p:nvSpPr>
          <p:cNvPr id="4" name="Slide Number Placeholder 3"/>
          <p:cNvSpPr>
            <a:spLocks noGrp="1"/>
          </p:cNvSpPr>
          <p:nvPr>
            <p:ph type="sldNum" sz="quarter" idx="10"/>
          </p:nvPr>
        </p:nvSpPr>
        <p:spPr/>
        <p:txBody>
          <a:bodyPr/>
          <a:lstStyle/>
          <a:p>
            <a:fld id="{0E29D1DA-3AE8-4455-9C20-270A22277BC6}" type="slidenum">
              <a:rPr lang="en-US" smtClean="0"/>
              <a:t>13</a:t>
            </a:fld>
            <a:endParaRPr lang="en-US" dirty="0"/>
          </a:p>
        </p:txBody>
      </p:sp>
    </p:spTree>
    <p:extLst>
      <p:ext uri="{BB962C8B-B14F-4D97-AF65-F5344CB8AC3E}">
        <p14:creationId xmlns:p14="http://schemas.microsoft.com/office/powerpoint/2010/main" val="180071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a:t>
            </a:r>
            <a:r>
              <a:rPr lang="en-US" baseline="0" dirty="0" smtClean="0"/>
              <a:t> new Medicare Plan Finder has been in use at the 1-800-Medicare call center since July, and was released to the public in late August.  We continue to make improvements based on feedback and as new functions are ready.  For example, while we have always intended to have a total out-of-pocket sort (that is, premiums plus drug costs) that wasn’t ready in time for the August public release, but it will be released in time for OEP.  2020 Plan data, as it is every year, will be made available in advance of OEP, as will 2020 star ratings.  </a:t>
            </a:r>
            <a:endParaRPr lang="en-US" dirty="0"/>
          </a:p>
        </p:txBody>
      </p:sp>
      <p:sp>
        <p:nvSpPr>
          <p:cNvPr id="4" name="Slide Number Placeholder 3"/>
          <p:cNvSpPr>
            <a:spLocks noGrp="1"/>
          </p:cNvSpPr>
          <p:nvPr>
            <p:ph type="sldNum" sz="quarter" idx="10"/>
          </p:nvPr>
        </p:nvSpPr>
        <p:spPr/>
        <p:txBody>
          <a:bodyPr/>
          <a:lstStyle/>
          <a:p>
            <a:fld id="{0E29D1DA-3AE8-4455-9C20-270A22277BC6}" type="slidenum">
              <a:rPr lang="en-US" smtClean="0"/>
              <a:t>14</a:t>
            </a:fld>
            <a:endParaRPr lang="en-US" dirty="0"/>
          </a:p>
        </p:txBody>
      </p:sp>
    </p:spTree>
    <p:extLst>
      <p:ext uri="{BB962C8B-B14F-4D97-AF65-F5344CB8AC3E}">
        <p14:creationId xmlns:p14="http://schemas.microsoft.com/office/powerpoint/2010/main" val="1895160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We’ve been posting</a:t>
            </a:r>
            <a:r>
              <a:rPr lang="en-US" baseline="0" dirty="0" smtClean="0"/>
              <a:t> all our new Plan Finder materials for partners on the NTP website, including two new additions this week:  the Top 10 questions and infographic.  I’ll also be answering questions in the Plan Finder Q&amp;A booth at the end of this webinar so feel free to stop in.  I’d recommend you read that Top 10 questions list first, since I’ll doubtless get more questions that I can answer during the time the booth is open.</a:t>
            </a:r>
            <a:endParaRPr lang="en-US" dirty="0"/>
          </a:p>
        </p:txBody>
      </p:sp>
      <p:sp>
        <p:nvSpPr>
          <p:cNvPr id="4" name="Slide Number Placeholder 3"/>
          <p:cNvSpPr>
            <a:spLocks noGrp="1"/>
          </p:cNvSpPr>
          <p:nvPr>
            <p:ph type="sldNum" sz="quarter" idx="10"/>
          </p:nvPr>
        </p:nvSpPr>
        <p:spPr/>
        <p:txBody>
          <a:bodyPr/>
          <a:lstStyle/>
          <a:p>
            <a:fld id="{0E29D1DA-3AE8-4455-9C20-270A22277BC6}" type="slidenum">
              <a:rPr lang="en-US" smtClean="0"/>
              <a:t>15</a:t>
            </a:fld>
            <a:endParaRPr lang="en-US" dirty="0"/>
          </a:p>
        </p:txBody>
      </p:sp>
    </p:spTree>
    <p:extLst>
      <p:ext uri="{BB962C8B-B14F-4D97-AF65-F5344CB8AC3E}">
        <p14:creationId xmlns:p14="http://schemas.microsoft.com/office/powerpoint/2010/main" val="216821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f1e1c9179_0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f1e1c9179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548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3</a:t>
            </a:fld>
            <a:endParaRPr lang="en-US" dirty="0"/>
          </a:p>
        </p:txBody>
      </p:sp>
    </p:spTree>
    <p:extLst>
      <p:ext uri="{BB962C8B-B14F-4D97-AF65-F5344CB8AC3E}">
        <p14:creationId xmlns:p14="http://schemas.microsoft.com/office/powerpoint/2010/main" val="3504357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32F4037-46CC-6045-BE7A-CA09502B4830}" type="slidenum">
              <a:rPr lang="en-US" smtClean="0"/>
              <a:t>4</a:t>
            </a:fld>
            <a:endParaRPr lang="en-US" dirty="0"/>
          </a:p>
        </p:txBody>
      </p:sp>
    </p:spTree>
    <p:extLst>
      <p:ext uri="{BB962C8B-B14F-4D97-AF65-F5344CB8AC3E}">
        <p14:creationId xmlns:p14="http://schemas.microsoft.com/office/powerpoint/2010/main" val="315876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32F4037-46CC-6045-BE7A-CA09502B4830}" type="slidenum">
              <a:rPr lang="en-US" smtClean="0"/>
              <a:t>5</a:t>
            </a:fld>
            <a:endParaRPr lang="en-US" dirty="0"/>
          </a:p>
        </p:txBody>
      </p:sp>
    </p:spTree>
    <p:extLst>
      <p:ext uri="{BB962C8B-B14F-4D97-AF65-F5344CB8AC3E}">
        <p14:creationId xmlns:p14="http://schemas.microsoft.com/office/powerpoint/2010/main" val="422683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468703" y="3504970"/>
            <a:ext cx="6144768" cy="5247144"/>
          </a:xfrm>
          <a:prstGeom prst="rect">
            <a:avLst/>
          </a:prstGeom>
        </p:spPr>
        <p:txBody>
          <a:bodyPr>
            <a:normAutofit/>
          </a:bodyPr>
          <a:lstStyle/>
          <a:p>
            <a:pPr>
              <a:lnSpc>
                <a:spcPct val="110000"/>
              </a:lnSpc>
            </a:pPr>
            <a:endParaRPr lang="en-US" sz="1100" dirty="0"/>
          </a:p>
        </p:txBody>
      </p:sp>
      <p:sp>
        <p:nvSpPr>
          <p:cNvPr id="8" name="Slide Image Placeholder 7"/>
          <p:cNvSpPr>
            <a:spLocks noGrp="1" noRot="1" noChangeAspect="1"/>
          </p:cNvSpPr>
          <p:nvPr>
            <p:ph type="sldImg"/>
          </p:nvPr>
        </p:nvSpPr>
        <p:spPr>
          <a:xfrm>
            <a:off x="1363663" y="314325"/>
            <a:ext cx="4178300" cy="3133725"/>
          </a:xfrm>
        </p:spPr>
      </p:sp>
    </p:spTree>
    <p:extLst>
      <p:ext uri="{BB962C8B-B14F-4D97-AF65-F5344CB8AC3E}">
        <p14:creationId xmlns:p14="http://schemas.microsoft.com/office/powerpoint/2010/main" val="201785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468703" y="3504970"/>
            <a:ext cx="6144768" cy="5247144"/>
          </a:xfrm>
          <a:prstGeom prst="rect">
            <a:avLst/>
          </a:prstGeom>
        </p:spPr>
        <p:txBody>
          <a:bodyPr>
            <a:normAutofit/>
          </a:bodyPr>
          <a:lstStyle/>
          <a:p>
            <a:pPr>
              <a:lnSpc>
                <a:spcPct val="110000"/>
              </a:lnSpc>
            </a:pPr>
            <a:endParaRPr lang="en-US" sz="1100" dirty="0"/>
          </a:p>
        </p:txBody>
      </p:sp>
      <p:sp>
        <p:nvSpPr>
          <p:cNvPr id="8" name="Slide Image Placeholder 7"/>
          <p:cNvSpPr>
            <a:spLocks noGrp="1" noRot="1" noChangeAspect="1"/>
          </p:cNvSpPr>
          <p:nvPr>
            <p:ph type="sldImg"/>
          </p:nvPr>
        </p:nvSpPr>
        <p:spPr>
          <a:xfrm>
            <a:off x="1363663" y="314325"/>
            <a:ext cx="4178300" cy="3133725"/>
          </a:xfrm>
        </p:spPr>
      </p:sp>
    </p:spTree>
    <p:extLst>
      <p:ext uri="{BB962C8B-B14F-4D97-AF65-F5344CB8AC3E}">
        <p14:creationId xmlns:p14="http://schemas.microsoft.com/office/powerpoint/2010/main" val="218483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If</a:t>
            </a:r>
            <a:r>
              <a:rPr lang="en-US" baseline="0" dirty="0" smtClean="0"/>
              <a:t> you’ve logged into Medicare.gov and selected “find health plans” you’ve seen this page.  The banner at the top invites you to try the new Plan Finder.</a:t>
            </a:r>
            <a:endParaRPr lang="en-US" dirty="0"/>
          </a:p>
        </p:txBody>
      </p:sp>
      <p:sp>
        <p:nvSpPr>
          <p:cNvPr id="4" name="Slide Number Placeholder 3"/>
          <p:cNvSpPr>
            <a:spLocks noGrp="1"/>
          </p:cNvSpPr>
          <p:nvPr>
            <p:ph type="sldNum" sz="quarter" idx="10"/>
          </p:nvPr>
        </p:nvSpPr>
        <p:spPr/>
        <p:txBody>
          <a:bodyPr/>
          <a:lstStyle/>
          <a:p>
            <a:fld id="{0E29D1DA-3AE8-4455-9C20-270A22277BC6}" type="slidenum">
              <a:rPr lang="en-US" smtClean="0"/>
              <a:t>8</a:t>
            </a:fld>
            <a:endParaRPr lang="en-US" dirty="0"/>
          </a:p>
        </p:txBody>
      </p:sp>
    </p:spTree>
    <p:extLst>
      <p:ext uri="{BB962C8B-B14F-4D97-AF65-F5344CB8AC3E}">
        <p14:creationId xmlns:p14="http://schemas.microsoft.com/office/powerpoint/2010/main" val="54930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I’m not</a:t>
            </a:r>
            <a:r>
              <a:rPr lang="en-US" baseline="0" dirty="0" smtClean="0"/>
              <a:t> going to give a full demonstration, but want to point out a few key features.  We have a link on our website where you can access a recorded webinar demonstration of the new Plan Finder.  I’ll share that link in a minute.</a:t>
            </a:r>
            <a:endParaRPr lang="en-US" dirty="0"/>
          </a:p>
        </p:txBody>
      </p:sp>
      <p:sp>
        <p:nvSpPr>
          <p:cNvPr id="4" name="Slide Number Placeholder 3"/>
          <p:cNvSpPr>
            <a:spLocks noGrp="1"/>
          </p:cNvSpPr>
          <p:nvPr>
            <p:ph type="sldNum" sz="quarter" idx="10"/>
          </p:nvPr>
        </p:nvSpPr>
        <p:spPr/>
        <p:txBody>
          <a:bodyPr/>
          <a:lstStyle/>
          <a:p>
            <a:fld id="{0E29D1DA-3AE8-4455-9C20-270A22277BC6}" type="slidenum">
              <a:rPr lang="en-US" smtClean="0"/>
              <a:t>9</a:t>
            </a:fld>
            <a:endParaRPr lang="en-US" dirty="0"/>
          </a:p>
        </p:txBody>
      </p:sp>
    </p:spTree>
    <p:extLst>
      <p:ext uri="{BB962C8B-B14F-4D97-AF65-F5344CB8AC3E}">
        <p14:creationId xmlns:p14="http://schemas.microsoft.com/office/powerpoint/2010/main" val="221384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034720"/>
            <a:ext cx="7886700" cy="51422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Getting Ready for OEP</a:t>
            </a: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506">
                <a:solidFill>
                  <a:schemeClr val="tx1">
                    <a:tint val="75000"/>
                  </a:schemeClr>
                </a:solidFill>
              </a:defRPr>
            </a:lvl1pPr>
          </a:lstStyle>
          <a:p>
            <a:r>
              <a:rPr lang="en-US" dirty="0">
                <a:solidFill>
                  <a:prstClr val="black">
                    <a:tint val="75000"/>
                  </a:prstClr>
                </a:solidFill>
              </a:rPr>
              <a:t>September 2019</a:t>
            </a:r>
          </a:p>
        </p:txBody>
      </p:sp>
    </p:spTree>
    <p:extLst>
      <p:ext uri="{BB962C8B-B14F-4D97-AF65-F5344CB8AC3E}">
        <p14:creationId xmlns:p14="http://schemas.microsoft.com/office/powerpoint/2010/main" val="76340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September 2019</a:t>
            </a:r>
          </a:p>
        </p:txBody>
      </p:sp>
      <p:sp>
        <p:nvSpPr>
          <p:cNvPr id="4" name="Footer Placeholder 3"/>
          <p:cNvSpPr>
            <a:spLocks noGrp="1"/>
          </p:cNvSpPr>
          <p:nvPr>
            <p:ph type="ftr" sz="quarter" idx="11"/>
          </p:nvPr>
        </p:nvSpPr>
        <p:spPr/>
        <p:txBody>
          <a:bodyPr/>
          <a:lstStyle/>
          <a:p>
            <a:r>
              <a:rPr lang="en-US" dirty="0"/>
              <a:t>Getting Ready for OEP</a:t>
            </a:r>
          </a:p>
        </p:txBody>
      </p:sp>
      <p:sp>
        <p:nvSpPr>
          <p:cNvPr id="5" name="Slide Number Placeholder 4"/>
          <p:cNvSpPr>
            <a:spLocks noGrp="1"/>
          </p:cNvSpPr>
          <p:nvPr>
            <p:ph type="sldNum" sz="quarter" idx="12"/>
          </p:nvPr>
        </p:nvSpPr>
        <p:spPr/>
        <p:txBody>
          <a:bodyPr/>
          <a:lstStyle/>
          <a:p>
            <a:fld id="{B1B0AE12-5405-418F-B812-913C321B773D}" type="slidenum">
              <a:rPr lang="en-US" smtClean="0"/>
              <a:t>‹#›</a:t>
            </a:fld>
            <a:endParaRPr lang="en-US" dirty="0"/>
          </a:p>
        </p:txBody>
      </p:sp>
    </p:spTree>
    <p:extLst>
      <p:ext uri="{BB962C8B-B14F-4D97-AF65-F5344CB8AC3E}">
        <p14:creationId xmlns:p14="http://schemas.microsoft.com/office/powerpoint/2010/main" val="414380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September 2019</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Getting Ready for OEP</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3052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5920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r>
              <a:rPr lang="en-US" dirty="0"/>
              <a:t>Getting Ready for OEP</a:t>
            </a: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106905"/>
            <a:ext cx="7886700" cy="507005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506">
                <a:solidFill>
                  <a:schemeClr val="tx1">
                    <a:tint val="75000"/>
                  </a:schemeClr>
                </a:solidFill>
              </a:defRPr>
            </a:lvl1pPr>
          </a:lstStyle>
          <a:p>
            <a:r>
              <a:rPr lang="en-US" dirty="0"/>
              <a:t>September 2019</a:t>
            </a:r>
          </a:p>
        </p:txBody>
      </p:sp>
    </p:spTree>
    <p:extLst>
      <p:ext uri="{BB962C8B-B14F-4D97-AF65-F5344CB8AC3E}">
        <p14:creationId xmlns:p14="http://schemas.microsoft.com/office/powerpoint/2010/main" val="939269567"/>
      </p:ext>
    </p:extLst>
  </p:cSld>
  <p:clrMap bg1="lt1" tx1="dk1" bg2="lt2" tx2="dk2" accent1="accent1" accent2="accent2" accent3="accent3" accent4="accent4" accent5="accent5" accent6="accent6" hlink="hlink" folHlink="folHlink"/>
  <p:sldLayoutIdLst>
    <p:sldLayoutId id="2147483662" r:id="rId1"/>
    <p:sldLayoutId id="2147483671" r:id="rId2"/>
  </p:sldLayoutIdLst>
  <p:hf hdr="0"/>
  <p:txStyles>
    <p:titleStyle>
      <a:lvl1pPr algn="ctr" defTabSz="385763" rtl="0" eaLnBrk="1" latinLnBrk="0" hangingPunct="1">
        <a:lnSpc>
          <a:spcPct val="90000"/>
        </a:lnSpc>
        <a:spcBef>
          <a:spcPct val="0"/>
        </a:spcBef>
        <a:buNone/>
        <a:defRPr sz="2025" b="1" i="0" u="none" kern="1200">
          <a:solidFill>
            <a:schemeClr val="bg1"/>
          </a:solidFill>
          <a:latin typeface="Calibri "/>
          <a:ea typeface="+mj-ea"/>
          <a:cs typeface="+mj-cs"/>
        </a:defRPr>
      </a:lvl1pPr>
    </p:titleStyle>
    <p:bodyStyle>
      <a:lvl1pPr marL="149350" indent="-149350" algn="l" defTabSz="385763" rtl="0" eaLnBrk="1" latinLnBrk="0" hangingPunct="1">
        <a:lnSpc>
          <a:spcPct val="100000"/>
        </a:lnSpc>
        <a:spcBef>
          <a:spcPts val="338"/>
        </a:spcBef>
        <a:buFont typeface="Wingdings" panose="05000000000000000000" pitchFamily="2" charset="2"/>
        <a:buChar char="§"/>
        <a:defRPr sz="1800" kern="1200">
          <a:solidFill>
            <a:schemeClr val="tx1"/>
          </a:solidFill>
          <a:latin typeface="+mn-lt"/>
          <a:ea typeface="+mn-ea"/>
          <a:cs typeface="+mn-cs"/>
        </a:defRPr>
      </a:lvl1pPr>
      <a:lvl2pPr marL="289322" indent="-122561" algn="l" defTabSz="385763" rtl="0" eaLnBrk="1" latinLnBrk="0" hangingPunct="1">
        <a:lnSpc>
          <a:spcPct val="100000"/>
        </a:lnSpc>
        <a:spcBef>
          <a:spcPts val="338"/>
        </a:spcBef>
        <a:buFont typeface="Arial" panose="020B0604020202020204" pitchFamily="34" charset="0"/>
        <a:buChar char="•"/>
        <a:defRPr sz="1575" kern="1200">
          <a:solidFill>
            <a:schemeClr val="tx1"/>
          </a:solidFill>
          <a:latin typeface="+mn-lt"/>
          <a:ea typeface="+mn-ea"/>
          <a:cs typeface="+mn-cs"/>
        </a:defRPr>
      </a:lvl2pPr>
      <a:lvl3pPr marL="438671" indent="-149350" algn="l" defTabSz="385763" rtl="0" eaLnBrk="1" latinLnBrk="0" hangingPunct="1">
        <a:lnSpc>
          <a:spcPct val="100000"/>
        </a:lnSpc>
        <a:spcBef>
          <a:spcPts val="338"/>
        </a:spcBef>
        <a:buSzPct val="50000"/>
        <a:buFont typeface="Wingdings" panose="05000000000000000000" pitchFamily="2" charset="2"/>
        <a:buChar char="q"/>
        <a:defRPr sz="1575" kern="1200">
          <a:solidFill>
            <a:schemeClr val="tx1"/>
          </a:solidFill>
          <a:latin typeface="+mn-lt"/>
          <a:ea typeface="+mn-ea"/>
          <a:cs typeface="+mn-cs"/>
        </a:defRPr>
      </a:lvl3pPr>
      <a:lvl4pPr marL="578644" indent="-123900" algn="l" defTabSz="385763" rtl="0" eaLnBrk="1" latinLnBrk="0" hangingPunct="1">
        <a:lnSpc>
          <a:spcPct val="100000"/>
        </a:lnSpc>
        <a:spcBef>
          <a:spcPts val="338"/>
        </a:spcBef>
        <a:buFont typeface="Calibri" panose="020F0502020204030204" pitchFamily="34" charset="0"/>
        <a:buChar char="–"/>
        <a:defRPr sz="1350" kern="1200">
          <a:solidFill>
            <a:schemeClr val="tx1"/>
          </a:solidFill>
          <a:latin typeface="+mn-lt"/>
          <a:ea typeface="+mn-ea"/>
          <a:cs typeface="+mn-cs"/>
        </a:defRPr>
      </a:lvl4pPr>
      <a:lvl5pPr marL="578644" indent="91753" algn="l" defTabSz="385763" rtl="0" eaLnBrk="1" latinLnBrk="0" hangingPunct="1">
        <a:lnSpc>
          <a:spcPct val="100000"/>
        </a:lnSpc>
        <a:spcBef>
          <a:spcPts val="338"/>
        </a:spcBef>
        <a:buFont typeface="Arial" panose="020B0604020202020204" pitchFamily="34" charset="0"/>
        <a:buChar char="•"/>
        <a:defRPr sz="135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7000" t="-6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82"/>
            <a:ext cx="7886700" cy="93922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122947"/>
            <a:ext cx="7886700" cy="505401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506">
                <a:solidFill>
                  <a:schemeClr val="tx1">
                    <a:tint val="75000"/>
                  </a:schemeClr>
                </a:solidFill>
              </a:defRPr>
            </a:lvl1pPr>
          </a:lstStyle>
          <a:p>
            <a:r>
              <a:rPr lang="en-US" dirty="0"/>
              <a:t>September 2019</a:t>
            </a: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r>
              <a:rPr lang="en-US" dirty="0"/>
              <a:t>Getting Ready for OEP</a:t>
            </a: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D60A6685-DBF6-4C41-A0CC-AA9EA7A85A20}" type="slidenum">
              <a:rPr lang="en-US" smtClean="0"/>
              <a:t>‹#›</a:t>
            </a:fld>
            <a:endParaRPr lang="en-US" dirty="0"/>
          </a:p>
        </p:txBody>
      </p:sp>
    </p:spTree>
    <p:extLst>
      <p:ext uri="{BB962C8B-B14F-4D97-AF65-F5344CB8AC3E}">
        <p14:creationId xmlns:p14="http://schemas.microsoft.com/office/powerpoint/2010/main" val="3628155721"/>
      </p:ext>
    </p:extLst>
  </p:cSld>
  <p:clrMap bg1="lt1" tx1="dk1" bg2="lt2" tx2="dk2" accent1="accent1" accent2="accent2" accent3="accent3" accent4="accent4" accent5="accent5" accent6="accent6" hlink="hlink" folHlink="folHlink"/>
  <p:sldLayoutIdLst>
    <p:sldLayoutId id="2147483664" r:id="rId1"/>
  </p:sldLayoutIdLst>
  <p:hf hdr="0"/>
  <p:txStyles>
    <p:titleStyle>
      <a:lvl1pPr algn="ctr" defTabSz="385763" rtl="0" eaLnBrk="1" latinLnBrk="0" hangingPunct="1">
        <a:lnSpc>
          <a:spcPct val="90000"/>
        </a:lnSpc>
        <a:spcBef>
          <a:spcPct val="0"/>
        </a:spcBef>
        <a:buNone/>
        <a:defRPr sz="2025" b="1" kern="1200">
          <a:solidFill>
            <a:schemeClr val="tx1"/>
          </a:solidFill>
          <a:latin typeface="+mn-lt"/>
          <a:ea typeface="+mj-ea"/>
          <a:cs typeface="+mj-cs"/>
        </a:defRPr>
      </a:lvl1pPr>
    </p:titleStyle>
    <p:bodyStyle>
      <a:lvl1pPr marL="149350" indent="-149350" algn="l" defTabSz="385763" rtl="0" eaLnBrk="1" latinLnBrk="0" hangingPunct="1">
        <a:lnSpc>
          <a:spcPct val="100000"/>
        </a:lnSpc>
        <a:spcBef>
          <a:spcPts val="338"/>
        </a:spcBef>
        <a:buFont typeface="Wingdings" panose="05000000000000000000" pitchFamily="2" charset="2"/>
        <a:buChar char="§"/>
        <a:defRPr sz="1800" kern="1200">
          <a:solidFill>
            <a:schemeClr val="tx1"/>
          </a:solidFill>
          <a:latin typeface="+mn-lt"/>
          <a:ea typeface="+mn-ea"/>
          <a:cs typeface="+mn-cs"/>
        </a:defRPr>
      </a:lvl1pPr>
      <a:lvl2pPr marL="263203" indent="-96441" algn="l" defTabSz="385763" rtl="0" eaLnBrk="1" latinLnBrk="0" hangingPunct="1">
        <a:lnSpc>
          <a:spcPct val="100000"/>
        </a:lnSpc>
        <a:spcBef>
          <a:spcPts val="338"/>
        </a:spcBef>
        <a:buFont typeface="Arial" panose="020B0604020202020204" pitchFamily="34" charset="0"/>
        <a:buChar char="•"/>
        <a:defRPr sz="1575" kern="1200">
          <a:solidFill>
            <a:schemeClr val="tx1"/>
          </a:solidFill>
          <a:latin typeface="+mn-lt"/>
          <a:ea typeface="+mn-ea"/>
          <a:cs typeface="+mn-cs"/>
        </a:defRPr>
      </a:lvl2pPr>
      <a:lvl3pPr marL="359644" indent="-95102" algn="l" defTabSz="385763" rtl="0" eaLnBrk="1" latinLnBrk="0" hangingPunct="1">
        <a:lnSpc>
          <a:spcPct val="100000"/>
        </a:lnSpc>
        <a:spcBef>
          <a:spcPts val="338"/>
        </a:spcBef>
        <a:buSzPct val="50000"/>
        <a:buFont typeface="Wingdings" panose="05000000000000000000" pitchFamily="2" charset="2"/>
        <a:buChar char="q"/>
        <a:defRPr sz="1575" i="0" kern="1200">
          <a:solidFill>
            <a:schemeClr val="tx1"/>
          </a:solidFill>
          <a:latin typeface="+mn-lt"/>
          <a:ea typeface="+mn-ea"/>
          <a:cs typeface="+mn-cs"/>
        </a:defRPr>
      </a:lvl3pPr>
      <a:lvl4pPr marL="385763" indent="148679" algn="l" defTabSz="385763" rtl="0" eaLnBrk="1" latinLnBrk="0" hangingPunct="1">
        <a:lnSpc>
          <a:spcPct val="100000"/>
        </a:lnSpc>
        <a:spcBef>
          <a:spcPts val="338"/>
        </a:spcBef>
        <a:buFont typeface="Calibri" panose="020F0502020204030204" pitchFamily="34" charset="0"/>
        <a:buChar char="–"/>
        <a:defRPr sz="1350" i="0" kern="1200">
          <a:solidFill>
            <a:schemeClr val="tx1"/>
          </a:solidFill>
          <a:latin typeface="+mn-lt"/>
          <a:ea typeface="+mn-ea"/>
          <a:cs typeface="+mn-cs"/>
        </a:defRPr>
      </a:lvl4pPr>
      <a:lvl5pPr marL="648965" indent="-113854" algn="l" defTabSz="385763" rtl="0" eaLnBrk="1" latinLnBrk="0" hangingPunct="1">
        <a:lnSpc>
          <a:spcPct val="100000"/>
        </a:lnSpc>
        <a:spcBef>
          <a:spcPts val="338"/>
        </a:spcBef>
        <a:buFont typeface="Arial" panose="020B0604020202020204" pitchFamily="34" charset="0"/>
        <a:buChar char="•"/>
        <a:defRPr sz="1350" i="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59206"/>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r>
              <a:rPr lang="en-US" dirty="0"/>
              <a:t>Getting Ready for OEP</a:t>
            </a: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106905"/>
            <a:ext cx="7886700" cy="507005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506">
                <a:solidFill>
                  <a:schemeClr val="tx1">
                    <a:tint val="75000"/>
                  </a:schemeClr>
                </a:solidFill>
              </a:defRPr>
            </a:lvl1pPr>
          </a:lstStyle>
          <a:p>
            <a:r>
              <a:rPr lang="en-US" dirty="0"/>
              <a:t>September 2019</a:t>
            </a:r>
          </a:p>
        </p:txBody>
      </p:sp>
    </p:spTree>
    <p:extLst>
      <p:ext uri="{BB962C8B-B14F-4D97-AF65-F5344CB8AC3E}">
        <p14:creationId xmlns:p14="http://schemas.microsoft.com/office/powerpoint/2010/main" val="2785471556"/>
      </p:ext>
    </p:extLst>
  </p:cSld>
  <p:clrMap bg1="lt1" tx1="dk1" bg2="lt2" tx2="dk2" accent1="accent1" accent2="accent2" accent3="accent3" accent4="accent4" accent5="accent5" accent6="accent6" hlink="hlink" folHlink="folHlink"/>
  <p:hf hdr="0"/>
  <p:txStyles>
    <p:titleStyle>
      <a:lvl1pPr algn="ctr" defTabSz="385763" rtl="0" eaLnBrk="1" latinLnBrk="0" hangingPunct="1">
        <a:lnSpc>
          <a:spcPct val="90000"/>
        </a:lnSpc>
        <a:spcBef>
          <a:spcPct val="0"/>
        </a:spcBef>
        <a:buNone/>
        <a:defRPr sz="2400" b="1" kern="1200">
          <a:solidFill>
            <a:schemeClr val="bg1"/>
          </a:solidFill>
          <a:latin typeface="Calibri "/>
          <a:ea typeface="+mj-ea"/>
          <a:cs typeface="+mj-cs"/>
        </a:defRPr>
      </a:lvl1pPr>
    </p:titleStyle>
    <p:bodyStyle>
      <a:lvl1pPr marL="149350" indent="-149350" algn="l" defTabSz="385763" rtl="0" eaLnBrk="1" latinLnBrk="0" hangingPunct="1">
        <a:lnSpc>
          <a:spcPct val="100000"/>
        </a:lnSpc>
        <a:spcBef>
          <a:spcPts val="338"/>
        </a:spcBef>
        <a:buFont typeface="Wingdings" panose="05000000000000000000" pitchFamily="2" charset="2"/>
        <a:buChar char="§"/>
        <a:defRPr sz="1800" kern="1200">
          <a:solidFill>
            <a:schemeClr val="tx1"/>
          </a:solidFill>
          <a:latin typeface="+mn-lt"/>
          <a:ea typeface="+mn-ea"/>
          <a:cs typeface="+mn-cs"/>
        </a:defRPr>
      </a:lvl1pPr>
      <a:lvl2pPr marL="289322" indent="-122561" algn="l" defTabSz="385763" rtl="0" eaLnBrk="1" latinLnBrk="0" hangingPunct="1">
        <a:lnSpc>
          <a:spcPct val="100000"/>
        </a:lnSpc>
        <a:spcBef>
          <a:spcPts val="338"/>
        </a:spcBef>
        <a:buFont typeface="Arial" panose="020B0604020202020204" pitchFamily="34" charset="0"/>
        <a:buChar char="•"/>
        <a:defRPr sz="1575" kern="1200">
          <a:solidFill>
            <a:schemeClr val="tx1"/>
          </a:solidFill>
          <a:latin typeface="+mn-lt"/>
          <a:ea typeface="+mn-ea"/>
          <a:cs typeface="+mn-cs"/>
        </a:defRPr>
      </a:lvl2pPr>
      <a:lvl3pPr marL="438671" indent="-149350" algn="l" defTabSz="385763" rtl="0" eaLnBrk="1" latinLnBrk="0" hangingPunct="1">
        <a:lnSpc>
          <a:spcPct val="100000"/>
        </a:lnSpc>
        <a:spcBef>
          <a:spcPts val="338"/>
        </a:spcBef>
        <a:buSzPct val="50000"/>
        <a:buFont typeface="Wingdings" panose="05000000000000000000" pitchFamily="2" charset="2"/>
        <a:buChar char="q"/>
        <a:defRPr sz="1575" kern="1200">
          <a:solidFill>
            <a:schemeClr val="tx1"/>
          </a:solidFill>
          <a:latin typeface="+mn-lt"/>
          <a:ea typeface="+mn-ea"/>
          <a:cs typeface="+mn-cs"/>
        </a:defRPr>
      </a:lvl3pPr>
      <a:lvl4pPr marL="578644" indent="-123900" algn="l" defTabSz="385763" rtl="0" eaLnBrk="1" latinLnBrk="0" hangingPunct="1">
        <a:lnSpc>
          <a:spcPct val="100000"/>
        </a:lnSpc>
        <a:spcBef>
          <a:spcPts val="338"/>
        </a:spcBef>
        <a:buFont typeface="Calibri" panose="020F0502020204030204" pitchFamily="34" charset="0"/>
        <a:buChar char="–"/>
        <a:defRPr sz="1350" kern="1200">
          <a:solidFill>
            <a:schemeClr val="tx1"/>
          </a:solidFill>
          <a:latin typeface="+mn-lt"/>
          <a:ea typeface="+mn-ea"/>
          <a:cs typeface="+mn-cs"/>
        </a:defRPr>
      </a:lvl4pPr>
      <a:lvl5pPr marL="578644" indent="91753" algn="l" defTabSz="385763" rtl="0" eaLnBrk="1" latinLnBrk="0" hangingPunct="1">
        <a:lnSpc>
          <a:spcPct val="100000"/>
        </a:lnSpc>
        <a:spcBef>
          <a:spcPts val="338"/>
        </a:spcBef>
        <a:buFont typeface="Arial" panose="020B0604020202020204" pitchFamily="34" charset="0"/>
        <a:buChar char="•"/>
        <a:defRPr sz="135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medicare.gov/medicarecoverageoption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cmsnationaltrainingprogram.cms.gov/?q=spotlight&amp;nid=197"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What Medicare tools can help me?</a:t>
            </a:r>
            <a:endParaRPr lang="en-US" sz="3200" dirty="0"/>
          </a:p>
        </p:txBody>
      </p:sp>
      <p:sp>
        <p:nvSpPr>
          <p:cNvPr id="5" name="Content Placeholder 4"/>
          <p:cNvSpPr>
            <a:spLocks noGrp="1"/>
          </p:cNvSpPr>
          <p:nvPr>
            <p:ph idx="1"/>
          </p:nvPr>
        </p:nvSpPr>
        <p:spPr/>
        <p:txBody>
          <a:bodyPr/>
          <a:lstStyle/>
          <a:p>
            <a:pPr marL="233363" indent="-233363">
              <a:spcBef>
                <a:spcPts val="600"/>
              </a:spcBef>
            </a:pPr>
            <a:r>
              <a:rPr lang="en-US" sz="3200" dirty="0" smtClean="0"/>
              <a:t>Introduction: eMedicare </a:t>
            </a:r>
          </a:p>
          <a:p>
            <a:pPr marL="233363" indent="-233363">
              <a:spcBef>
                <a:spcPts val="600"/>
              </a:spcBef>
            </a:pPr>
            <a:r>
              <a:rPr lang="en-US" sz="3200" dirty="0" smtClean="0"/>
              <a:t>Audience Segmentation</a:t>
            </a:r>
          </a:p>
          <a:p>
            <a:pPr marL="233363" indent="-233363">
              <a:spcBef>
                <a:spcPts val="600"/>
              </a:spcBef>
            </a:pPr>
            <a:r>
              <a:rPr lang="en-US" sz="3200" dirty="0" smtClean="0"/>
              <a:t>MyMedicare</a:t>
            </a:r>
            <a:endParaRPr lang="en-US" sz="3200" dirty="0" smtClean="0"/>
          </a:p>
          <a:p>
            <a:pPr marL="233363" indent="-233363">
              <a:spcBef>
                <a:spcPts val="600"/>
              </a:spcBef>
            </a:pPr>
            <a:r>
              <a:rPr lang="en-US" sz="3200" dirty="0" smtClean="0"/>
              <a:t>The new Medicare Plan Finder</a:t>
            </a:r>
          </a:p>
          <a:p>
            <a:endParaRPr lang="en-US" dirty="0"/>
          </a:p>
        </p:txBody>
      </p:sp>
      <p:sp>
        <p:nvSpPr>
          <p:cNvPr id="3" name="Footer Placeholder 2"/>
          <p:cNvSpPr>
            <a:spLocks noGrp="1"/>
          </p:cNvSpPr>
          <p:nvPr>
            <p:ph type="ftr" sz="quarter" idx="11"/>
          </p:nvPr>
        </p:nvSpPr>
        <p:spPr/>
        <p:txBody>
          <a:bodyPr/>
          <a:lstStyle/>
          <a:p>
            <a:r>
              <a:rPr lang="en-US" dirty="0" smtClean="0"/>
              <a:t>Getting Ready for OEP</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pPr/>
              <a:t>1</a:t>
            </a:fld>
            <a:endParaRPr lang="en-US" dirty="0"/>
          </a:p>
        </p:txBody>
      </p:sp>
      <p:sp>
        <p:nvSpPr>
          <p:cNvPr id="2" name="Date Placeholder 1"/>
          <p:cNvSpPr>
            <a:spLocks noGrp="1"/>
          </p:cNvSpPr>
          <p:nvPr>
            <p:ph type="dt" sz="half" idx="2"/>
          </p:nvPr>
        </p:nvSpPr>
        <p:spPr/>
        <p:txBody>
          <a:bodyPr/>
          <a:lstStyle/>
          <a:p>
            <a:r>
              <a:rPr lang="en-US" dirty="0" smtClean="0"/>
              <a:t>September 2019</a:t>
            </a:r>
            <a:endParaRPr lang="en-US" dirty="0"/>
          </a:p>
        </p:txBody>
      </p:sp>
      <p:pic>
        <p:nvPicPr>
          <p:cNvPr id="7" name="Picture 6" title="eMedicare logo"/>
          <p:cNvPicPr>
            <a:picLocks noChangeAspect="1"/>
          </p:cNvPicPr>
          <p:nvPr/>
        </p:nvPicPr>
        <p:blipFill>
          <a:blip r:embed="rId3"/>
          <a:stretch>
            <a:fillRect/>
          </a:stretch>
        </p:blipFill>
        <p:spPr>
          <a:xfrm>
            <a:off x="412524" y="4025345"/>
            <a:ext cx="4652523" cy="823139"/>
          </a:xfrm>
          <a:prstGeom prst="rect">
            <a:avLst/>
          </a:prstGeom>
        </p:spPr>
      </p:pic>
      <p:pic>
        <p:nvPicPr>
          <p:cNvPr id="8" name="Picture 7" title="Modernizing CMS logo"/>
          <p:cNvPicPr>
            <a:picLocks noChangeAspect="1"/>
          </p:cNvPicPr>
          <p:nvPr/>
        </p:nvPicPr>
        <p:blipFill>
          <a:blip r:embed="rId4"/>
          <a:stretch>
            <a:fillRect/>
          </a:stretch>
        </p:blipFill>
        <p:spPr>
          <a:xfrm>
            <a:off x="5725690" y="3361362"/>
            <a:ext cx="3301935" cy="1095216"/>
          </a:xfrm>
          <a:prstGeom prst="rect">
            <a:avLst/>
          </a:prstGeom>
        </p:spPr>
      </p:pic>
      <p:pic>
        <p:nvPicPr>
          <p:cNvPr id="9" name="Picture 8" title="New Plan Finder Screen Shot"/>
          <p:cNvPicPr>
            <a:picLocks noChangeAspect="1"/>
          </p:cNvPicPr>
          <p:nvPr/>
        </p:nvPicPr>
        <p:blipFill rotWithShape="1">
          <a:blip r:embed="rId5"/>
          <a:srcRect l="1893" t="9334" r="9106" b="5180"/>
          <a:stretch/>
        </p:blipFill>
        <p:spPr>
          <a:xfrm>
            <a:off x="5397548" y="4858235"/>
            <a:ext cx="2989937" cy="1555575"/>
          </a:xfrm>
          <a:prstGeom prst="rect">
            <a:avLst/>
          </a:prstGeom>
        </p:spPr>
      </p:pic>
    </p:spTree>
    <p:extLst>
      <p:ext uri="{BB962C8B-B14F-4D97-AF65-F5344CB8AC3E}">
        <p14:creationId xmlns:p14="http://schemas.microsoft.com/office/powerpoint/2010/main" val="349044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BA5F-7649-6A4A-AAC9-FE04BE18A7A9}"/>
              </a:ext>
            </a:extLst>
          </p:cNvPr>
          <p:cNvSpPr>
            <a:spLocks noGrp="1"/>
          </p:cNvSpPr>
          <p:nvPr>
            <p:ph type="title"/>
          </p:nvPr>
        </p:nvSpPr>
        <p:spPr/>
        <p:txBody>
          <a:bodyPr/>
          <a:lstStyle/>
          <a:p>
            <a:r>
              <a:rPr lang="en-US" sz="3200" dirty="0" smtClean="0"/>
              <a:t>New Coverage Wizard </a:t>
            </a:r>
            <a:r>
              <a:rPr lang="en-US" sz="3200" dirty="0"/>
              <a:t/>
            </a:r>
            <a:br>
              <a:rPr lang="en-US" sz="3200" dirty="0"/>
            </a:br>
            <a:r>
              <a:rPr lang="en-US" sz="3200" dirty="0" smtClean="0">
                <a:hlinkClick r:id="rId3"/>
              </a:rPr>
              <a:t>Medicare.gov/</a:t>
            </a:r>
            <a:r>
              <a:rPr lang="en-US" sz="3200" dirty="0" smtClean="0">
                <a:hlinkClick r:id="rId3"/>
              </a:rPr>
              <a:t>medicarecoverageoptions</a:t>
            </a:r>
            <a:endParaRPr lang="en-US" sz="3200" dirty="0"/>
          </a:p>
        </p:txBody>
      </p:sp>
      <p:pic>
        <p:nvPicPr>
          <p:cNvPr id="3" name="Picture 2" title="Find a Medicare Plan screen shot">
            <a:extLst>
              <a:ext uri="{FF2B5EF4-FFF2-40B4-BE49-F238E27FC236}">
                <a16:creationId xmlns:a16="http://schemas.microsoft.com/office/drawing/2014/main" id="{DFD011C7-BCBB-D54F-804B-E2CB3536656E}"/>
              </a:ext>
            </a:extLst>
          </p:cNvPr>
          <p:cNvPicPr>
            <a:picLocks noChangeAspect="1"/>
          </p:cNvPicPr>
          <p:nvPr/>
        </p:nvPicPr>
        <p:blipFill>
          <a:blip r:embed="rId4"/>
          <a:stretch>
            <a:fillRect/>
          </a:stretch>
        </p:blipFill>
        <p:spPr>
          <a:xfrm>
            <a:off x="1059873" y="1822682"/>
            <a:ext cx="7024255" cy="3801834"/>
          </a:xfrm>
          <a:prstGeom prst="rect">
            <a:avLst/>
          </a:prstGeom>
        </p:spPr>
      </p:pic>
      <p:sp>
        <p:nvSpPr>
          <p:cNvPr id="4" name="Date Placeholder 3">
            <a:extLst>
              <a:ext uri="{FF2B5EF4-FFF2-40B4-BE49-F238E27FC236}">
                <a16:creationId xmlns:a16="http://schemas.microsoft.com/office/drawing/2014/main" id="{5BEE5785-BF6E-4041-ACED-D3AB8C586E3B}"/>
              </a:ext>
            </a:extLst>
          </p:cNvPr>
          <p:cNvSpPr>
            <a:spLocks noGrp="1"/>
          </p:cNvSpPr>
          <p:nvPr>
            <p:ph type="dt" sz="half" idx="10"/>
          </p:nvPr>
        </p:nvSpPr>
        <p:spPr/>
        <p:txBody>
          <a:bodyPr/>
          <a:lstStyle/>
          <a:p>
            <a:r>
              <a:rPr lang="en-US" dirty="0" smtClean="0"/>
              <a:t>September 2019</a:t>
            </a:r>
            <a:endParaRPr lang="en-US" dirty="0"/>
          </a:p>
        </p:txBody>
      </p:sp>
      <p:sp>
        <p:nvSpPr>
          <p:cNvPr id="5" name="Footer Placeholder 4">
            <a:extLst>
              <a:ext uri="{FF2B5EF4-FFF2-40B4-BE49-F238E27FC236}">
                <a16:creationId xmlns:a16="http://schemas.microsoft.com/office/drawing/2014/main" id="{F723B5EB-AF79-2647-A9B3-3B0143BEE037}"/>
              </a:ext>
            </a:extLst>
          </p:cNvPr>
          <p:cNvSpPr>
            <a:spLocks noGrp="1"/>
          </p:cNvSpPr>
          <p:nvPr>
            <p:ph type="ftr" sz="quarter" idx="11"/>
          </p:nvPr>
        </p:nvSpPr>
        <p:spPr/>
        <p:txBody>
          <a:bodyPr/>
          <a:lstStyle/>
          <a:p>
            <a:r>
              <a:rPr lang="en-US" dirty="0" smtClean="0"/>
              <a:t>Getting Ready for OEP</a:t>
            </a:r>
            <a:endParaRPr lang="en-US" dirty="0"/>
          </a:p>
        </p:txBody>
      </p:sp>
      <p:sp>
        <p:nvSpPr>
          <p:cNvPr id="6" name="Slide Number Placeholder 5">
            <a:extLst>
              <a:ext uri="{FF2B5EF4-FFF2-40B4-BE49-F238E27FC236}">
                <a16:creationId xmlns:a16="http://schemas.microsoft.com/office/drawing/2014/main" id="{9C8F70B4-11ED-774F-B667-67690B13AF01}"/>
              </a:ext>
            </a:extLst>
          </p:cNvPr>
          <p:cNvSpPr>
            <a:spLocks noGrp="1"/>
          </p:cNvSpPr>
          <p:nvPr>
            <p:ph type="sldNum" sz="quarter" idx="12"/>
          </p:nvPr>
        </p:nvSpPr>
        <p:spPr/>
        <p:txBody>
          <a:bodyPr/>
          <a:lstStyle/>
          <a:p>
            <a:fld id="{D60A6685-DBF6-4C41-A0CC-AA9EA7A85A20}" type="slidenum">
              <a:rPr lang="en-US" smtClean="0"/>
              <a:pPr/>
              <a:t>10</a:t>
            </a:fld>
            <a:endParaRPr lang="en-US" dirty="0"/>
          </a:p>
        </p:txBody>
      </p:sp>
    </p:spTree>
    <p:extLst>
      <p:ext uri="{BB962C8B-B14F-4D97-AF65-F5344CB8AC3E}">
        <p14:creationId xmlns:p14="http://schemas.microsoft.com/office/powerpoint/2010/main" val="4056980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08BC-13A7-2841-965A-3A8175E23CDA}"/>
              </a:ext>
            </a:extLst>
          </p:cNvPr>
          <p:cNvSpPr>
            <a:spLocks noGrp="1"/>
          </p:cNvSpPr>
          <p:nvPr>
            <p:ph type="title"/>
          </p:nvPr>
        </p:nvSpPr>
        <p:spPr/>
        <p:txBody>
          <a:bodyPr/>
          <a:lstStyle/>
          <a:p>
            <a:r>
              <a:rPr lang="en-US" sz="3200" dirty="0" smtClean="0"/>
              <a:t>Two ways to Medicare</a:t>
            </a:r>
            <a:endParaRPr lang="en-US" sz="3200" dirty="0"/>
          </a:p>
        </p:txBody>
      </p:sp>
      <p:pic>
        <p:nvPicPr>
          <p:cNvPr id="7" name="Picture 6" title="2 Ways to get Medicare screen shot">
            <a:extLst>
              <a:ext uri="{FF2B5EF4-FFF2-40B4-BE49-F238E27FC236}">
                <a16:creationId xmlns:a16="http://schemas.microsoft.com/office/drawing/2014/main" id="{CB1101A3-863B-804B-9F11-8FF415ACEC63}"/>
              </a:ext>
            </a:extLst>
          </p:cNvPr>
          <p:cNvPicPr>
            <a:picLocks noChangeAspect="1"/>
          </p:cNvPicPr>
          <p:nvPr/>
        </p:nvPicPr>
        <p:blipFill>
          <a:blip r:embed="rId3"/>
          <a:stretch>
            <a:fillRect/>
          </a:stretch>
        </p:blipFill>
        <p:spPr>
          <a:xfrm>
            <a:off x="1311123" y="1923221"/>
            <a:ext cx="6521755" cy="3590515"/>
          </a:xfrm>
          <a:prstGeom prst="rect">
            <a:avLst/>
          </a:prstGeom>
        </p:spPr>
      </p:pic>
      <p:sp>
        <p:nvSpPr>
          <p:cNvPr id="4" name="Date Placeholder 3">
            <a:extLst>
              <a:ext uri="{FF2B5EF4-FFF2-40B4-BE49-F238E27FC236}">
                <a16:creationId xmlns:a16="http://schemas.microsoft.com/office/drawing/2014/main" id="{B0A005D2-4A7A-DF44-8B4A-8EF0385425C6}"/>
              </a:ext>
            </a:extLst>
          </p:cNvPr>
          <p:cNvSpPr>
            <a:spLocks noGrp="1"/>
          </p:cNvSpPr>
          <p:nvPr>
            <p:ph type="dt" sz="half" idx="10"/>
          </p:nvPr>
        </p:nvSpPr>
        <p:spPr/>
        <p:txBody>
          <a:bodyPr/>
          <a:lstStyle/>
          <a:p>
            <a:r>
              <a:rPr lang="en-US" dirty="0" smtClean="0"/>
              <a:t>September 2019</a:t>
            </a:r>
            <a:endParaRPr lang="en-US" dirty="0"/>
          </a:p>
        </p:txBody>
      </p:sp>
      <p:sp>
        <p:nvSpPr>
          <p:cNvPr id="5" name="Footer Placeholder 4">
            <a:extLst>
              <a:ext uri="{FF2B5EF4-FFF2-40B4-BE49-F238E27FC236}">
                <a16:creationId xmlns:a16="http://schemas.microsoft.com/office/drawing/2014/main" id="{9306853F-532D-404F-9DBD-727A29036B56}"/>
              </a:ext>
            </a:extLst>
          </p:cNvPr>
          <p:cNvSpPr>
            <a:spLocks noGrp="1"/>
          </p:cNvSpPr>
          <p:nvPr>
            <p:ph type="ftr" sz="quarter" idx="11"/>
          </p:nvPr>
        </p:nvSpPr>
        <p:spPr/>
        <p:txBody>
          <a:bodyPr/>
          <a:lstStyle/>
          <a:p>
            <a:r>
              <a:rPr lang="en-US" dirty="0" smtClean="0"/>
              <a:t>Getting Ready for OEP</a:t>
            </a:r>
            <a:endParaRPr lang="en-US" dirty="0"/>
          </a:p>
        </p:txBody>
      </p:sp>
      <p:sp>
        <p:nvSpPr>
          <p:cNvPr id="6" name="Slide Number Placeholder 5">
            <a:extLst>
              <a:ext uri="{FF2B5EF4-FFF2-40B4-BE49-F238E27FC236}">
                <a16:creationId xmlns:a16="http://schemas.microsoft.com/office/drawing/2014/main" id="{62F6E6C5-0209-004C-88B8-89BC12541D56}"/>
              </a:ext>
            </a:extLst>
          </p:cNvPr>
          <p:cNvSpPr>
            <a:spLocks noGrp="1"/>
          </p:cNvSpPr>
          <p:nvPr>
            <p:ph type="sldNum" sz="quarter" idx="12"/>
          </p:nvPr>
        </p:nvSpPr>
        <p:spPr/>
        <p:txBody>
          <a:bodyPr/>
          <a:lstStyle/>
          <a:p>
            <a:fld id="{D60A6685-DBF6-4C41-A0CC-AA9EA7A85A20}" type="slidenum">
              <a:rPr lang="en-US" smtClean="0"/>
              <a:pPr/>
              <a:t>11</a:t>
            </a:fld>
            <a:endParaRPr lang="en-US" dirty="0"/>
          </a:p>
        </p:txBody>
      </p:sp>
    </p:spTree>
    <p:extLst>
      <p:ext uri="{BB962C8B-B14F-4D97-AF65-F5344CB8AC3E}">
        <p14:creationId xmlns:p14="http://schemas.microsoft.com/office/powerpoint/2010/main" val="2842729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6E42-0166-D343-968D-4F6EBE0061DA}"/>
              </a:ext>
            </a:extLst>
          </p:cNvPr>
          <p:cNvSpPr>
            <a:spLocks noGrp="1"/>
          </p:cNvSpPr>
          <p:nvPr>
            <p:ph type="title"/>
          </p:nvPr>
        </p:nvSpPr>
        <p:spPr/>
        <p:txBody>
          <a:bodyPr/>
          <a:lstStyle/>
          <a:p>
            <a:r>
              <a:rPr lang="en-US" sz="3200" dirty="0" smtClean="0"/>
              <a:t>Benefits, tradeoffs, and costs for each coverage option</a:t>
            </a:r>
            <a:endParaRPr lang="en-US" sz="3200" dirty="0"/>
          </a:p>
        </p:txBody>
      </p:sp>
      <p:pic>
        <p:nvPicPr>
          <p:cNvPr id="3" name="Picture 2" title="Medicare coverage options screen shot">
            <a:extLst>
              <a:ext uri="{FF2B5EF4-FFF2-40B4-BE49-F238E27FC236}">
                <a16:creationId xmlns:a16="http://schemas.microsoft.com/office/drawing/2014/main" id="{96C5CA31-0609-984A-A766-480F077E759A}"/>
              </a:ext>
            </a:extLst>
          </p:cNvPr>
          <p:cNvPicPr>
            <a:picLocks noChangeAspect="1"/>
          </p:cNvPicPr>
          <p:nvPr/>
        </p:nvPicPr>
        <p:blipFill>
          <a:blip r:embed="rId3"/>
          <a:stretch>
            <a:fillRect/>
          </a:stretch>
        </p:blipFill>
        <p:spPr>
          <a:xfrm>
            <a:off x="2320575" y="1671108"/>
            <a:ext cx="4645046" cy="4329642"/>
          </a:xfrm>
          <a:prstGeom prst="rect">
            <a:avLst/>
          </a:prstGeom>
        </p:spPr>
      </p:pic>
      <p:sp>
        <p:nvSpPr>
          <p:cNvPr id="4" name="Date Placeholder 3">
            <a:extLst>
              <a:ext uri="{FF2B5EF4-FFF2-40B4-BE49-F238E27FC236}">
                <a16:creationId xmlns:a16="http://schemas.microsoft.com/office/drawing/2014/main" id="{8D0067A2-A3D9-E240-97E8-E594BD2FA29D}"/>
              </a:ext>
            </a:extLst>
          </p:cNvPr>
          <p:cNvSpPr>
            <a:spLocks noGrp="1"/>
          </p:cNvSpPr>
          <p:nvPr>
            <p:ph type="dt" sz="half" idx="10"/>
          </p:nvPr>
        </p:nvSpPr>
        <p:spPr/>
        <p:txBody>
          <a:bodyPr/>
          <a:lstStyle/>
          <a:p>
            <a:r>
              <a:rPr lang="en-US" dirty="0" smtClean="0"/>
              <a:t>September 2019</a:t>
            </a:r>
            <a:endParaRPr lang="en-US" dirty="0"/>
          </a:p>
        </p:txBody>
      </p:sp>
      <p:sp>
        <p:nvSpPr>
          <p:cNvPr id="5" name="Footer Placeholder 4">
            <a:extLst>
              <a:ext uri="{FF2B5EF4-FFF2-40B4-BE49-F238E27FC236}">
                <a16:creationId xmlns:a16="http://schemas.microsoft.com/office/drawing/2014/main" id="{739202D3-F651-6144-9D01-225155D84C55}"/>
              </a:ext>
            </a:extLst>
          </p:cNvPr>
          <p:cNvSpPr>
            <a:spLocks noGrp="1"/>
          </p:cNvSpPr>
          <p:nvPr>
            <p:ph type="ftr" sz="quarter" idx="11"/>
          </p:nvPr>
        </p:nvSpPr>
        <p:spPr/>
        <p:txBody>
          <a:bodyPr/>
          <a:lstStyle/>
          <a:p>
            <a:r>
              <a:rPr lang="en-US" dirty="0" smtClean="0"/>
              <a:t>Getting Ready for OEP</a:t>
            </a:r>
            <a:endParaRPr lang="en-US" dirty="0"/>
          </a:p>
        </p:txBody>
      </p:sp>
      <p:sp>
        <p:nvSpPr>
          <p:cNvPr id="6" name="Slide Number Placeholder 5">
            <a:extLst>
              <a:ext uri="{FF2B5EF4-FFF2-40B4-BE49-F238E27FC236}">
                <a16:creationId xmlns:a16="http://schemas.microsoft.com/office/drawing/2014/main" id="{AB8D6940-80D1-8B47-AE2E-9E40058FF20F}"/>
              </a:ext>
            </a:extLst>
          </p:cNvPr>
          <p:cNvSpPr>
            <a:spLocks noGrp="1"/>
          </p:cNvSpPr>
          <p:nvPr>
            <p:ph type="sldNum" sz="quarter" idx="12"/>
          </p:nvPr>
        </p:nvSpPr>
        <p:spPr/>
        <p:txBody>
          <a:bodyPr/>
          <a:lstStyle/>
          <a:p>
            <a:fld id="{D60A6685-DBF6-4C41-A0CC-AA9EA7A85A20}" type="slidenum">
              <a:rPr lang="en-US" smtClean="0"/>
              <a:pPr/>
              <a:t>12</a:t>
            </a:fld>
            <a:endParaRPr lang="en-US" dirty="0"/>
          </a:p>
        </p:txBody>
      </p:sp>
    </p:spTree>
    <p:extLst>
      <p:ext uri="{BB962C8B-B14F-4D97-AF65-F5344CB8AC3E}">
        <p14:creationId xmlns:p14="http://schemas.microsoft.com/office/powerpoint/2010/main" val="1985362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p:cNvSpPr>
            <a:spLocks noGrp="1"/>
          </p:cNvSpPr>
          <p:nvPr>
            <p:ph type="title"/>
          </p:nvPr>
        </p:nvSpPr>
        <p:spPr/>
        <p:txBody>
          <a:bodyPr/>
          <a:lstStyle/>
          <a:p>
            <a:r>
              <a:rPr lang="en-US" dirty="0" smtClean="0"/>
              <a:t>Add Prescription Drugs</a:t>
            </a:r>
            <a:endParaRPr lang="en-US" dirty="0"/>
          </a:p>
        </p:txBody>
      </p:sp>
      <p:pic>
        <p:nvPicPr>
          <p:cNvPr id="2" name="Picture 1" title="Add your prescription drugs screen shot"/>
          <p:cNvPicPr>
            <a:picLocks noChangeAspect="1"/>
          </p:cNvPicPr>
          <p:nvPr/>
        </p:nvPicPr>
        <p:blipFill>
          <a:blip r:embed="rId3"/>
          <a:stretch>
            <a:fillRect/>
          </a:stretch>
        </p:blipFill>
        <p:spPr>
          <a:xfrm>
            <a:off x="11035" y="8450"/>
            <a:ext cx="9121931" cy="4993057"/>
          </a:xfrm>
          <a:prstGeom prst="rect">
            <a:avLst/>
          </a:prstGeom>
        </p:spPr>
      </p:pic>
      <p:sp>
        <p:nvSpPr>
          <p:cNvPr id="3" name="Date Placeholder 2"/>
          <p:cNvSpPr>
            <a:spLocks noGrp="1"/>
          </p:cNvSpPr>
          <p:nvPr>
            <p:ph type="dt" sz="half" idx="10"/>
          </p:nvPr>
        </p:nvSpPr>
        <p:spPr/>
        <p:txBody>
          <a:bodyPr/>
          <a:lstStyle/>
          <a:p>
            <a:r>
              <a:rPr lang="en-US" dirty="0" smtClean="0"/>
              <a:t>September 2019</a:t>
            </a:r>
            <a:endParaRPr lang="en-US" dirty="0"/>
          </a:p>
        </p:txBody>
      </p:sp>
      <p:sp>
        <p:nvSpPr>
          <p:cNvPr id="4" name="Footer Placeholder 3"/>
          <p:cNvSpPr>
            <a:spLocks noGrp="1"/>
          </p:cNvSpPr>
          <p:nvPr>
            <p:ph type="ftr" sz="quarter" idx="11"/>
          </p:nvPr>
        </p:nvSpPr>
        <p:spPr/>
        <p:txBody>
          <a:bodyPr/>
          <a:lstStyle/>
          <a:p>
            <a:r>
              <a:rPr lang="en-US" dirty="0" smtClean="0"/>
              <a:t>Getting Ready for OEP</a:t>
            </a:r>
            <a:endParaRPr lang="en-US" dirty="0"/>
          </a:p>
        </p:txBody>
      </p:sp>
      <p:sp>
        <p:nvSpPr>
          <p:cNvPr id="5" name="Slide Number Placeholder 4"/>
          <p:cNvSpPr>
            <a:spLocks noGrp="1"/>
          </p:cNvSpPr>
          <p:nvPr>
            <p:ph type="sldNum" sz="quarter" idx="12"/>
          </p:nvPr>
        </p:nvSpPr>
        <p:spPr/>
        <p:txBody>
          <a:bodyPr/>
          <a:lstStyle/>
          <a:p>
            <a:fld id="{D754DD41-D82A-41A2-8490-DA53712F3449}" type="slidenum">
              <a:rPr lang="en-US" smtClean="0"/>
              <a:pPr/>
              <a:t>13</a:t>
            </a:fld>
            <a:endParaRPr lang="en-US" dirty="0"/>
          </a:p>
        </p:txBody>
      </p:sp>
    </p:spTree>
    <p:extLst>
      <p:ext uri="{BB962C8B-B14F-4D97-AF65-F5344CB8AC3E}">
        <p14:creationId xmlns:p14="http://schemas.microsoft.com/office/powerpoint/2010/main" val="1417689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Key Points</a:t>
            </a:r>
            <a:endParaRPr lang="en-US" sz="3200" dirty="0"/>
          </a:p>
        </p:txBody>
      </p:sp>
      <p:sp>
        <p:nvSpPr>
          <p:cNvPr id="3" name="Content Placeholder 2"/>
          <p:cNvSpPr>
            <a:spLocks noGrp="1"/>
          </p:cNvSpPr>
          <p:nvPr>
            <p:ph idx="1"/>
          </p:nvPr>
        </p:nvSpPr>
        <p:spPr>
          <a:xfrm>
            <a:off x="513184" y="1122947"/>
            <a:ext cx="8002166" cy="5054016"/>
          </a:xfrm>
        </p:spPr>
        <p:txBody>
          <a:bodyPr/>
          <a:lstStyle/>
          <a:p>
            <a:pPr marL="168275" indent="-168275"/>
            <a:r>
              <a:rPr lang="en-US" sz="2600" dirty="0" smtClean="0"/>
              <a:t>2019 Plan Data is still available for people gaining Medicare entitlement or with a SEP to make a change in 2019.</a:t>
            </a:r>
          </a:p>
          <a:p>
            <a:pPr marL="168275" indent="-168275"/>
            <a:r>
              <a:rPr lang="en-US" sz="2600" dirty="0" smtClean="0"/>
              <a:t>2020 Plans will only be available through the new Medicare Plan Finder</a:t>
            </a:r>
          </a:p>
          <a:p>
            <a:pPr marL="168275" indent="-168275"/>
            <a:r>
              <a:rPr lang="en-US" sz="2600" dirty="0" smtClean="0"/>
              <a:t>You get the best experience if you log in with your MyMedicare.gov username and password</a:t>
            </a:r>
          </a:p>
          <a:p>
            <a:pPr marL="168275" indent="-168275"/>
            <a:r>
              <a:rPr lang="en-US" sz="2600" dirty="0" smtClean="0"/>
              <a:t>Some of the changes in the new Medicare Plan Finder:</a:t>
            </a:r>
          </a:p>
          <a:p>
            <a:pPr marL="288925" lvl="1" indent="-122238"/>
            <a:r>
              <a:rPr lang="en-US" sz="1800" dirty="0" smtClean="0"/>
              <a:t>Overall look and feel is more modern and personalized</a:t>
            </a:r>
          </a:p>
          <a:p>
            <a:pPr marL="288925" lvl="1" indent="-122238"/>
            <a:r>
              <a:rPr lang="en-US" sz="1800" dirty="0" smtClean="0"/>
              <a:t>Optimized for mobile devices</a:t>
            </a:r>
          </a:p>
          <a:p>
            <a:pPr marL="288925" lvl="1" indent="-122238"/>
            <a:r>
              <a:rPr lang="en-US" sz="1800" dirty="0" smtClean="0"/>
              <a:t>When logged in, the prescriptions you’ve filled through Medicare are shown to start your drug list</a:t>
            </a:r>
          </a:p>
          <a:p>
            <a:pPr marL="288925" lvl="1" indent="-122238"/>
            <a:r>
              <a:rPr lang="en-US" sz="1800" dirty="0" smtClean="0"/>
              <a:t>You must be logged in to save your drug list </a:t>
            </a:r>
          </a:p>
          <a:p>
            <a:pPr marL="288925" lvl="1" indent="-122238"/>
            <a:r>
              <a:rPr lang="en-US" sz="1800" dirty="0" smtClean="0"/>
              <a:t>Now you can price up to 40 drugs (vs. 25 before)</a:t>
            </a:r>
          </a:p>
          <a:p>
            <a:pPr marL="288925" lvl="1" indent="-122238"/>
            <a:r>
              <a:rPr lang="en-US" sz="1800" dirty="0" smtClean="0"/>
              <a:t>Live chat help is available from 1-800-Medicare </a:t>
            </a:r>
          </a:p>
          <a:p>
            <a:pPr lvl="1"/>
            <a:endParaRPr lang="en-US" dirty="0"/>
          </a:p>
        </p:txBody>
      </p:sp>
      <p:sp>
        <p:nvSpPr>
          <p:cNvPr id="4" name="Date Placeholder 3"/>
          <p:cNvSpPr>
            <a:spLocks noGrp="1"/>
          </p:cNvSpPr>
          <p:nvPr>
            <p:ph type="dt" sz="half" idx="10"/>
          </p:nvPr>
        </p:nvSpPr>
        <p:spPr>
          <a:xfrm>
            <a:off x="628650" y="6449665"/>
            <a:ext cx="2057400" cy="365125"/>
          </a:xfrm>
        </p:spPr>
        <p:txBody>
          <a:bodyPr/>
          <a:lstStyle/>
          <a:p>
            <a:r>
              <a:rPr lang="en-US" dirty="0" smtClean="0"/>
              <a:t>September 2019</a:t>
            </a:r>
            <a:endParaRPr lang="en-US" dirty="0"/>
          </a:p>
        </p:txBody>
      </p:sp>
      <p:sp>
        <p:nvSpPr>
          <p:cNvPr id="5" name="Footer Placeholder 4"/>
          <p:cNvSpPr>
            <a:spLocks noGrp="1"/>
          </p:cNvSpPr>
          <p:nvPr>
            <p:ph type="ftr" sz="quarter" idx="11"/>
          </p:nvPr>
        </p:nvSpPr>
        <p:spPr>
          <a:xfrm>
            <a:off x="3028950" y="6449665"/>
            <a:ext cx="3086100" cy="365125"/>
          </a:xfrm>
        </p:spPr>
        <p:txBody>
          <a:bodyPr/>
          <a:lstStyle/>
          <a:p>
            <a:r>
              <a:rPr lang="en-US" dirty="0" smtClean="0"/>
              <a:t>Getting Ready for OEP</a:t>
            </a:r>
            <a:endParaRPr lang="en-US" dirty="0"/>
          </a:p>
        </p:txBody>
      </p:sp>
      <p:sp>
        <p:nvSpPr>
          <p:cNvPr id="6" name="Slide Number Placeholder 5"/>
          <p:cNvSpPr>
            <a:spLocks noGrp="1"/>
          </p:cNvSpPr>
          <p:nvPr>
            <p:ph type="sldNum" sz="quarter" idx="12"/>
          </p:nvPr>
        </p:nvSpPr>
        <p:spPr>
          <a:xfrm>
            <a:off x="6457950" y="6449665"/>
            <a:ext cx="2057400" cy="365125"/>
          </a:xfrm>
        </p:spPr>
        <p:txBody>
          <a:bodyPr/>
          <a:lstStyle/>
          <a:p>
            <a:fld id="{D60A6685-DBF6-4C41-A0CC-AA9EA7A85A20}" type="slidenum">
              <a:rPr lang="en-US" smtClean="0"/>
              <a:pPr/>
              <a:t>14</a:t>
            </a:fld>
            <a:endParaRPr lang="en-US" dirty="0"/>
          </a:p>
        </p:txBody>
      </p:sp>
    </p:spTree>
    <p:extLst>
      <p:ext uri="{BB962C8B-B14F-4D97-AF65-F5344CB8AC3E}">
        <p14:creationId xmlns:p14="http://schemas.microsoft.com/office/powerpoint/2010/main" val="2645154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to get more information</a:t>
            </a:r>
            <a:endParaRPr lang="en-US" sz="3200" dirty="0"/>
          </a:p>
        </p:txBody>
      </p:sp>
      <p:sp>
        <p:nvSpPr>
          <p:cNvPr id="3" name="Content Placeholder 2"/>
          <p:cNvSpPr>
            <a:spLocks noGrp="1"/>
          </p:cNvSpPr>
          <p:nvPr>
            <p:ph idx="1"/>
          </p:nvPr>
        </p:nvSpPr>
        <p:spPr/>
        <p:txBody>
          <a:bodyPr/>
          <a:lstStyle/>
          <a:p>
            <a:pPr marL="233363" indent="-233363"/>
            <a:r>
              <a:rPr lang="en-US" sz="3200" dirty="0" smtClean="0"/>
              <a:t>Informational materials are available on the NTP website at: </a:t>
            </a:r>
            <a:r>
              <a:rPr lang="en-US" sz="3200" dirty="0" smtClean="0">
                <a:hlinkClick r:id="rId3"/>
              </a:rPr>
              <a:t>CMSnationaltrainingprogram.cms.gov/?q=</a:t>
            </a:r>
            <a:r>
              <a:rPr lang="en-US" sz="3200" dirty="0" smtClean="0">
                <a:hlinkClick r:id="rId3"/>
              </a:rPr>
              <a:t>spotlight&amp;nid</a:t>
            </a:r>
            <a:r>
              <a:rPr lang="en-US" sz="3200" dirty="0" smtClean="0">
                <a:hlinkClick r:id="rId3"/>
              </a:rPr>
              <a:t>=197</a:t>
            </a:r>
            <a:endParaRPr lang="en-US" sz="3200" dirty="0" smtClean="0"/>
          </a:p>
          <a:p>
            <a:pPr marL="457200" lvl="1" indent="-168275"/>
            <a:r>
              <a:rPr lang="en-US" sz="3000" dirty="0" smtClean="0"/>
              <a:t>Included are:</a:t>
            </a:r>
          </a:p>
          <a:p>
            <a:pPr marL="625475" lvl="2" indent="-168275"/>
            <a:r>
              <a:rPr lang="en-US" sz="2800" dirty="0" smtClean="0"/>
              <a:t>Recordings of prior webinars (August 16 and September 5)</a:t>
            </a:r>
          </a:p>
          <a:p>
            <a:pPr marL="569913" lvl="2" indent="-112713"/>
            <a:r>
              <a:rPr lang="en-US" sz="2800" dirty="0" smtClean="0"/>
              <a:t> A new “Top Ten Questions” document</a:t>
            </a:r>
          </a:p>
          <a:p>
            <a:pPr marL="569913" lvl="2" indent="-112713"/>
            <a:r>
              <a:rPr lang="en-US" sz="2800" dirty="0" smtClean="0"/>
              <a:t> A handy infographic</a:t>
            </a:r>
          </a:p>
          <a:p>
            <a:pPr marL="233363" indent="-233363"/>
            <a:r>
              <a:rPr lang="en-US" sz="3200" dirty="0" smtClean="0"/>
              <a:t>Another webinar on the new Plan Finder is planned on October 9</a:t>
            </a:r>
          </a:p>
          <a:p>
            <a:pPr lvl="2"/>
            <a:endParaRPr lang="en-US" dirty="0"/>
          </a:p>
        </p:txBody>
      </p:sp>
      <p:sp>
        <p:nvSpPr>
          <p:cNvPr id="4" name="Date Placeholder 3"/>
          <p:cNvSpPr>
            <a:spLocks noGrp="1"/>
          </p:cNvSpPr>
          <p:nvPr>
            <p:ph type="dt" sz="half" idx="10"/>
          </p:nvPr>
        </p:nvSpPr>
        <p:spPr/>
        <p:txBody>
          <a:bodyPr/>
          <a:lstStyle/>
          <a:p>
            <a:r>
              <a:rPr lang="en-US" dirty="0" smtClean="0"/>
              <a:t>September 2019</a:t>
            </a:r>
            <a:endParaRPr lang="en-US" dirty="0"/>
          </a:p>
        </p:txBody>
      </p:sp>
      <p:sp>
        <p:nvSpPr>
          <p:cNvPr id="5" name="Footer Placeholder 4"/>
          <p:cNvSpPr>
            <a:spLocks noGrp="1"/>
          </p:cNvSpPr>
          <p:nvPr>
            <p:ph type="ftr" sz="quarter" idx="11"/>
          </p:nvPr>
        </p:nvSpPr>
        <p:spPr/>
        <p:txBody>
          <a:bodyPr/>
          <a:lstStyle/>
          <a:p>
            <a:r>
              <a:rPr lang="en-US" dirty="0" smtClean="0"/>
              <a:t>Getting Ready for OEP</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pPr/>
              <a:t>15</a:t>
            </a:fld>
            <a:endParaRPr lang="en-US" dirty="0"/>
          </a:p>
        </p:txBody>
      </p:sp>
    </p:spTree>
    <p:extLst>
      <p:ext uri="{BB962C8B-B14F-4D97-AF65-F5344CB8AC3E}">
        <p14:creationId xmlns:p14="http://schemas.microsoft.com/office/powerpoint/2010/main" val="3891940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p:txBody>
          <a:bodyPr/>
          <a:lstStyle/>
          <a:p>
            <a:r>
              <a:rPr lang="en-US" sz="3200" dirty="0" smtClean="0"/>
              <a:t>Audience Segmentation – Medicare.gov</a:t>
            </a:r>
            <a:endParaRPr lang="en-US" sz="3200" dirty="0"/>
          </a:p>
        </p:txBody>
      </p:sp>
      <p:sp>
        <p:nvSpPr>
          <p:cNvPr id="71" name="Google Shape;71;p14"/>
          <p:cNvSpPr txBox="1">
            <a:spLocks noGrp="1"/>
          </p:cNvSpPr>
          <p:nvPr>
            <p:ph idx="1"/>
          </p:nvPr>
        </p:nvSpPr>
        <p:spPr/>
        <p:txBody>
          <a:bodyPr/>
          <a:lstStyle/>
          <a:p>
            <a:pPr marL="233363" indent="-233363">
              <a:spcBef>
                <a:spcPts val="600"/>
              </a:spcBef>
            </a:pPr>
            <a:r>
              <a:rPr lang="en-US" sz="3200" dirty="0" smtClean="0"/>
              <a:t>Our starting point for testing the tools and strategies we have for providing more personalized experiences</a:t>
            </a:r>
          </a:p>
          <a:p>
            <a:pPr marL="233363" indent="-233363">
              <a:spcBef>
                <a:spcPts val="600"/>
              </a:spcBef>
            </a:pPr>
            <a:r>
              <a:rPr lang="en-US" sz="3200" dirty="0" smtClean="0"/>
              <a:t>Privacy policy to protect users </a:t>
            </a:r>
          </a:p>
          <a:p>
            <a:pPr marL="233363" indent="-233363">
              <a:spcBef>
                <a:spcPts val="600"/>
              </a:spcBef>
            </a:pPr>
            <a:r>
              <a:rPr lang="en-US" sz="3200" dirty="0" smtClean="0"/>
              <a:t>Implementing with Open Enrollment</a:t>
            </a:r>
          </a:p>
          <a:p>
            <a:pPr marL="233363" indent="-233363">
              <a:spcBef>
                <a:spcPts val="600"/>
              </a:spcBef>
            </a:pPr>
            <a:r>
              <a:rPr lang="en-US" sz="3200" dirty="0" smtClean="0"/>
              <a:t>Targeted user groups</a:t>
            </a:r>
          </a:p>
          <a:p>
            <a:pPr marL="457200" lvl="1" indent="-223838">
              <a:spcBef>
                <a:spcPts val="600"/>
              </a:spcBef>
            </a:pPr>
            <a:r>
              <a:rPr lang="en-US" sz="3200" dirty="0" smtClean="0"/>
              <a:t>Beneficiary</a:t>
            </a:r>
          </a:p>
          <a:p>
            <a:pPr marL="457200" lvl="1" indent="-223838">
              <a:spcBef>
                <a:spcPts val="600"/>
              </a:spcBef>
            </a:pPr>
            <a:r>
              <a:rPr lang="en-US" sz="3200" dirty="0" smtClean="0"/>
              <a:t>Coming of Ager</a:t>
            </a:r>
          </a:p>
          <a:p>
            <a:pPr marL="457200" lvl="1" indent="-223838">
              <a:spcBef>
                <a:spcPts val="600"/>
              </a:spcBef>
            </a:pPr>
            <a:r>
              <a:rPr lang="en-US" sz="3200" dirty="0" smtClean="0"/>
              <a:t>Caregivers</a:t>
            </a:r>
          </a:p>
          <a:p>
            <a:pPr lvl="1"/>
            <a:endParaRPr lang="en-US" dirty="0"/>
          </a:p>
        </p:txBody>
      </p:sp>
      <p:sp>
        <p:nvSpPr>
          <p:cNvPr id="3" name="Date Placeholder 2"/>
          <p:cNvSpPr>
            <a:spLocks noGrp="1"/>
          </p:cNvSpPr>
          <p:nvPr>
            <p:ph type="dt" sz="half" idx="10"/>
          </p:nvPr>
        </p:nvSpPr>
        <p:spPr/>
        <p:txBody>
          <a:bodyPr/>
          <a:lstStyle/>
          <a:p>
            <a:r>
              <a:rPr lang="en-US" dirty="0" smtClean="0"/>
              <a:t>September 2019</a:t>
            </a:r>
            <a:endParaRPr lang="en-US" dirty="0"/>
          </a:p>
        </p:txBody>
      </p:sp>
      <p:sp>
        <p:nvSpPr>
          <p:cNvPr id="2" name="Footer Placeholder 1"/>
          <p:cNvSpPr>
            <a:spLocks noGrp="1"/>
          </p:cNvSpPr>
          <p:nvPr>
            <p:ph type="ftr" sz="quarter" idx="11"/>
          </p:nvPr>
        </p:nvSpPr>
        <p:spPr/>
        <p:txBody>
          <a:bodyPr/>
          <a:lstStyle/>
          <a:p>
            <a:r>
              <a:rPr lang="en-US" dirty="0" smtClean="0"/>
              <a:t>Getting Ready for OEP</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pPr/>
              <a:t>2</a:t>
            </a:fld>
            <a:endParaRPr lang="en-US" dirty="0"/>
          </a:p>
        </p:txBody>
      </p:sp>
    </p:spTree>
    <p:extLst>
      <p:ext uri="{BB962C8B-B14F-4D97-AF65-F5344CB8AC3E}">
        <p14:creationId xmlns:p14="http://schemas.microsoft.com/office/powerpoint/2010/main" val="346400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Preview Period: Oct 1 – Oct 14</a:t>
            </a:r>
            <a:endParaRPr lang="en-US" sz="3200" dirty="0"/>
          </a:p>
        </p:txBody>
      </p:sp>
      <p:grpSp>
        <p:nvGrpSpPr>
          <p:cNvPr id="20" name="Group 19" title="Current Experience Screen shot and language"/>
          <p:cNvGrpSpPr/>
          <p:nvPr/>
        </p:nvGrpSpPr>
        <p:grpSpPr>
          <a:xfrm>
            <a:off x="194463" y="2287064"/>
            <a:ext cx="2743200" cy="2711089"/>
            <a:chOff x="194463" y="2287064"/>
            <a:chExt cx="2743200" cy="2711089"/>
          </a:xfrm>
        </p:grpSpPr>
        <p:pic>
          <p:nvPicPr>
            <p:cNvPr id="6" name="Picture 5" title="Current Experience Screen shot and langu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63" y="2621824"/>
              <a:ext cx="2743200" cy="2376329"/>
            </a:xfrm>
            <a:prstGeom prst="rect">
              <a:avLst/>
            </a:prstGeom>
          </p:spPr>
        </p:pic>
        <p:sp>
          <p:nvSpPr>
            <p:cNvPr id="7" name="TextBox 6"/>
            <p:cNvSpPr txBox="1"/>
            <p:nvPr/>
          </p:nvSpPr>
          <p:spPr>
            <a:xfrm>
              <a:off x="194463" y="2287064"/>
              <a:ext cx="2581541" cy="323165"/>
            </a:xfrm>
            <a:prstGeom prst="rect">
              <a:avLst/>
            </a:prstGeom>
            <a:noFill/>
          </p:spPr>
          <p:txBody>
            <a:bodyPr wrap="none" rtlCol="0">
              <a:spAutoFit/>
            </a:bodyPr>
            <a:lstStyle/>
            <a:p>
              <a:r>
                <a:rPr lang="en-US" sz="1500" dirty="0"/>
                <a:t>Current Experience (“Control”)</a:t>
              </a:r>
            </a:p>
          </p:txBody>
        </p:sp>
      </p:grpSp>
      <p:grpSp>
        <p:nvGrpSpPr>
          <p:cNvPr id="18" name="Group 17" title="Coming of Agers Screen shot and language"/>
          <p:cNvGrpSpPr/>
          <p:nvPr/>
        </p:nvGrpSpPr>
        <p:grpSpPr>
          <a:xfrm>
            <a:off x="3108951" y="2298620"/>
            <a:ext cx="2743200" cy="2699534"/>
            <a:chOff x="3108951" y="2298620"/>
            <a:chExt cx="2743200" cy="2699534"/>
          </a:xfrm>
        </p:grpSpPr>
        <p:pic>
          <p:nvPicPr>
            <p:cNvPr id="8" name="Picture 7" title="Coming of Agers Screen shot and langu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951" y="2624231"/>
              <a:ext cx="2743200" cy="2373923"/>
            </a:xfrm>
            <a:prstGeom prst="rect">
              <a:avLst/>
            </a:prstGeom>
          </p:spPr>
        </p:pic>
        <p:sp>
          <p:nvSpPr>
            <p:cNvPr id="9" name="TextBox 8"/>
            <p:cNvSpPr txBox="1"/>
            <p:nvPr/>
          </p:nvSpPr>
          <p:spPr>
            <a:xfrm>
              <a:off x="3108951" y="2298620"/>
              <a:ext cx="1458989" cy="323165"/>
            </a:xfrm>
            <a:prstGeom prst="rect">
              <a:avLst/>
            </a:prstGeom>
            <a:noFill/>
          </p:spPr>
          <p:txBody>
            <a:bodyPr wrap="none" rtlCol="0">
              <a:spAutoFit/>
            </a:bodyPr>
            <a:lstStyle/>
            <a:p>
              <a:r>
                <a:rPr lang="en-US" sz="1500" dirty="0"/>
                <a:t>Coming of Agers</a:t>
              </a:r>
            </a:p>
          </p:txBody>
        </p:sp>
      </p:grpSp>
      <p:grpSp>
        <p:nvGrpSpPr>
          <p:cNvPr id="17" name="Group 16" title="Beneficiaries Screen shot and language"/>
          <p:cNvGrpSpPr/>
          <p:nvPr/>
        </p:nvGrpSpPr>
        <p:grpSpPr>
          <a:xfrm>
            <a:off x="6023439" y="2298620"/>
            <a:ext cx="2743200" cy="2701937"/>
            <a:chOff x="6023439" y="2298620"/>
            <a:chExt cx="2743200" cy="2701937"/>
          </a:xfrm>
        </p:grpSpPr>
        <p:pic>
          <p:nvPicPr>
            <p:cNvPr id="10" name="Picture 9" title="Beneficiaries Screen shot and langu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439" y="2624229"/>
              <a:ext cx="2743200" cy="2376328"/>
            </a:xfrm>
            <a:prstGeom prst="rect">
              <a:avLst/>
            </a:prstGeom>
          </p:spPr>
        </p:pic>
        <p:sp>
          <p:nvSpPr>
            <p:cNvPr id="11" name="TextBox 10"/>
            <p:cNvSpPr txBox="1"/>
            <p:nvPr/>
          </p:nvSpPr>
          <p:spPr>
            <a:xfrm>
              <a:off x="6023440" y="2298620"/>
              <a:ext cx="1186479" cy="323165"/>
            </a:xfrm>
            <a:prstGeom prst="rect">
              <a:avLst/>
            </a:prstGeom>
            <a:noFill/>
          </p:spPr>
          <p:txBody>
            <a:bodyPr wrap="none" rtlCol="0">
              <a:spAutoFit/>
            </a:bodyPr>
            <a:lstStyle/>
            <a:p>
              <a:r>
                <a:rPr lang="en-US" sz="1500" dirty="0"/>
                <a:t>Beneficiaries</a:t>
              </a:r>
            </a:p>
          </p:txBody>
        </p:sp>
      </p:grpSp>
      <p:sp>
        <p:nvSpPr>
          <p:cNvPr id="4" name="Date Placeholder 3"/>
          <p:cNvSpPr>
            <a:spLocks noGrp="1"/>
          </p:cNvSpPr>
          <p:nvPr>
            <p:ph type="dt" sz="half" idx="10"/>
          </p:nvPr>
        </p:nvSpPr>
        <p:spPr/>
        <p:txBody>
          <a:bodyPr/>
          <a:lstStyle/>
          <a:p>
            <a:r>
              <a:rPr lang="en-US" dirty="0" smtClean="0"/>
              <a:t>September 2019</a:t>
            </a:r>
            <a:endParaRPr lang="en-US" dirty="0"/>
          </a:p>
        </p:txBody>
      </p:sp>
      <p:sp>
        <p:nvSpPr>
          <p:cNvPr id="5" name="Footer Placeholder 4"/>
          <p:cNvSpPr>
            <a:spLocks noGrp="1"/>
          </p:cNvSpPr>
          <p:nvPr>
            <p:ph type="ftr" sz="quarter" idx="11"/>
          </p:nvPr>
        </p:nvSpPr>
        <p:spPr/>
        <p:txBody>
          <a:bodyPr/>
          <a:lstStyle/>
          <a:p>
            <a:r>
              <a:rPr lang="en-US" dirty="0" smtClean="0"/>
              <a:t>Getting Ready for OEP</a:t>
            </a:r>
            <a:endParaRPr lang="en-US" dirty="0"/>
          </a:p>
        </p:txBody>
      </p:sp>
      <p:sp>
        <p:nvSpPr>
          <p:cNvPr id="12" name="Slide Number Placeholder 11"/>
          <p:cNvSpPr>
            <a:spLocks noGrp="1"/>
          </p:cNvSpPr>
          <p:nvPr>
            <p:ph type="sldNum" sz="quarter" idx="12"/>
          </p:nvPr>
        </p:nvSpPr>
        <p:spPr/>
        <p:txBody>
          <a:bodyPr/>
          <a:lstStyle/>
          <a:p>
            <a:fld id="{D60A6685-DBF6-4C41-A0CC-AA9EA7A85A20}" type="slidenum">
              <a:rPr lang="en-US" smtClean="0"/>
              <a:pPr/>
              <a:t>3</a:t>
            </a:fld>
            <a:endParaRPr lang="en-US" dirty="0"/>
          </a:p>
        </p:txBody>
      </p:sp>
    </p:spTree>
    <p:extLst>
      <p:ext uri="{BB962C8B-B14F-4D97-AF65-F5344CB8AC3E}">
        <p14:creationId xmlns:p14="http://schemas.microsoft.com/office/powerpoint/2010/main" val="104430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Open Enrollment: Oct 15 – Nov 30</a:t>
            </a:r>
            <a:endParaRPr lang="en-US" sz="3200" dirty="0"/>
          </a:p>
        </p:txBody>
      </p:sp>
      <p:sp>
        <p:nvSpPr>
          <p:cNvPr id="7" name="TextBox 6"/>
          <p:cNvSpPr txBox="1"/>
          <p:nvPr/>
        </p:nvSpPr>
        <p:spPr>
          <a:xfrm>
            <a:off x="235489" y="2128491"/>
            <a:ext cx="2581541" cy="323165"/>
          </a:xfrm>
          <a:prstGeom prst="rect">
            <a:avLst/>
          </a:prstGeom>
          <a:noFill/>
        </p:spPr>
        <p:txBody>
          <a:bodyPr wrap="none" rtlCol="0">
            <a:spAutoFit/>
          </a:bodyPr>
          <a:lstStyle/>
          <a:p>
            <a:r>
              <a:rPr lang="en-US" sz="1500" dirty="0"/>
              <a:t>Current Experience (“Control”)</a:t>
            </a:r>
          </a:p>
        </p:txBody>
      </p:sp>
      <p:pic>
        <p:nvPicPr>
          <p:cNvPr id="3" name="Picture 2" title="What's Covered and Need a procedure ic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89" y="2512735"/>
            <a:ext cx="2743200" cy="2398563"/>
          </a:xfrm>
          <a:prstGeom prst="rect">
            <a:avLst/>
          </a:prstGeom>
        </p:spPr>
      </p:pic>
      <p:sp>
        <p:nvSpPr>
          <p:cNvPr id="9" name="TextBox 8"/>
          <p:cNvSpPr txBox="1"/>
          <p:nvPr/>
        </p:nvSpPr>
        <p:spPr>
          <a:xfrm>
            <a:off x="3149978" y="2140047"/>
            <a:ext cx="1458989" cy="323165"/>
          </a:xfrm>
          <a:prstGeom prst="rect">
            <a:avLst/>
          </a:prstGeom>
          <a:noFill/>
        </p:spPr>
        <p:txBody>
          <a:bodyPr wrap="none" rtlCol="0">
            <a:spAutoFit/>
          </a:bodyPr>
          <a:lstStyle/>
          <a:p>
            <a:r>
              <a:rPr lang="en-US" sz="1500" dirty="0"/>
              <a:t>Coming of Agers</a:t>
            </a:r>
          </a:p>
        </p:txBody>
      </p:sp>
      <p:pic>
        <p:nvPicPr>
          <p:cNvPr id="4" name="Picture 3" title="Coming of Agers Screen Shot and langu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977" y="2497618"/>
            <a:ext cx="2743200" cy="2398563"/>
          </a:xfrm>
          <a:prstGeom prst="rect">
            <a:avLst/>
          </a:prstGeom>
        </p:spPr>
      </p:pic>
      <p:sp>
        <p:nvSpPr>
          <p:cNvPr id="11" name="TextBox 10"/>
          <p:cNvSpPr txBox="1"/>
          <p:nvPr/>
        </p:nvSpPr>
        <p:spPr>
          <a:xfrm>
            <a:off x="6064466" y="2140047"/>
            <a:ext cx="1186479" cy="323165"/>
          </a:xfrm>
          <a:prstGeom prst="rect">
            <a:avLst/>
          </a:prstGeom>
          <a:noFill/>
        </p:spPr>
        <p:txBody>
          <a:bodyPr wrap="none" rtlCol="0">
            <a:spAutoFit/>
          </a:bodyPr>
          <a:lstStyle/>
          <a:p>
            <a:r>
              <a:rPr lang="en-US" sz="1500" dirty="0"/>
              <a:t>Beneficiaries</a:t>
            </a:r>
          </a:p>
        </p:txBody>
      </p:sp>
      <p:pic>
        <p:nvPicPr>
          <p:cNvPr id="5" name="Picture 4" title="Beneficiaries Screen Shot and langu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9125" y="2488937"/>
            <a:ext cx="2743200" cy="2398563"/>
          </a:xfrm>
          <a:prstGeom prst="rect">
            <a:avLst/>
          </a:prstGeom>
        </p:spPr>
      </p:pic>
      <p:sp>
        <p:nvSpPr>
          <p:cNvPr id="12" name="TextBox 11"/>
          <p:cNvSpPr txBox="1"/>
          <p:nvPr/>
        </p:nvSpPr>
        <p:spPr>
          <a:xfrm>
            <a:off x="270439" y="5003425"/>
            <a:ext cx="4701611" cy="553998"/>
          </a:xfrm>
          <a:prstGeom prst="rect">
            <a:avLst/>
          </a:prstGeom>
          <a:noFill/>
        </p:spPr>
        <p:txBody>
          <a:bodyPr wrap="square" rtlCol="0">
            <a:spAutoFit/>
          </a:bodyPr>
          <a:lstStyle/>
          <a:p>
            <a:r>
              <a:rPr lang="en-US" sz="1500" dirty="0"/>
              <a:t>Note: From 11/21-11/30, the last two CTA cards on all 3 versions  will change to </a:t>
            </a:r>
          </a:p>
        </p:txBody>
      </p:sp>
      <p:pic>
        <p:nvPicPr>
          <p:cNvPr id="13" name="Picture 12" title="red square"/>
          <p:cNvPicPr>
            <a:picLocks noChangeAspect="1"/>
          </p:cNvPicPr>
          <p:nvPr/>
        </p:nvPicPr>
        <p:blipFill rotWithShape="1">
          <a:blip r:embed="rId6" cstate="print">
            <a:extLst>
              <a:ext uri="{28A0092B-C50C-407E-A947-70E740481C1C}">
                <a14:useLocalDpi xmlns:a14="http://schemas.microsoft.com/office/drawing/2010/main" val="0"/>
              </a:ext>
            </a:extLst>
          </a:blip>
          <a:srcRect l="49165" t="70042"/>
          <a:stretch/>
        </p:blipFill>
        <p:spPr>
          <a:xfrm>
            <a:off x="4775611" y="5170218"/>
            <a:ext cx="2577710" cy="1326688"/>
          </a:xfrm>
          <a:prstGeom prst="rect">
            <a:avLst/>
          </a:prstGeom>
        </p:spPr>
      </p:pic>
      <p:sp>
        <p:nvSpPr>
          <p:cNvPr id="8" name="Date Placeholder 7"/>
          <p:cNvSpPr>
            <a:spLocks noGrp="1"/>
          </p:cNvSpPr>
          <p:nvPr>
            <p:ph type="dt" sz="half" idx="10"/>
          </p:nvPr>
        </p:nvSpPr>
        <p:spPr/>
        <p:txBody>
          <a:bodyPr/>
          <a:lstStyle/>
          <a:p>
            <a:r>
              <a:rPr lang="en-US" dirty="0" smtClean="0"/>
              <a:t>September 2019</a:t>
            </a:r>
            <a:endParaRPr lang="en-US" dirty="0"/>
          </a:p>
        </p:txBody>
      </p:sp>
      <p:sp>
        <p:nvSpPr>
          <p:cNvPr id="10" name="Footer Placeholder 9"/>
          <p:cNvSpPr>
            <a:spLocks noGrp="1"/>
          </p:cNvSpPr>
          <p:nvPr>
            <p:ph type="ftr" sz="quarter" idx="11"/>
          </p:nvPr>
        </p:nvSpPr>
        <p:spPr/>
        <p:txBody>
          <a:bodyPr/>
          <a:lstStyle/>
          <a:p>
            <a:r>
              <a:rPr lang="en-US" dirty="0" smtClean="0"/>
              <a:t>Getting Ready for OEP</a:t>
            </a:r>
            <a:endParaRPr lang="en-US" dirty="0"/>
          </a:p>
        </p:txBody>
      </p:sp>
      <p:sp>
        <p:nvSpPr>
          <p:cNvPr id="14" name="Slide Number Placeholder 13"/>
          <p:cNvSpPr>
            <a:spLocks noGrp="1"/>
          </p:cNvSpPr>
          <p:nvPr>
            <p:ph type="sldNum" sz="quarter" idx="12"/>
          </p:nvPr>
        </p:nvSpPr>
        <p:spPr/>
        <p:txBody>
          <a:bodyPr/>
          <a:lstStyle/>
          <a:p>
            <a:fld id="{D60A6685-DBF6-4C41-A0CC-AA9EA7A85A20}" type="slidenum">
              <a:rPr lang="en-US" smtClean="0"/>
              <a:pPr/>
              <a:t>4</a:t>
            </a:fld>
            <a:endParaRPr lang="en-US" dirty="0"/>
          </a:p>
        </p:txBody>
      </p:sp>
    </p:spTree>
    <p:extLst>
      <p:ext uri="{BB962C8B-B14F-4D97-AF65-F5344CB8AC3E}">
        <p14:creationId xmlns:p14="http://schemas.microsoft.com/office/powerpoint/2010/main" val="1733227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Last Week: Dec 1– Dec 7</a:t>
            </a:r>
            <a:endParaRPr lang="en-US" sz="3200" dirty="0"/>
          </a:p>
        </p:txBody>
      </p:sp>
      <p:sp>
        <p:nvSpPr>
          <p:cNvPr id="7" name="TextBox 6"/>
          <p:cNvSpPr txBox="1"/>
          <p:nvPr/>
        </p:nvSpPr>
        <p:spPr>
          <a:xfrm>
            <a:off x="194463" y="2220084"/>
            <a:ext cx="2581541" cy="323165"/>
          </a:xfrm>
          <a:prstGeom prst="rect">
            <a:avLst/>
          </a:prstGeom>
          <a:noFill/>
        </p:spPr>
        <p:txBody>
          <a:bodyPr wrap="none" rtlCol="0">
            <a:spAutoFit/>
          </a:bodyPr>
          <a:lstStyle/>
          <a:p>
            <a:r>
              <a:rPr lang="en-US" sz="1500" dirty="0"/>
              <a:t>Current Experience (“Control”)</a:t>
            </a:r>
          </a:p>
        </p:txBody>
      </p:sp>
      <p:pic>
        <p:nvPicPr>
          <p:cNvPr id="3" name="Picture 2" title="Current Experience Screen Shot and langu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63" y="2613709"/>
            <a:ext cx="2743200" cy="2409680"/>
          </a:xfrm>
          <a:prstGeom prst="rect">
            <a:avLst/>
          </a:prstGeom>
        </p:spPr>
      </p:pic>
      <p:sp>
        <p:nvSpPr>
          <p:cNvPr id="9" name="TextBox 8"/>
          <p:cNvSpPr txBox="1"/>
          <p:nvPr/>
        </p:nvSpPr>
        <p:spPr>
          <a:xfrm>
            <a:off x="3108951" y="2220084"/>
            <a:ext cx="1876004" cy="323165"/>
          </a:xfrm>
          <a:prstGeom prst="rect">
            <a:avLst/>
          </a:prstGeom>
          <a:noFill/>
        </p:spPr>
        <p:txBody>
          <a:bodyPr wrap="square" rtlCol="0">
            <a:spAutoFit/>
          </a:bodyPr>
          <a:lstStyle/>
          <a:p>
            <a:r>
              <a:rPr lang="en-US" sz="1500" dirty="0"/>
              <a:t>Coming of Agers</a:t>
            </a:r>
          </a:p>
        </p:txBody>
      </p:sp>
      <p:pic>
        <p:nvPicPr>
          <p:cNvPr id="4" name="Picture 3" title="Coming of Agers Screen Shot and langu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951" y="2613709"/>
            <a:ext cx="2743200" cy="2409680"/>
          </a:xfrm>
          <a:prstGeom prst="rect">
            <a:avLst/>
          </a:prstGeom>
        </p:spPr>
      </p:pic>
      <p:sp>
        <p:nvSpPr>
          <p:cNvPr id="11" name="TextBox 10"/>
          <p:cNvSpPr txBox="1"/>
          <p:nvPr/>
        </p:nvSpPr>
        <p:spPr>
          <a:xfrm>
            <a:off x="6023440" y="2220084"/>
            <a:ext cx="1186479" cy="323165"/>
          </a:xfrm>
          <a:prstGeom prst="rect">
            <a:avLst/>
          </a:prstGeom>
          <a:noFill/>
        </p:spPr>
        <p:txBody>
          <a:bodyPr wrap="none" rtlCol="0">
            <a:spAutoFit/>
          </a:bodyPr>
          <a:lstStyle/>
          <a:p>
            <a:r>
              <a:rPr lang="en-US" sz="1500" dirty="0"/>
              <a:t>Beneficiaries</a:t>
            </a:r>
          </a:p>
        </p:txBody>
      </p:sp>
      <p:pic>
        <p:nvPicPr>
          <p:cNvPr id="5" name="Picture 4" title="Beneficiaries Screen Shot and langu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439" y="2594527"/>
            <a:ext cx="2743200" cy="2409680"/>
          </a:xfrm>
          <a:prstGeom prst="rect">
            <a:avLst/>
          </a:prstGeom>
        </p:spPr>
      </p:pic>
      <p:sp>
        <p:nvSpPr>
          <p:cNvPr id="8" name="Date Placeholder 7"/>
          <p:cNvSpPr>
            <a:spLocks noGrp="1"/>
          </p:cNvSpPr>
          <p:nvPr>
            <p:ph type="dt" sz="half" idx="10"/>
          </p:nvPr>
        </p:nvSpPr>
        <p:spPr/>
        <p:txBody>
          <a:bodyPr/>
          <a:lstStyle/>
          <a:p>
            <a:r>
              <a:rPr lang="en-US" dirty="0" smtClean="0"/>
              <a:t>September 2019</a:t>
            </a:r>
            <a:endParaRPr lang="en-US" dirty="0"/>
          </a:p>
        </p:txBody>
      </p:sp>
      <p:sp>
        <p:nvSpPr>
          <p:cNvPr id="10" name="Footer Placeholder 9"/>
          <p:cNvSpPr>
            <a:spLocks noGrp="1"/>
          </p:cNvSpPr>
          <p:nvPr>
            <p:ph type="ftr" sz="quarter" idx="11"/>
          </p:nvPr>
        </p:nvSpPr>
        <p:spPr/>
        <p:txBody>
          <a:bodyPr/>
          <a:lstStyle/>
          <a:p>
            <a:r>
              <a:rPr lang="en-US" dirty="0" smtClean="0"/>
              <a:t>Getting Ready for OEP</a:t>
            </a:r>
            <a:endParaRPr lang="en-US" dirty="0"/>
          </a:p>
        </p:txBody>
      </p:sp>
      <p:sp>
        <p:nvSpPr>
          <p:cNvPr id="12" name="Slide Number Placeholder 11"/>
          <p:cNvSpPr>
            <a:spLocks noGrp="1"/>
          </p:cNvSpPr>
          <p:nvPr>
            <p:ph type="sldNum" sz="quarter" idx="12"/>
          </p:nvPr>
        </p:nvSpPr>
        <p:spPr/>
        <p:txBody>
          <a:bodyPr/>
          <a:lstStyle/>
          <a:p>
            <a:fld id="{D60A6685-DBF6-4C41-A0CC-AA9EA7A85A20}" type="slidenum">
              <a:rPr lang="en-US" smtClean="0"/>
              <a:pPr/>
              <a:t>5</a:t>
            </a:fld>
            <a:endParaRPr lang="en-US" dirty="0"/>
          </a:p>
        </p:txBody>
      </p:sp>
    </p:spTree>
    <p:extLst>
      <p:ext uri="{BB962C8B-B14F-4D97-AF65-F5344CB8AC3E}">
        <p14:creationId xmlns:p14="http://schemas.microsoft.com/office/powerpoint/2010/main" val="280853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z="3200" dirty="0" smtClean="0"/>
              <a:t>MyMedicare</a:t>
            </a:r>
            <a:endParaRPr lang="en-US" sz="3200" dirty="0"/>
          </a:p>
        </p:txBody>
      </p:sp>
      <p:sp>
        <p:nvSpPr>
          <p:cNvPr id="2" name="Date Placeholder 1"/>
          <p:cNvSpPr>
            <a:spLocks noGrp="1"/>
          </p:cNvSpPr>
          <p:nvPr>
            <p:ph type="dt" sz="half" idx="10"/>
          </p:nvPr>
        </p:nvSpPr>
        <p:spPr/>
        <p:txBody>
          <a:bodyPr/>
          <a:lstStyle/>
          <a:p>
            <a:r>
              <a:rPr lang="en-US" dirty="0" smtClean="0"/>
              <a:t>September 2019</a:t>
            </a:r>
            <a:endParaRPr lang="en-US" dirty="0"/>
          </a:p>
        </p:txBody>
      </p:sp>
      <p:sp>
        <p:nvSpPr>
          <p:cNvPr id="3" name="Footer Placeholder 2"/>
          <p:cNvSpPr>
            <a:spLocks noGrp="1"/>
          </p:cNvSpPr>
          <p:nvPr>
            <p:ph type="ftr" sz="quarter" idx="11"/>
          </p:nvPr>
        </p:nvSpPr>
        <p:spPr/>
        <p:txBody>
          <a:bodyPr/>
          <a:lstStyle/>
          <a:p>
            <a:r>
              <a:rPr lang="en-US" dirty="0" smtClean="0"/>
              <a:t>Getting Ready for OEP</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pPr/>
              <a:t>6</a:t>
            </a:fld>
            <a:endParaRPr lang="en-US" dirty="0"/>
          </a:p>
        </p:txBody>
      </p:sp>
      <p:pic>
        <p:nvPicPr>
          <p:cNvPr id="6" name="Content Placeholder 6" descr="www.mymedicare.gov landing page. Users can...&#10;&#10;- Login to their existing account&#10;- Create a new account&#10;- Retieve forgotten user names and passwords." title="MyMedicare log in or create accoun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8650" y="1388955"/>
            <a:ext cx="7886700" cy="4434103"/>
          </a:xfrm>
        </p:spPr>
      </p:pic>
    </p:spTree>
    <p:custDataLst>
      <p:tags r:id="rId1"/>
    </p:custDataLst>
    <p:extLst>
      <p:ext uri="{BB962C8B-B14F-4D97-AF65-F5344CB8AC3E}">
        <p14:creationId xmlns:p14="http://schemas.microsoft.com/office/powerpoint/2010/main" val="11800377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z="3200" dirty="0" smtClean="0"/>
              <a:t>New Medicare Plan Finder</a:t>
            </a:r>
            <a:endParaRPr lang="en-US" sz="3200" dirty="0"/>
          </a:p>
        </p:txBody>
      </p:sp>
      <p:sp>
        <p:nvSpPr>
          <p:cNvPr id="24580" name="Rectangle 3"/>
          <p:cNvSpPr>
            <a:spLocks noGrp="1" noChangeArrowheads="1"/>
          </p:cNvSpPr>
          <p:nvPr>
            <p:ph idx="1"/>
          </p:nvPr>
        </p:nvSpPr>
        <p:spPr/>
        <p:txBody>
          <a:bodyPr/>
          <a:lstStyle/>
          <a:p>
            <a:pPr marL="233363" indent="-233363"/>
            <a:r>
              <a:rPr lang="en-US" sz="3200" dirty="0" smtClean="0"/>
              <a:t>What is the new Medicare Plan Finder?</a:t>
            </a:r>
          </a:p>
          <a:p>
            <a:pPr marL="233363" indent="-233363"/>
            <a:r>
              <a:rPr lang="en-US" sz="3200" dirty="0" smtClean="0"/>
              <a:t>Key Points</a:t>
            </a:r>
          </a:p>
          <a:p>
            <a:pPr marL="233363" indent="-233363"/>
            <a:r>
              <a:rPr lang="en-US" sz="3200" dirty="0" smtClean="0"/>
              <a:t>Timeline for release</a:t>
            </a:r>
          </a:p>
          <a:p>
            <a:pPr marL="233363" indent="-233363"/>
            <a:r>
              <a:rPr lang="en-US" sz="3200" dirty="0" smtClean="0"/>
              <a:t>Where to get more information</a:t>
            </a:r>
          </a:p>
          <a:p>
            <a:endParaRPr lang="en-US" dirty="0"/>
          </a:p>
        </p:txBody>
      </p:sp>
      <p:sp>
        <p:nvSpPr>
          <p:cNvPr id="2" name="Date Placeholder 1"/>
          <p:cNvSpPr>
            <a:spLocks noGrp="1"/>
          </p:cNvSpPr>
          <p:nvPr>
            <p:ph type="dt" sz="half" idx="10"/>
          </p:nvPr>
        </p:nvSpPr>
        <p:spPr/>
        <p:txBody>
          <a:bodyPr/>
          <a:lstStyle/>
          <a:p>
            <a:r>
              <a:rPr lang="en-US" dirty="0" smtClean="0"/>
              <a:t>September 2019</a:t>
            </a:r>
            <a:endParaRPr lang="en-US" dirty="0"/>
          </a:p>
        </p:txBody>
      </p:sp>
      <p:sp>
        <p:nvSpPr>
          <p:cNvPr id="3" name="Footer Placeholder 2"/>
          <p:cNvSpPr>
            <a:spLocks noGrp="1"/>
          </p:cNvSpPr>
          <p:nvPr>
            <p:ph type="ftr" sz="quarter" idx="11"/>
          </p:nvPr>
        </p:nvSpPr>
        <p:spPr/>
        <p:txBody>
          <a:bodyPr/>
          <a:lstStyle/>
          <a:p>
            <a:r>
              <a:rPr lang="en-US" dirty="0" smtClean="0"/>
              <a:t>Getting Ready for OEP</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pPr/>
              <a:t>7</a:t>
            </a:fld>
            <a:endParaRPr lang="en-US" dirty="0"/>
          </a:p>
        </p:txBody>
      </p:sp>
    </p:spTree>
    <p:custDataLst>
      <p:tags r:id="rId1"/>
    </p:custDataLst>
    <p:extLst>
      <p:ext uri="{BB962C8B-B14F-4D97-AF65-F5344CB8AC3E}">
        <p14:creationId xmlns:p14="http://schemas.microsoft.com/office/powerpoint/2010/main" val="42798127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p:cNvSpPr>
            <a:spLocks noGrp="1"/>
          </p:cNvSpPr>
          <p:nvPr>
            <p:ph type="title"/>
          </p:nvPr>
        </p:nvSpPr>
        <p:spPr/>
        <p:txBody>
          <a:bodyPr/>
          <a:lstStyle/>
          <a:p>
            <a:r>
              <a:rPr lang="en-US" dirty="0" smtClean="0"/>
              <a:t>Old Plan Finder</a:t>
            </a:r>
            <a:endParaRPr lang="en-US" dirty="0"/>
          </a:p>
        </p:txBody>
      </p:sp>
      <p:pic>
        <p:nvPicPr>
          <p:cNvPr id="2" name="Picture 1" title="Old Plan Finder screen shot"/>
          <p:cNvPicPr>
            <a:picLocks noChangeAspect="1"/>
          </p:cNvPicPr>
          <p:nvPr/>
        </p:nvPicPr>
        <p:blipFill rotWithShape="1">
          <a:blip r:embed="rId3"/>
          <a:srcRect l="24167" t="6707" r="24983" b="24247"/>
          <a:stretch/>
        </p:blipFill>
        <p:spPr>
          <a:xfrm>
            <a:off x="0" y="-40514"/>
            <a:ext cx="9144000" cy="6725381"/>
          </a:xfrm>
          <a:prstGeom prst="rect">
            <a:avLst/>
          </a:prstGeom>
        </p:spPr>
      </p:pic>
      <p:sp>
        <p:nvSpPr>
          <p:cNvPr id="3" name="Date Placeholder 2"/>
          <p:cNvSpPr>
            <a:spLocks noGrp="1"/>
          </p:cNvSpPr>
          <p:nvPr>
            <p:ph type="dt" sz="half" idx="10"/>
          </p:nvPr>
        </p:nvSpPr>
        <p:spPr/>
        <p:txBody>
          <a:bodyPr/>
          <a:lstStyle/>
          <a:p>
            <a:r>
              <a:rPr lang="en-US" dirty="0" smtClean="0"/>
              <a:t>September 2019</a:t>
            </a:r>
            <a:endParaRPr lang="en-US" dirty="0"/>
          </a:p>
        </p:txBody>
      </p:sp>
      <p:sp>
        <p:nvSpPr>
          <p:cNvPr id="4" name="Footer Placeholder 3"/>
          <p:cNvSpPr>
            <a:spLocks noGrp="1"/>
          </p:cNvSpPr>
          <p:nvPr>
            <p:ph type="ftr" sz="quarter" idx="11"/>
          </p:nvPr>
        </p:nvSpPr>
        <p:spPr/>
        <p:txBody>
          <a:bodyPr/>
          <a:lstStyle/>
          <a:p>
            <a:r>
              <a:rPr lang="en-US" dirty="0" smtClean="0"/>
              <a:t>Getting Ready for OEP</a:t>
            </a:r>
            <a:endParaRPr lang="en-US" dirty="0"/>
          </a:p>
        </p:txBody>
      </p:sp>
      <p:sp>
        <p:nvSpPr>
          <p:cNvPr id="5" name="Slide Number Placeholder 4"/>
          <p:cNvSpPr>
            <a:spLocks noGrp="1"/>
          </p:cNvSpPr>
          <p:nvPr>
            <p:ph type="sldNum" sz="quarter" idx="12"/>
          </p:nvPr>
        </p:nvSpPr>
        <p:spPr/>
        <p:txBody>
          <a:bodyPr/>
          <a:lstStyle/>
          <a:p>
            <a:fld id="{D754DD41-D82A-41A2-8490-DA53712F3449}" type="slidenum">
              <a:rPr lang="en-US" smtClean="0"/>
              <a:pPr/>
              <a:t>8</a:t>
            </a:fld>
            <a:endParaRPr lang="en-US" dirty="0"/>
          </a:p>
        </p:txBody>
      </p:sp>
    </p:spTree>
    <p:extLst>
      <p:ext uri="{BB962C8B-B14F-4D97-AF65-F5344CB8AC3E}">
        <p14:creationId xmlns:p14="http://schemas.microsoft.com/office/powerpoint/2010/main" val="234558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p:cNvSpPr>
            <a:spLocks noGrp="1"/>
          </p:cNvSpPr>
          <p:nvPr>
            <p:ph type="title"/>
          </p:nvPr>
        </p:nvSpPr>
        <p:spPr/>
        <p:txBody>
          <a:bodyPr/>
          <a:lstStyle/>
          <a:p>
            <a:r>
              <a:rPr lang="en-US" dirty="0" smtClean="0"/>
              <a:t>New Medicare Plan Finder Home Page</a:t>
            </a:r>
            <a:endParaRPr lang="en-US" dirty="0"/>
          </a:p>
        </p:txBody>
      </p:sp>
      <p:pic>
        <p:nvPicPr>
          <p:cNvPr id="2" name="Picture 1" title="New Plan Finder Screen Shot"/>
          <p:cNvPicPr>
            <a:picLocks noChangeAspect="1"/>
          </p:cNvPicPr>
          <p:nvPr/>
        </p:nvPicPr>
        <p:blipFill rotWithShape="1">
          <a:blip r:embed="rId3"/>
          <a:srcRect l="1893" t="9334" r="9106" b="5180"/>
          <a:stretch/>
        </p:blipFill>
        <p:spPr>
          <a:xfrm>
            <a:off x="0" y="11341"/>
            <a:ext cx="9134856" cy="4752594"/>
          </a:xfrm>
          <a:prstGeom prst="rect">
            <a:avLst/>
          </a:prstGeom>
        </p:spPr>
      </p:pic>
      <p:sp>
        <p:nvSpPr>
          <p:cNvPr id="3" name="Date Placeholder 2"/>
          <p:cNvSpPr>
            <a:spLocks noGrp="1"/>
          </p:cNvSpPr>
          <p:nvPr>
            <p:ph type="dt" sz="half" idx="10"/>
          </p:nvPr>
        </p:nvSpPr>
        <p:spPr/>
        <p:txBody>
          <a:bodyPr/>
          <a:lstStyle/>
          <a:p>
            <a:r>
              <a:rPr lang="en-US" dirty="0" smtClean="0"/>
              <a:t>September 2019</a:t>
            </a:r>
            <a:endParaRPr lang="en-US" dirty="0"/>
          </a:p>
        </p:txBody>
      </p:sp>
      <p:sp>
        <p:nvSpPr>
          <p:cNvPr id="4" name="Footer Placeholder 3"/>
          <p:cNvSpPr>
            <a:spLocks noGrp="1"/>
          </p:cNvSpPr>
          <p:nvPr>
            <p:ph type="ftr" sz="quarter" idx="11"/>
          </p:nvPr>
        </p:nvSpPr>
        <p:spPr/>
        <p:txBody>
          <a:bodyPr/>
          <a:lstStyle/>
          <a:p>
            <a:r>
              <a:rPr lang="en-US" dirty="0" smtClean="0"/>
              <a:t>Getting Ready for OEP</a:t>
            </a:r>
            <a:endParaRPr lang="en-US" dirty="0"/>
          </a:p>
        </p:txBody>
      </p:sp>
      <p:sp>
        <p:nvSpPr>
          <p:cNvPr id="5" name="Slide Number Placeholder 4"/>
          <p:cNvSpPr>
            <a:spLocks noGrp="1"/>
          </p:cNvSpPr>
          <p:nvPr>
            <p:ph type="sldNum" sz="quarter" idx="12"/>
          </p:nvPr>
        </p:nvSpPr>
        <p:spPr/>
        <p:txBody>
          <a:bodyPr/>
          <a:lstStyle/>
          <a:p>
            <a:fld id="{D754DD41-D82A-41A2-8490-DA53712F3449}" type="slidenum">
              <a:rPr lang="en-US" smtClean="0"/>
              <a:pPr/>
              <a:t>9</a:t>
            </a:fld>
            <a:endParaRPr lang="en-US" dirty="0"/>
          </a:p>
        </p:txBody>
      </p:sp>
    </p:spTree>
    <p:extLst>
      <p:ext uri="{BB962C8B-B14F-4D97-AF65-F5344CB8AC3E}">
        <p14:creationId xmlns:p14="http://schemas.microsoft.com/office/powerpoint/2010/main" val="22842707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6852&quot;&gt;&lt;object type=&quot;3&quot; unique_id=&quot;16853&quot;&gt;&lt;property id=&quot;20148&quot; value=&quot;5&quot;/&gt;&lt;property id=&quot;20300&quot; value=&quot;Slide 1 - &amp;quot;What Medicare tools can help me?&amp;quot;&quot;/&gt;&lt;property id=&quot;20307&quot; value=&quot;259&quot;/&gt;&lt;/object&gt;&lt;object type=&quot;3&quot; unique_id=&quot;16854&quot;&gt;&lt;property id=&quot;20148&quot; value=&quot;5&quot;/&gt;&lt;property id=&quot;20300&quot; value=&quot;Slide 2 - &amp;quot;Audience Segmentation – Medicare.gov&amp;quot;&quot;/&gt;&lt;property id=&quot;20307&quot; value=&quot;262&quot;/&gt;&lt;/object&gt;&lt;object type=&quot;3&quot; unique_id=&quot;16855&quot;&gt;&lt;property id=&quot;20148&quot; value=&quot;5&quot;/&gt;&lt;property id=&quot;20300&quot; value=&quot;Slide 3 - &amp;quot;Preview Period: Oct 1 – Oct 14&amp;quot;&quot;/&gt;&lt;property id=&quot;20307&quot; value=&quot;257&quot;/&gt;&lt;/object&gt;&lt;object type=&quot;3&quot; unique_id=&quot;16856&quot;&gt;&lt;property id=&quot;20148&quot; value=&quot;5&quot;/&gt;&lt;property id=&quot;20300&quot; value=&quot;Slide 4 - &amp;quot;Open Enrollment: Oct 15 – Nov 30&amp;quot;&quot;/&gt;&lt;property id=&quot;20307&quot; value=&quot;258&quot;/&gt;&lt;/object&gt;&lt;object type=&quot;3&quot; unique_id=&quot;16857&quot;&gt;&lt;property id=&quot;20148&quot; value=&quot;5&quot;/&gt;&lt;property id=&quot;20300&quot; value=&quot;Slide 5 - &amp;quot;Last Week: Dec 1– Dec 7&amp;quot;&quot;/&gt;&lt;property id=&quot;20307&quot; value=&quot;277&quot;/&gt;&lt;/object&gt;&lt;object type=&quot;3&quot; unique_id=&quot;16858&quot;&gt;&lt;property id=&quot;20148&quot; value=&quot;5&quot;/&gt;&lt;property id=&quot;20300&quot; value=&quot;Slide 6 - &amp;quot;MyMedicare&amp;quot;&quot;/&gt;&lt;property id=&quot;20307&quot; value=&quot;272&quot;/&gt;&lt;/object&gt;&lt;object type=&quot;3&quot; unique_id=&quot;16859&quot;&gt;&lt;property id=&quot;20148&quot; value=&quot;5&quot;/&gt;&lt;property id=&quot;20300&quot; value=&quot;Slide 7 - &amp;quot;New Medicare Plan Finder&amp;quot;&quot;/&gt;&lt;property id=&quot;20307&quot; value=&quot;281&quot;/&gt;&lt;/object&gt;&lt;object type=&quot;3&quot; unique_id=&quot;16860&quot;&gt;&lt;property id=&quot;20148&quot; value=&quot;5&quot;/&gt;&lt;property id=&quot;20300&quot; value=&quot;Slide 8 - &amp;quot;Old Plan Finder&amp;quot;&quot;/&gt;&lt;property id=&quot;20307&quot; value=&quot;267&quot;/&gt;&lt;/object&gt;&lt;object type=&quot;3&quot; unique_id=&quot;16861&quot;&gt;&lt;property id=&quot;20148&quot; value=&quot;5&quot;/&gt;&lt;property id=&quot;20300&quot; value=&quot;Slide 9 - &amp;quot;New Medicare Plan Finder Home Page&amp;quot;&quot;/&gt;&lt;property id=&quot;20307&quot; value=&quot;268&quot;/&gt;&lt;/object&gt;&lt;object type=&quot;3&quot; unique_id=&quot;16862&quot;&gt;&lt;property id=&quot;20148&quot; value=&quot;5&quot;/&gt;&lt;property id=&quot;20300&quot; value=&quot;Slide 10 - &amp;quot;New Coverage Wizard  Medicare.gov/medicarecoverageoptions&amp;quot;&quot;/&gt;&lt;property id=&quot;20307&quot; value=&quot;278&quot;/&gt;&lt;/object&gt;&lt;object type=&quot;3&quot; unique_id=&quot;16863&quot;&gt;&lt;property id=&quot;20148&quot; value=&quot;5&quot;/&gt;&lt;property id=&quot;20300&quot; value=&quot;Slide 11 - &amp;quot;Two ways to Medicare&amp;quot;&quot;/&gt;&lt;property id=&quot;20307&quot; value=&quot;279&quot;/&gt;&lt;/object&gt;&lt;object type=&quot;3&quot; unique_id=&quot;16864&quot;&gt;&lt;property id=&quot;20148&quot; value=&quot;5&quot;/&gt;&lt;property id=&quot;20300&quot; value=&quot;Slide 12 - &amp;quot;Benefits, tradeoffs, and costs for each coverage option&amp;quot;&quot;/&gt;&lt;property id=&quot;20307&quot; value=&quot;280&quot;/&gt;&lt;/object&gt;&lt;object type=&quot;3&quot; unique_id=&quot;16865&quot;&gt;&lt;property id=&quot;20148&quot; value=&quot;5&quot;/&gt;&lt;property id=&quot;20300&quot; value=&quot;Slide 13 - &amp;quot;Add Prescription Drugs&amp;quot;&quot;/&gt;&lt;property id=&quot;20307&quot; value=&quot;271&quot;/&gt;&lt;/object&gt;&lt;object type=&quot;3&quot; unique_id=&quot;16866&quot;&gt;&lt;property id=&quot;20148&quot; value=&quot;5&quot;/&gt;&lt;property id=&quot;20300&quot; value=&quot;Slide 14 - &amp;quot;Key Points&amp;quot;&quot;/&gt;&lt;property id=&quot;20307&quot; value=&quot;273&quot;/&gt;&lt;/object&gt;&lt;object type=&quot;3&quot; unique_id=&quot;16867&quot;&gt;&lt;property id=&quot;20148&quot; value=&quot;5&quot;/&gt;&lt;property id=&quot;20300&quot; value=&quot;Slide 15 - &amp;quot;Where to get more information&amp;quot;&quot;/&gt;&lt;property id=&quot;20307&quot; value=&quot;274&quot;/&gt;&lt;/object&gt;&lt;/object&gt;&lt;object type=&quot;8&quot; unique_id=&quot;16884&quot;&gt;&lt;/object&gt;&lt;/object&gt;&lt;/database&gt;"/>
  <p:tag name="MMPROD_NEXTUNIQUEID" val="1001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PModuleTemplate-FINAL-standard.potx" id="{A00F8B46-42AD-4475-8143-2BAAEDD8C3CF}" vid="{0DB075BD-3418-4B25-B718-A7BF543B5BD4}"/>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PModuleTemplate-FINAL-standard.potx" id="{A00F8B46-42AD-4475-8143-2BAAEDD8C3CF}" vid="{85571261-5C79-4305-B4D7-1904A4DCB8CC}"/>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Plan Finder v14" id="{55FCD1CD-64A9-4303-82C1-D5A2D0DDB800}" vid="{56B9C365-98E0-470E-A2EE-FDF29A0DA6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1009</Words>
  <Application>Microsoft Office PowerPoint</Application>
  <PresentationFormat>On-screen Show (4:3)</PresentationFormat>
  <Paragraphs>121</Paragraphs>
  <Slides>15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vt:lpstr>
      <vt:lpstr>Courier New</vt:lpstr>
      <vt:lpstr>Wingdings</vt:lpstr>
      <vt:lpstr>Custom Design</vt:lpstr>
      <vt:lpstr>2_Custom Design</vt:lpstr>
      <vt:lpstr>1_Custom Design</vt:lpstr>
      <vt:lpstr>What Medicare tools can help me?</vt:lpstr>
      <vt:lpstr>Audience Segmentation – Medicare.gov</vt:lpstr>
      <vt:lpstr>Preview Period: Oct 1 – Oct 14</vt:lpstr>
      <vt:lpstr>Open Enrollment: Oct 15 – Nov 30</vt:lpstr>
      <vt:lpstr>Last Week: Dec 1– Dec 7</vt:lpstr>
      <vt:lpstr>MyMedicare</vt:lpstr>
      <vt:lpstr>New Medicare Plan Finder</vt:lpstr>
      <vt:lpstr>Old Plan Finder</vt:lpstr>
      <vt:lpstr>New Medicare Plan Finder Home Page</vt:lpstr>
      <vt:lpstr>New Coverage Wizard  Medicare.gov/medicarecoverageoptions</vt:lpstr>
      <vt:lpstr>Two ways to Medicare</vt:lpstr>
      <vt:lpstr>Benefits, tradeoffs, and costs for each coverage option</vt:lpstr>
      <vt:lpstr>Add Prescription Drugs</vt:lpstr>
      <vt:lpstr>Key Points</vt:lpstr>
      <vt:lpstr>Where to get more information</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dc:title>
  <dc:creator>Ken Gardner</dc:creator>
  <cp:lastModifiedBy>Kim Lare</cp:lastModifiedBy>
  <cp:revision>37</cp:revision>
  <dcterms:created xsi:type="dcterms:W3CDTF">2019-09-19T21:55:50Z</dcterms:created>
  <dcterms:modified xsi:type="dcterms:W3CDTF">2019-09-26T11:35:15Z</dcterms:modified>
</cp:coreProperties>
</file>